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88"/>
  </p:notesMasterIdLst>
  <p:handoutMasterIdLst>
    <p:handoutMasterId r:id="rId89"/>
  </p:handoutMasterIdLst>
  <p:sldIdLst>
    <p:sldId id="331" r:id="rId2"/>
    <p:sldId id="356" r:id="rId3"/>
    <p:sldId id="665" r:id="rId4"/>
    <p:sldId id="608" r:id="rId5"/>
    <p:sldId id="642" r:id="rId6"/>
    <p:sldId id="464" r:id="rId7"/>
    <p:sldId id="519" r:id="rId8"/>
    <p:sldId id="520" r:id="rId9"/>
    <p:sldId id="555" r:id="rId10"/>
    <p:sldId id="552" r:id="rId11"/>
    <p:sldId id="521" r:id="rId12"/>
    <p:sldId id="598" r:id="rId13"/>
    <p:sldId id="597" r:id="rId14"/>
    <p:sldId id="559" r:id="rId15"/>
    <p:sldId id="549" r:id="rId16"/>
    <p:sldId id="553" r:id="rId17"/>
    <p:sldId id="554" r:id="rId18"/>
    <p:sldId id="536" r:id="rId19"/>
    <p:sldId id="643" r:id="rId20"/>
    <p:sldId id="607" r:id="rId21"/>
    <p:sldId id="359" r:id="rId22"/>
    <p:sldId id="537" r:id="rId23"/>
    <p:sldId id="362" r:id="rId24"/>
    <p:sldId id="556" r:id="rId25"/>
    <p:sldId id="603" r:id="rId26"/>
    <p:sldId id="604" r:id="rId27"/>
    <p:sldId id="600" r:id="rId28"/>
    <p:sldId id="599" r:id="rId29"/>
    <p:sldId id="601" r:id="rId30"/>
    <p:sldId id="602" r:id="rId31"/>
    <p:sldId id="606" r:id="rId32"/>
    <p:sldId id="641" r:id="rId33"/>
    <p:sldId id="609" r:id="rId34"/>
    <p:sldId id="610" r:id="rId35"/>
    <p:sldId id="611" r:id="rId36"/>
    <p:sldId id="612" r:id="rId37"/>
    <p:sldId id="613" r:id="rId38"/>
    <p:sldId id="614" r:id="rId39"/>
    <p:sldId id="615" r:id="rId40"/>
    <p:sldId id="616" r:id="rId41"/>
    <p:sldId id="617" r:id="rId42"/>
    <p:sldId id="618" r:id="rId43"/>
    <p:sldId id="619" r:id="rId44"/>
    <p:sldId id="620" r:id="rId45"/>
    <p:sldId id="622" r:id="rId46"/>
    <p:sldId id="623" r:id="rId47"/>
    <p:sldId id="624" r:id="rId48"/>
    <p:sldId id="625" r:id="rId49"/>
    <p:sldId id="626" r:id="rId50"/>
    <p:sldId id="627" r:id="rId51"/>
    <p:sldId id="628" r:id="rId52"/>
    <p:sldId id="629" r:id="rId53"/>
    <p:sldId id="630" r:id="rId54"/>
    <p:sldId id="631" r:id="rId55"/>
    <p:sldId id="632" r:id="rId56"/>
    <p:sldId id="633" r:id="rId57"/>
    <p:sldId id="634" r:id="rId58"/>
    <p:sldId id="635" r:id="rId59"/>
    <p:sldId id="636" r:id="rId60"/>
    <p:sldId id="637" r:id="rId61"/>
    <p:sldId id="644" r:id="rId62"/>
    <p:sldId id="666" r:id="rId63"/>
    <p:sldId id="638" r:id="rId64"/>
    <p:sldId id="639" r:id="rId65"/>
    <p:sldId id="645" r:id="rId66"/>
    <p:sldId id="646" r:id="rId67"/>
    <p:sldId id="647" r:id="rId68"/>
    <p:sldId id="648" r:id="rId69"/>
    <p:sldId id="649" r:id="rId70"/>
    <p:sldId id="650" r:id="rId71"/>
    <p:sldId id="651" r:id="rId72"/>
    <p:sldId id="652" r:id="rId73"/>
    <p:sldId id="653" r:id="rId74"/>
    <p:sldId id="654" r:id="rId75"/>
    <p:sldId id="655" r:id="rId76"/>
    <p:sldId id="656" r:id="rId77"/>
    <p:sldId id="657" r:id="rId78"/>
    <p:sldId id="658" r:id="rId79"/>
    <p:sldId id="659" r:id="rId80"/>
    <p:sldId id="660" r:id="rId81"/>
    <p:sldId id="661" r:id="rId82"/>
    <p:sldId id="662" r:id="rId83"/>
    <p:sldId id="663" r:id="rId84"/>
    <p:sldId id="664" r:id="rId85"/>
    <p:sldId id="640" r:id="rId86"/>
    <p:sldId id="596" r:id="rId8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CEA"/>
    <a:srgbClr val="EBEED2"/>
    <a:srgbClr val="4A3DF1"/>
    <a:srgbClr val="748A96"/>
    <a:srgbClr val="BACAD3"/>
    <a:srgbClr val="D8E2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32" autoAdjust="0"/>
    <p:restoredTop sz="93813" autoAdjust="0"/>
  </p:normalViewPr>
  <p:slideViewPr>
    <p:cSldViewPr>
      <p:cViewPr varScale="1">
        <p:scale>
          <a:sx n="67" d="100"/>
          <a:sy n="67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9D982C-7EC1-4C73-AE1C-336A366EB5D2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0665-9F1C-4A80-879E-D38466A9C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1695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200286-6014-422D-A95A-B3C2DE4E6329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7" rIns="96655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5" tIns="48327" rIns="96655" bIns="4832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A2715B-8CE7-4CC7-8C95-8B5DB6F59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3999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C1FBB83-A5EA-4592-B5B5-33CEEAA50F0F}" type="datetime1">
              <a:rPr lang="en-US" smtClean="0"/>
              <a:t>11/9/2018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A2715B-8CE7-4CC7-8C95-8B5DB6F59BA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28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Tip: Updating def. </a:t>
            </a:r>
            <a:r>
              <a:rPr lang="en-US" dirty="0" err="1"/>
              <a:t>sens.</a:t>
            </a:r>
            <a:r>
              <a:rPr lang="en-US" dirty="0"/>
              <a:t> in captured ramp files only saves the value in that file.  The final value will need to be manually entered into the detector calibration window</a:t>
            </a:r>
          </a:p>
          <a:p>
            <a:endParaRPr lang="en-US" dirty="0"/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Tip: Calibrate deflection </a:t>
            </a:r>
            <a:r>
              <a:rPr lang="en-US" dirty="0" err="1"/>
              <a:t>sens.</a:t>
            </a:r>
            <a:r>
              <a:rPr lang="en-US" dirty="0"/>
              <a:t> from captured ramps because: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Doing so from real-time ramp only uses 2 points for the line fit.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Doing so offline uses multiple points for the line fit.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Click ramp single then click capture to capture the ramp.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Repeat two more time so that 3 ramps are captured.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32D27D1-4658-49B6-ADA0-85D7C86FA72E}" type="datetime1">
              <a:rPr lang="en-US" smtClean="0"/>
              <a:t>11/9/2018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A2715B-8CE7-4CC7-8C95-8B5DB6F59BA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45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FCF00B4-BFF9-481E-846A-592B6C7524AB}" type="datetime1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9A2715B-8CE7-4CC7-8C95-8B5DB6F59BA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09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5AF1DEE-1D3F-43E8-A2AB-BBA9E200485E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9A2715B-8CE7-4CC7-8C95-8B5DB6F59BA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83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3818F25-1FC2-4198-87F0-0FC2BEA125CD}" type="datetime1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9A2715B-8CE7-4CC7-8C95-8B5DB6F59BA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60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9760BE-53F6-4554-92B7-B16777B29D89}" type="datetime1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9A2715B-8CE7-4CC7-8C95-8B5DB6F59BA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0256" eaLnBrk="0" hangingPunct="0">
              <a:defRPr sz="17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73560" indent="-297523" defTabSz="970256" eaLnBrk="0" hangingPunct="0">
              <a:defRPr sz="17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90092" indent="-238018" defTabSz="970256" eaLnBrk="0" hangingPunct="0">
              <a:defRPr sz="17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66128" indent="-238018" defTabSz="970256" eaLnBrk="0" hangingPunct="0">
              <a:defRPr sz="17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142165" indent="-238018" defTabSz="970256" eaLnBrk="0" hangingPunct="0">
              <a:defRPr sz="17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618202" indent="-238018" defTabSz="97025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3094238" indent="-238018" defTabSz="97025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570275" indent="-238018" defTabSz="97025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4046311" indent="-238018" defTabSz="97025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BBDF5D7F-DC8D-4FA7-B076-CB732BCE62F4}" type="slidenum">
              <a:rPr lang="en-US" sz="1200">
                <a:latin typeface="Times" pitchFamily="18" charset="0"/>
              </a:rPr>
              <a:pPr/>
              <a:t>2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F0511CD-0DA4-4CD9-AFEB-1D0BC9E6979B}" type="datetime1">
              <a:rPr lang="en-US" smtClean="0"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0169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73491" indent="-297496" defTabSz="970169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89986" indent="-237997" defTabSz="970169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65979" indent="-237997" defTabSz="970169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141974" indent="-237997" defTabSz="970169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617968" indent="-237997" defTabSz="970169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3093963" indent="-237997" defTabSz="970169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569957" indent="-237997" defTabSz="970169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4045951" indent="-237997" defTabSz="970169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657469-67E4-43D3-B645-878DAB4CF537}" type="slidenum">
              <a:rPr lang="en-US" sz="1200">
                <a:latin typeface="Times" pitchFamily="18" charset="0"/>
              </a:rPr>
              <a:pPr/>
              <a:t>5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0256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73560" indent="-297523" defTabSz="970256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90092" indent="-238018" defTabSz="970256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66128" indent="-238018" defTabSz="970256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142165" indent="-238018" defTabSz="970256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618202" indent="-238018" defTabSz="97025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3094238" indent="-238018" defTabSz="97025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570275" indent="-238018" defTabSz="97025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4046311" indent="-238018" defTabSz="97025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B79B4DB-0E01-4824-B90D-17456D9BA221}" type="slidenum">
              <a:rPr lang="en-US" sz="1200">
                <a:latin typeface="Times" pitchFamily="18" charset="0"/>
              </a:rPr>
              <a:pPr/>
              <a:t>6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C7BFDA-3D1B-4DF8-8294-A5C63B71988C}" type="datetime1">
              <a:rPr lang="en-US" smtClean="0"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AC9828A-0A87-463B-8B9F-A55919A40511}" type="datetime1">
              <a:rPr lang="en-US" smtClean="0"/>
              <a:t>11/9/2018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A2715B-8CE7-4CC7-8C95-8B5DB6F59B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9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BDF42AB-220E-408D-A5B6-6F0014C96255}" type="datetime1">
              <a:rPr lang="en-US" smtClean="0"/>
              <a:t>11/9/2018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A2715B-8CE7-4CC7-8C95-8B5DB6F59B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12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79A205B-8BEE-40C9-9EE6-35C4E4873111}" type="datetime1">
              <a:rPr lang="en-US" smtClean="0"/>
              <a:t>11/9/2018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A2715B-8CE7-4CC7-8C95-8B5DB6F59BA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2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0256" eaLnBrk="0" hangingPunct="0">
              <a:defRPr sz="17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73560" indent="-297523" defTabSz="970256" eaLnBrk="0" hangingPunct="0">
              <a:defRPr sz="17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90092" indent="-238018" defTabSz="970256" eaLnBrk="0" hangingPunct="0">
              <a:defRPr sz="17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66128" indent="-238018" defTabSz="970256" eaLnBrk="0" hangingPunct="0">
              <a:defRPr sz="17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142165" indent="-238018" defTabSz="970256" eaLnBrk="0" hangingPunct="0">
              <a:defRPr sz="17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618202" indent="-238018" defTabSz="97025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3094238" indent="-238018" defTabSz="97025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570275" indent="-238018" defTabSz="97025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4046311" indent="-238018" defTabSz="97025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D4E8960-C078-4DB3-9EB9-09BC53439F6A}" type="slidenum">
              <a:rPr lang="en-US" sz="1200">
                <a:latin typeface="Times" pitchFamily="18" charset="0"/>
              </a:rPr>
              <a:pPr/>
              <a:t>21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020" y="4561440"/>
            <a:ext cx="5851160" cy="4320106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A07B0E6-24F2-4FD6-B15C-03B1D0B3F72A}" type="datetime1">
              <a:rPr lang="en-US" smtClean="0"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5AF1DEE-1D3F-43E8-A2AB-BBA9E200485E}" type="datetime1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9A2715B-8CE7-4CC7-8C95-8B5DB6F59BA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188" y="361950"/>
            <a:ext cx="6405562" cy="777875"/>
          </a:xfrm>
        </p:spPr>
        <p:txBody>
          <a:bodyPr rIns="0" anchor="b"/>
          <a:lstStyle>
            <a:lvl1pPr>
              <a:defRPr smtClean="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219200"/>
            <a:ext cx="8281987" cy="1008063"/>
          </a:xfrm>
        </p:spPr>
        <p:txBody>
          <a:bodyPr/>
          <a:lstStyle>
            <a:lvl1pPr marL="0" indent="0">
              <a:buFontTx/>
              <a:buNone/>
              <a:defRPr smtClean="0"/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1044"/>
          </a:xfrm>
          <a:prstGeom prst="rect">
            <a:avLst/>
          </a:prstGeom>
        </p:spPr>
      </p:pic>
      <p:sp>
        <p:nvSpPr>
          <p:cNvPr id="7" name="Textfeld 7"/>
          <p:cNvSpPr txBox="1">
            <a:spLocks noChangeArrowheads="1"/>
          </p:cNvSpPr>
          <p:nvPr userDrawn="1"/>
        </p:nvSpPr>
        <p:spPr bwMode="auto">
          <a:xfrm>
            <a:off x="687388" y="6545263"/>
            <a:ext cx="822801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000" b="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Bruker Confidential                                                                            © Copyright Bruker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9504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662463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30624" y="65417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07F1D0F-58A0-49EF-BCF8-EC9379740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6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66246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752600"/>
            <a:ext cx="7924800" cy="4572000"/>
          </a:xfrm>
        </p:spPr>
        <p:txBody>
          <a:bodyPr/>
          <a:lstStyle>
            <a:lvl1pPr>
              <a:defRPr/>
            </a:lvl1pPr>
            <a:lvl5pPr marL="2000250" indent="-1714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30624" y="65417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07F1D0F-58A0-49EF-BCF8-EC9379740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te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495800" y="1752600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30624" y="65417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07F1D0F-58A0-49EF-BCF8-EC9379740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30624" y="65417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07F1D0F-58A0-49EF-BCF8-EC9379740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ruker 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One-Bruker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38150" y="1268413"/>
            <a:ext cx="8705850" cy="5589587"/>
            <a:chOff x="276" y="799"/>
            <a:chExt cx="5484" cy="3521"/>
          </a:xfrm>
        </p:grpSpPr>
        <p:pic>
          <p:nvPicPr>
            <p:cNvPr id="4" name="Picture 4" descr="One-Bruker_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4049"/>
              <a:ext cx="548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351" y="799"/>
              <a:ext cx="3071" cy="2134"/>
              <a:chOff x="1351" y="845"/>
              <a:chExt cx="3071" cy="2134"/>
            </a:xfrm>
          </p:grpSpPr>
          <p:pic>
            <p:nvPicPr>
              <p:cNvPr id="6" name="Picture 4" descr="Bruker-logo_rgb_300dpi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2" y="845"/>
                <a:ext cx="3060" cy="1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351" y="2688"/>
                <a:ext cx="305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3662" tIns="46038" rIns="93662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24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www.bruker.com</a:t>
                </a:r>
              </a:p>
            </p:txBody>
          </p:sp>
        </p:grpSp>
      </p:grpSp>
      <p:sp>
        <p:nvSpPr>
          <p:cNvPr id="9" name="Textfeld 7"/>
          <p:cNvSpPr txBox="1">
            <a:spLocks noChangeArrowheads="1"/>
          </p:cNvSpPr>
          <p:nvPr userDrawn="1"/>
        </p:nvSpPr>
        <p:spPr bwMode="auto">
          <a:xfrm>
            <a:off x="687388" y="6545263"/>
            <a:ext cx="822801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000" b="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Bruker Confidential                                                                            © Copyright Bruker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6795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30624" y="65417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07F1D0F-58A0-49EF-BCF8-EC9379740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3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66246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25600"/>
            <a:ext cx="8281987" cy="226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8" y="4043363"/>
            <a:ext cx="8281987" cy="2265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30624" y="65417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07F1D0F-58A0-49EF-BCF8-EC9379740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3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447800"/>
            <a:ext cx="9144000" cy="762000"/>
          </a:xfrm>
          <a:prstGeom prst="rect">
            <a:avLst/>
          </a:prstGeom>
          <a:gradFill>
            <a:gsLst>
              <a:gs pos="0">
                <a:srgbClr val="D8E2E8">
                  <a:lumMod val="53000"/>
                  <a:lumOff val="47000"/>
                </a:srgbClr>
              </a:gs>
              <a:gs pos="68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25600"/>
            <a:ext cx="8281987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Test</a:t>
            </a:r>
          </a:p>
          <a:p>
            <a:pPr lvl="2"/>
            <a:r>
              <a:rPr lang="en-US" dirty="0" err="1"/>
              <a:t>Ajndfal</a:t>
            </a:r>
            <a:endParaRPr lang="en-US" dirty="0"/>
          </a:p>
          <a:p>
            <a:pPr lvl="3"/>
            <a:r>
              <a:rPr lang="en-US" dirty="0" err="1"/>
              <a:t>Jnfgskj</a:t>
            </a:r>
            <a:endParaRPr lang="en-US" dirty="0"/>
          </a:p>
          <a:p>
            <a:pPr lvl="4"/>
            <a:r>
              <a:rPr lang="en-US" dirty="0" err="1"/>
              <a:t>jhb</a:t>
            </a:r>
            <a:endParaRPr lang="en-US" dirty="0"/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74638"/>
            <a:ext cx="6624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AD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254" y="304800"/>
            <a:ext cx="1511808" cy="805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534150"/>
            <a:ext cx="8639175" cy="323850"/>
          </a:xfrm>
          <a:prstGeom prst="rect">
            <a:avLst/>
          </a:prstGeom>
        </p:spPr>
      </p:pic>
      <p:sp>
        <p:nvSpPr>
          <p:cNvPr id="10" name="Textfeld 7"/>
          <p:cNvSpPr txBox="1">
            <a:spLocks noChangeArrowheads="1"/>
          </p:cNvSpPr>
          <p:nvPr userDrawn="1"/>
        </p:nvSpPr>
        <p:spPr bwMode="auto">
          <a:xfrm>
            <a:off x="687388" y="6545263"/>
            <a:ext cx="708501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Bruker Confidential		Advanced</a:t>
            </a:r>
            <a:r>
              <a:rPr lang="en-US" sz="10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AFM Applications Training Class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806518" y="6541779"/>
            <a:ext cx="1057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07F1D0F-58A0-49EF-BCF8-EC9379740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87" r:id="rId4"/>
    <p:sldLayoutId id="2147483691" r:id="rId5"/>
    <p:sldLayoutId id="2147483692" r:id="rId6"/>
    <p:sldLayoutId id="2147483693" r:id="rId7"/>
    <p:sldLayoutId id="2147483694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ＭＳ Ｐゴシック" pitchFamily="-80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ＭＳ Ｐゴシック" pitchFamily="-80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ＭＳ Ｐゴシック" pitchFamily="-80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ＭＳ Ｐゴシック" pitchFamily="-80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buClr>
          <a:schemeClr val="hlink"/>
        </a:buClr>
        <a:buChar char="•"/>
        <a:defRPr sz="1800" baseline="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1pPr>
      <a:lvl2pPr marL="714375" indent="-357188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•"/>
        <a:defRPr sz="1600" baseline="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2pPr>
      <a:lvl3pPr marL="1208088" indent="-285750" algn="l" rtl="0" fontAlgn="base">
        <a:spcBef>
          <a:spcPct val="0"/>
        </a:spcBef>
        <a:spcAft>
          <a:spcPts val="600"/>
        </a:spcAft>
        <a:buFont typeface="Arial" charset="0"/>
        <a:buChar char="•"/>
        <a:defRPr sz="14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3pPr>
      <a:lvl4pPr marL="1600200" indent="-228600" algn="l" rtl="0" fontAlgn="base">
        <a:spcBef>
          <a:spcPct val="0"/>
        </a:spcBef>
        <a:spcAft>
          <a:spcPts val="600"/>
        </a:spcAft>
        <a:buChar char="–"/>
        <a:defRPr sz="12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4pPr>
      <a:lvl5pPr marL="2000250" indent="-171450" algn="l" rtl="0" fontAlgn="base">
        <a:spcBef>
          <a:spcPct val="0"/>
        </a:spcBef>
        <a:spcAft>
          <a:spcPts val="600"/>
        </a:spcAft>
        <a:buFont typeface="Verdana" pitchFamily="34" charset="0"/>
        <a:buChar char="»"/>
        <a:defRPr lang="en-US" sz="1000" dirty="0" smtClean="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5pPr>
      <a:lvl6pPr marL="2514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0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tags" Target="../tags/tag8.xm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52.png"/><Relationship Id="rId5" Type="http://schemas.openxmlformats.org/officeDocument/2006/relationships/tags" Target="../tags/tag10.xml"/><Relationship Id="rId10" Type="http://schemas.openxmlformats.org/officeDocument/2006/relationships/image" Target="../media/image51.png"/><Relationship Id="rId4" Type="http://schemas.openxmlformats.org/officeDocument/2006/relationships/tags" Target="../tags/tag9.xml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520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0.png"/><Relationship Id="rId5" Type="http://schemas.openxmlformats.org/officeDocument/2006/relationships/image" Target="../media/image15.png"/><Relationship Id="rId4" Type="http://schemas.openxmlformats.org/officeDocument/2006/relationships/image" Target="../media/image5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9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tiff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tiff"/><Relationship Id="rId2" Type="http://schemas.openxmlformats.org/officeDocument/2006/relationships/image" Target="../media/image13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1.tif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381000"/>
            <a:ext cx="7162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smtClean="0">
                <a:solidFill>
                  <a:schemeClr val="tx1"/>
                </a:solidFill>
                <a:latin typeface="Verdana" pitchFamily="34" charset="0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eaLnBrk="1" hangingPunct="1"/>
            <a:r>
              <a:rPr lang="en-US" sz="1800" dirty="0"/>
              <a:t>Advanced AFM Applications Training Course</a:t>
            </a:r>
          </a:p>
          <a:p>
            <a:pPr eaLnBrk="1" hangingPunct="1"/>
            <a:endParaRPr lang="en-US" sz="1800" b="1" kern="0" dirty="0"/>
          </a:p>
          <a:p>
            <a:pPr eaLnBrk="1" hangingPunct="1"/>
            <a:r>
              <a:rPr lang="en-US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PeakForce</a:t>
            </a:r>
            <a:r>
              <a:rPr 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-QNM</a:t>
            </a:r>
            <a:br>
              <a:rPr 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Yueming Hua, Ph.D.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Modulus: </a:t>
            </a:r>
            <a:r>
              <a:rPr lang="en-US" dirty="0" err="1"/>
              <a:t>Sneddon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188" y="5257800"/>
                <a:ext cx="8281987" cy="1295400"/>
              </a:xfrm>
            </p:spPr>
            <p:txBody>
              <a:bodyPr/>
              <a:lstStyle/>
              <a:p>
                <a:r>
                  <a:rPr lang="en-US" dirty="0"/>
                  <a:t>Used for large sample indentation</a:t>
                </a:r>
              </a:p>
              <a:p>
                <a:r>
                  <a:rPr lang="en-US" dirty="0"/>
                  <a:t>Uses approach curve, includes plastic deformation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Question: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𝛿</m:t>
                    </m:r>
                    <m:r>
                      <a:rPr lang="en-US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same as the Z scanner movement after tip contacts sample surface?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188" y="5257800"/>
                <a:ext cx="8281987" cy="1295400"/>
              </a:xfrm>
              <a:blipFill rotWithShape="1">
                <a:blip r:embed="rId2"/>
                <a:stretch>
                  <a:fillRect l="-1692" t="-6132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5660" y="1676400"/>
                <a:ext cx="2730940" cy="651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𝑭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𝝅</m:t>
                          </m:r>
                        </m:den>
                      </m:f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  <m:t>𝑬</m:t>
                          </m:r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</a:rPr>
                                    <m:t>𝝂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1" i="0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𝐭𝐚𝐧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⁡(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𝜹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00206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60" y="1676400"/>
                <a:ext cx="2730940" cy="6519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486400" y="2819400"/>
            <a:ext cx="3202169" cy="2538513"/>
            <a:chOff x="5715000" y="2031844"/>
            <a:chExt cx="3202169" cy="2538513"/>
          </a:xfrm>
        </p:grpSpPr>
        <p:cxnSp>
          <p:nvCxnSpPr>
            <p:cNvPr id="10" name="Straight Connector 9"/>
            <p:cNvCxnSpPr/>
            <p:nvPr/>
          </p:nvCxnSpPr>
          <p:spPr bwMode="auto">
            <a:xfrm flipH="1">
              <a:off x="5943600" y="3906386"/>
              <a:ext cx="2895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" name="Group 7"/>
            <p:cNvGrpSpPr/>
            <p:nvPr/>
          </p:nvGrpSpPr>
          <p:grpSpPr>
            <a:xfrm>
              <a:off x="5715000" y="2031844"/>
              <a:ext cx="2685335" cy="2538513"/>
              <a:chOff x="6553200" y="2259800"/>
              <a:chExt cx="2481263" cy="2192036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3200" y="2259800"/>
                <a:ext cx="2481263" cy="2192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Arc 5"/>
              <p:cNvSpPr/>
              <p:nvPr/>
            </p:nvSpPr>
            <p:spPr bwMode="auto">
              <a:xfrm>
                <a:off x="7399796" y="3505168"/>
                <a:ext cx="806054" cy="414338"/>
              </a:xfrm>
              <a:prstGeom prst="arc">
                <a:avLst>
                  <a:gd name="adj1" fmla="val 16200000"/>
                  <a:gd name="adj2" fmla="val 21164352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707823" y="3217225"/>
                <a:ext cx="731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i="1" dirty="0"/>
                  <a:t>α</a:t>
                </a:r>
                <a:endParaRPr lang="en-US" i="1" dirty="0"/>
              </a:p>
            </p:txBody>
          </p:sp>
        </p:grpSp>
        <p:cxnSp>
          <p:nvCxnSpPr>
            <p:cNvPr id="14" name="Straight Connector 13"/>
            <p:cNvCxnSpPr>
              <a:endCxn id="2050" idx="2"/>
            </p:cNvCxnSpPr>
            <p:nvPr/>
          </p:nvCxnSpPr>
          <p:spPr bwMode="auto">
            <a:xfrm flipH="1">
              <a:off x="7057668" y="4495799"/>
              <a:ext cx="1781532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8490099" y="3906385"/>
              <a:ext cx="0" cy="5943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411121" y="3991100"/>
                  <a:ext cx="506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1121" y="3991100"/>
                  <a:ext cx="50604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3400" y="2760326"/>
                <a:ext cx="42672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Where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    F is the force (from force curve)</a:t>
                </a:r>
              </a:p>
              <a:p>
                <a:r>
                  <a:rPr lang="en-US" sz="1600" dirty="0"/>
                  <a:t>    E is Young’s modulus (fit parameter)</a:t>
                </a:r>
              </a:p>
              <a:p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v  </a:t>
                </a:r>
                <a:r>
                  <a:rPr lang="en-US" sz="1600" dirty="0"/>
                  <a:t>is Poisson’s ratio (typically 0.2-0.5)</a:t>
                </a:r>
              </a:p>
              <a:p>
                <a:r>
                  <a:rPr lang="en-US" sz="1600" dirty="0"/>
                  <a:t>   </a:t>
                </a:r>
                <a:r>
                  <a:rPr lang="el-GR" sz="1600" i="1" dirty="0"/>
                  <a:t>α</a:t>
                </a:r>
                <a:r>
                  <a:rPr lang="en-US" sz="1600" dirty="0"/>
                  <a:t> is half angle of the indenter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sz="1600" dirty="0"/>
                  <a:t> is indentation depth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60326"/>
                <a:ext cx="4267200" cy="2062103"/>
              </a:xfrm>
              <a:prstGeom prst="rect">
                <a:avLst/>
              </a:prstGeom>
              <a:blipFill rotWithShape="1">
                <a:blip r:embed="rId6"/>
                <a:stretch>
                  <a:fillRect l="-857"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0600" y="1600200"/>
                <a:ext cx="3712298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𝑬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l-GR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𝝂</m:t>
                                          </m:r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𝐚𝐧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600200"/>
                <a:ext cx="3712298" cy="7805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470717" y="2362200"/>
            <a:ext cx="233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Linearized Equation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3800" y="1828800"/>
            <a:ext cx="50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94468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Indentation 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4114800"/>
                <a:ext cx="8534400" cy="2362200"/>
              </a:xfrm>
            </p:spPr>
            <p:txBody>
              <a:bodyPr/>
              <a:lstStyle/>
              <a:p>
                <a:r>
                  <a:rPr lang="en-US" sz="1600" dirty="0"/>
                  <a:t>During contact</a:t>
                </a:r>
              </a:p>
              <a:p>
                <a:pPr lvl="1"/>
                <a:r>
                  <a:rPr lang="en-US" dirty="0"/>
                  <a:t>Scanner movement in Z(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↓</m:t>
                    </m:r>
                  </m:oMath>
                </a14:m>
                <a:r>
                  <a:rPr lang="en-US" dirty="0"/>
                  <a:t>) direction causes </a:t>
                </a:r>
                <a:r>
                  <a:rPr lang="en-US" b="1" dirty="0">
                    <a:solidFill>
                      <a:srgbClr val="0070C0"/>
                    </a:solidFill>
                  </a:rPr>
                  <a:t>cantilever deflection(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70C0"/>
                        </a:solidFill>
                        <a:latin typeface="Cambria Math"/>
                      </a:rPr>
                      <m:t>↑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) </a:t>
                </a:r>
                <a:r>
                  <a:rPr lang="en-US" dirty="0"/>
                  <a:t>and </a:t>
                </a:r>
                <a:r>
                  <a:rPr lang="en-US" b="1" dirty="0">
                    <a:solidFill>
                      <a:srgbClr val="0070C0"/>
                    </a:solidFill>
                  </a:rPr>
                  <a:t>sample indentation (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70C0"/>
                        </a:solidFill>
                        <a:latin typeface="Cambria Math"/>
                      </a:rPr>
                      <m:t>↓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)</a:t>
                </a:r>
              </a:p>
              <a:p>
                <a:pPr lvl="1"/>
                <a:r>
                  <a:rPr lang="en-US" dirty="0"/>
                  <a:t>Z = Sample Indentation + Cantilever Deflection Change</a:t>
                </a:r>
              </a:p>
              <a:p>
                <a:r>
                  <a:rPr lang="en-US" sz="1600" dirty="0"/>
                  <a:t>Separation= Z- Cantilever Deflection Change </a:t>
                </a:r>
              </a:p>
              <a:p>
                <a:pPr lvl="1"/>
                <a:r>
                  <a:rPr lang="en-US" sz="1400" dirty="0"/>
                  <a:t>Tip actual travel position with max indentation point as reference</a:t>
                </a:r>
              </a:p>
              <a:p>
                <a:r>
                  <a:rPr lang="en-US" sz="1600" dirty="0"/>
                  <a:t>Indentation Depth: amount of Separation change after initial contact (</a:t>
                </a:r>
                <a:r>
                  <a:rPr lang="en-US" sz="1600" b="1" dirty="0">
                    <a:solidFill>
                      <a:srgbClr val="0070C0"/>
                    </a:solidFill>
                  </a:rPr>
                  <a:t>indentation depth should be always positive</a:t>
                </a:r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4114800"/>
                <a:ext cx="8534400" cy="2362200"/>
              </a:xfrm>
              <a:blipFill rotWithShape="1">
                <a:blip r:embed="rId3"/>
                <a:stretch>
                  <a:fillRect l="-1429" t="-2577" r="-143" b="-2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43" name="Straight Connector 42"/>
          <p:cNvCxnSpPr/>
          <p:nvPr/>
        </p:nvCxnSpPr>
        <p:spPr bwMode="auto">
          <a:xfrm flipH="1">
            <a:off x="5580609" y="2581471"/>
            <a:ext cx="1729159" cy="3705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4686608" y="3090306"/>
            <a:ext cx="2133600" cy="2658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45" name="Snip Single Corner Rectangle 44"/>
          <p:cNvSpPr/>
          <p:nvPr/>
        </p:nvSpPr>
        <p:spPr>
          <a:xfrm rot="20932942" flipH="1">
            <a:off x="6736432" y="2353579"/>
            <a:ext cx="970054" cy="234053"/>
          </a:xfrm>
          <a:prstGeom prst="snip1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sz="1200"/>
          </a:p>
        </p:txBody>
      </p:sp>
      <p:sp>
        <p:nvSpPr>
          <p:cNvPr id="46" name="Freeform 45"/>
          <p:cNvSpPr/>
          <p:nvPr/>
        </p:nvSpPr>
        <p:spPr>
          <a:xfrm>
            <a:off x="5585039" y="2557721"/>
            <a:ext cx="1819729" cy="219360"/>
          </a:xfrm>
          <a:custGeom>
            <a:avLst/>
            <a:gdLst>
              <a:gd name="connsiteX0" fmla="*/ 1307805 w 1307805"/>
              <a:gd name="connsiteY0" fmla="*/ 0 h 149771"/>
              <a:gd name="connsiteX1" fmla="*/ 584791 w 1307805"/>
              <a:gd name="connsiteY1" fmla="*/ 127591 h 149771"/>
              <a:gd name="connsiteX2" fmla="*/ 0 w 1307805"/>
              <a:gd name="connsiteY2" fmla="*/ 148856 h 14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7805" h="149771">
                <a:moveTo>
                  <a:pt x="1307805" y="0"/>
                </a:moveTo>
                <a:cubicBezTo>
                  <a:pt x="1055281" y="51391"/>
                  <a:pt x="802758" y="102782"/>
                  <a:pt x="584791" y="127591"/>
                </a:cubicBezTo>
                <a:cubicBezTo>
                  <a:pt x="366823" y="152400"/>
                  <a:pt x="183411" y="150628"/>
                  <a:pt x="0" y="14885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 bwMode="auto">
          <a:xfrm>
            <a:off x="5675609" y="3091056"/>
            <a:ext cx="259842" cy="102488"/>
          </a:xfrm>
          <a:custGeom>
            <a:avLst/>
            <a:gdLst>
              <a:gd name="connsiteX0" fmla="*/ 0 w 2030819"/>
              <a:gd name="connsiteY0" fmla="*/ 0 h 808119"/>
              <a:gd name="connsiteX1" fmla="*/ 520995 w 2030819"/>
              <a:gd name="connsiteY1" fmla="*/ 180753 h 808119"/>
              <a:gd name="connsiteX2" fmla="*/ 1020726 w 2030819"/>
              <a:gd name="connsiteY2" fmla="*/ 808074 h 808119"/>
              <a:gd name="connsiteX3" fmla="*/ 1509823 w 2030819"/>
              <a:gd name="connsiteY3" fmla="*/ 212651 h 808119"/>
              <a:gd name="connsiteX4" fmla="*/ 2030819 w 2030819"/>
              <a:gd name="connsiteY4" fmla="*/ 0 h 80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819" h="808119">
                <a:moveTo>
                  <a:pt x="0" y="0"/>
                </a:moveTo>
                <a:cubicBezTo>
                  <a:pt x="175437" y="23037"/>
                  <a:pt x="350874" y="46074"/>
                  <a:pt x="520995" y="180753"/>
                </a:cubicBezTo>
                <a:cubicBezTo>
                  <a:pt x="691116" y="315432"/>
                  <a:pt x="855921" y="802758"/>
                  <a:pt x="1020726" y="808074"/>
                </a:cubicBezTo>
                <a:cubicBezTo>
                  <a:pt x="1185531" y="813390"/>
                  <a:pt x="1341474" y="347330"/>
                  <a:pt x="1509823" y="212651"/>
                </a:cubicBezTo>
                <a:cubicBezTo>
                  <a:pt x="1678172" y="77972"/>
                  <a:pt x="1854495" y="38986"/>
                  <a:pt x="2030819" y="0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">
            <a:off x="5584342" y="2695719"/>
            <a:ext cx="348766" cy="46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Straight Connector 48"/>
          <p:cNvCxnSpPr/>
          <p:nvPr/>
        </p:nvCxnSpPr>
        <p:spPr bwMode="auto">
          <a:xfrm flipH="1">
            <a:off x="4900550" y="2777081"/>
            <a:ext cx="6042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H="1">
            <a:off x="4900550" y="2929481"/>
            <a:ext cx="6042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6576950" y="3094925"/>
            <a:ext cx="6042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5803075" y="3205350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7086600" y="2872081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7086600" y="3200400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lg"/>
            <a:tailEnd type="none" w="med" len="lg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5052950" y="2549994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5052950" y="2937919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lg"/>
            <a:tailEnd type="none" w="med" len="lg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H="1">
            <a:off x="1442059" y="2343971"/>
            <a:ext cx="1729159" cy="3705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57"/>
          <p:cNvSpPr/>
          <p:nvPr/>
        </p:nvSpPr>
        <p:spPr bwMode="auto">
          <a:xfrm>
            <a:off x="609600" y="3090306"/>
            <a:ext cx="2133600" cy="2658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59" name="Snip Single Corner Rectangle 58"/>
          <p:cNvSpPr/>
          <p:nvPr/>
        </p:nvSpPr>
        <p:spPr>
          <a:xfrm rot="20932942" flipH="1">
            <a:off x="2597882" y="2127954"/>
            <a:ext cx="970054" cy="234053"/>
          </a:xfrm>
          <a:prstGeom prst="snip1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sz="1200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">
            <a:off x="1445792" y="2596001"/>
            <a:ext cx="348766" cy="46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Straight Connector 60"/>
          <p:cNvCxnSpPr/>
          <p:nvPr/>
        </p:nvCxnSpPr>
        <p:spPr bwMode="auto">
          <a:xfrm>
            <a:off x="3545775" y="2012875"/>
            <a:ext cx="48529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7696200" y="2250375"/>
            <a:ext cx="7025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8077200" y="1789969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8077200" y="2248913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lg"/>
            <a:tailEnd type="none" w="med" len="lg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5814409" y="1712025"/>
            <a:ext cx="2198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0070C0"/>
                </a:solidFill>
              </a:rPr>
              <a:t>Scanner move in Z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139050" y="2787492"/>
            <a:ext cx="2004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Sample Indentation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895600" y="2480719"/>
            <a:ext cx="2111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0070C0"/>
                </a:solidFill>
              </a:rPr>
              <a:t>Cantilever Deflection</a:t>
            </a:r>
          </a:p>
        </p:txBody>
      </p:sp>
    </p:spTree>
    <p:extLst>
      <p:ext uri="{BB962C8B-B14F-4D97-AF65-F5344CB8AC3E}">
        <p14:creationId xmlns:p14="http://schemas.microsoft.com/office/powerpoint/2010/main" val="4230936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Force-Distance vs. Force-Separation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5654675"/>
            <a:ext cx="8281987" cy="669925"/>
          </a:xfrm>
        </p:spPr>
        <p:txBody>
          <a:bodyPr/>
          <a:lstStyle/>
          <a:p>
            <a:r>
              <a:rPr lang="en-US" dirty="0"/>
              <a:t>Force-Distance curve needs to be converted to Force-Separation curve before fitting with the contact model equations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25967"/>
            <a:ext cx="4277678" cy="323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25966"/>
            <a:ext cx="4277678" cy="323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 rot="17984136">
            <a:off x="2967489" y="3788092"/>
            <a:ext cx="1153478" cy="228600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514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Convert Force Curves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1"/>
            <a:ext cx="3740830" cy="154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115601"/>
            <a:ext cx="3740830" cy="154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724400"/>
            <a:ext cx="3740830" cy="154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1"/>
            <a:ext cx="3740830" cy="154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24400"/>
            <a:ext cx="3740830" cy="154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77" y="3115601"/>
            <a:ext cx="3735953" cy="154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5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00132"/>
            <a:ext cx="4172379" cy="202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72379" cy="203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 vs. Separation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191000"/>
            <a:ext cx="4092575" cy="2193925"/>
          </a:xfrm>
        </p:spPr>
        <p:txBody>
          <a:bodyPr/>
          <a:lstStyle/>
          <a:p>
            <a:r>
              <a:rPr lang="en-US" dirty="0"/>
              <a:t>Force vs. Z curve needs to be converted into Force vs. Sep curve in order to be fitted by the contact models</a:t>
            </a:r>
          </a:p>
          <a:p>
            <a:r>
              <a:rPr lang="en-US" dirty="0"/>
              <a:t>This conversion can be easily done in </a:t>
            </a:r>
            <a:r>
              <a:rPr lang="en-US" dirty="0" err="1"/>
              <a:t>Nanoscope</a:t>
            </a:r>
            <a:r>
              <a:rPr lang="en-US" dirty="0"/>
              <a:t> Analysis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1905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 vs. 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452344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 vs. Sep</a:t>
            </a:r>
          </a:p>
        </p:txBody>
      </p:sp>
      <p:sp>
        <p:nvSpPr>
          <p:cNvPr id="10" name="Down Arrow 9"/>
          <p:cNvSpPr/>
          <p:nvPr/>
        </p:nvSpPr>
        <p:spPr bwMode="auto">
          <a:xfrm>
            <a:off x="2038779" y="3810000"/>
            <a:ext cx="484632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82746"/>
            <a:ext cx="4246418" cy="207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5181600" y="2545298"/>
            <a:ext cx="762000" cy="16773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3405250" y="1659575"/>
            <a:ext cx="0" cy="19202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4A3DF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757550" y="1676400"/>
            <a:ext cx="0" cy="19202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4A3DF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1242950" y="4335085"/>
            <a:ext cx="0" cy="19202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4A3DF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1512125" y="4351910"/>
            <a:ext cx="0" cy="19202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4A3DF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757550" y="1905000"/>
            <a:ext cx="509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276600" y="2545298"/>
            <a:ext cx="990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1546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separation curves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5257800"/>
            <a:ext cx="8586787" cy="990600"/>
          </a:xfrm>
        </p:spPr>
        <p:txBody>
          <a:bodyPr/>
          <a:lstStyle/>
          <a:p>
            <a:r>
              <a:rPr lang="en-US" dirty="0"/>
              <a:t>The above </a:t>
            </a:r>
            <a:r>
              <a:rPr lang="en-US" b="1" dirty="0"/>
              <a:t>Force vs. Z </a:t>
            </a:r>
            <a:r>
              <a:rPr lang="en-US" dirty="0"/>
              <a:t>curve is obtained by a soft cantilever ramp on a very hard sample, e.g. a </a:t>
            </a:r>
            <a:r>
              <a:rPr lang="en-US" dirty="0" err="1"/>
              <a:t>ScanAsyst</a:t>
            </a:r>
            <a:r>
              <a:rPr lang="en-US" dirty="0"/>
              <a:t>-Air probe on Sapphire sample</a:t>
            </a:r>
          </a:p>
          <a:p>
            <a:r>
              <a:rPr lang="en-US" b="1" dirty="0">
                <a:solidFill>
                  <a:srgbClr val="FF0000"/>
                </a:solidFill>
              </a:rPr>
              <a:t>Questions: </a:t>
            </a:r>
            <a:r>
              <a:rPr lang="en-US" dirty="0"/>
              <a:t>Which of the above </a:t>
            </a:r>
            <a:r>
              <a:rPr lang="en-US" b="1" dirty="0">
                <a:solidFill>
                  <a:srgbClr val="0070C0"/>
                </a:solidFill>
              </a:rPr>
              <a:t>Force vs. Sep </a:t>
            </a:r>
            <a:r>
              <a:rPr lang="en-US" dirty="0"/>
              <a:t>curves is correct?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" y="1632148"/>
            <a:ext cx="4518660" cy="15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99" y="1632148"/>
            <a:ext cx="4511040" cy="153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99" y="3352800"/>
            <a:ext cx="4518660" cy="153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8719" y="183766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Force vs. Z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9" y="3352800"/>
            <a:ext cx="4511040" cy="15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10729" y="183766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Force vs. Sep #1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8719" y="3581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Force vs. Sep #2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1679" y="3581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Force vs. Sep #3</a:t>
            </a:r>
          </a:p>
        </p:txBody>
      </p:sp>
    </p:spTree>
    <p:extLst>
      <p:ext uri="{BB962C8B-B14F-4D97-AF65-F5344CB8AC3E}">
        <p14:creationId xmlns:p14="http://schemas.microsoft.com/office/powerpoint/2010/main" val="494823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modulus from force curve:</a:t>
            </a:r>
            <a:br>
              <a:rPr lang="en-US" dirty="0"/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0226" y="1692275"/>
            <a:ext cx="3457574" cy="4632325"/>
          </a:xfrm>
        </p:spPr>
        <p:txBody>
          <a:bodyPr/>
          <a:lstStyle/>
          <a:p>
            <a:r>
              <a:rPr lang="en-US" sz="1400" dirty="0"/>
              <a:t>Click         (Indentation) for force curve analysis</a:t>
            </a:r>
          </a:p>
          <a:p>
            <a:r>
              <a:rPr lang="en-US" sz="1400" dirty="0"/>
              <a:t>DMT Model:</a:t>
            </a:r>
          </a:p>
          <a:p>
            <a:pPr lvl="1"/>
            <a:r>
              <a:rPr lang="en-US" sz="1400" dirty="0"/>
              <a:t>Use retract curve</a:t>
            </a:r>
          </a:p>
          <a:p>
            <a:pPr lvl="1"/>
            <a:r>
              <a:rPr lang="en-US" sz="1400" dirty="0"/>
              <a:t>Fit with linearized model</a:t>
            </a:r>
          </a:p>
          <a:p>
            <a:pPr lvl="1"/>
            <a:r>
              <a:rPr lang="en-US" sz="1400" dirty="0"/>
              <a:t>Include Adhesion Force: </a:t>
            </a:r>
            <a:r>
              <a:rPr lang="en-US" sz="1400" b="1" i="1" dirty="0">
                <a:solidFill>
                  <a:srgbClr val="002060"/>
                </a:solidFill>
              </a:rPr>
              <a:t>F=</a:t>
            </a:r>
            <a:r>
              <a:rPr lang="en-US" sz="1400" b="1" i="1" dirty="0" err="1">
                <a:solidFill>
                  <a:srgbClr val="002060"/>
                </a:solidFill>
              </a:rPr>
              <a:t>F</a:t>
            </a:r>
            <a:r>
              <a:rPr lang="en-US" sz="1400" b="1" i="1" baseline="-25000" dirty="0" err="1">
                <a:solidFill>
                  <a:srgbClr val="002060"/>
                </a:solidFill>
              </a:rPr>
              <a:t>tip</a:t>
            </a:r>
            <a:r>
              <a:rPr lang="en-US" sz="1400" b="1" i="1" dirty="0" err="1">
                <a:solidFill>
                  <a:srgbClr val="002060"/>
                </a:solidFill>
              </a:rPr>
              <a:t>-F</a:t>
            </a:r>
            <a:r>
              <a:rPr lang="en-US" sz="1400" b="1" i="1" baseline="-25000" dirty="0" err="1">
                <a:solidFill>
                  <a:srgbClr val="002060"/>
                </a:solidFill>
              </a:rPr>
              <a:t>adh</a:t>
            </a:r>
            <a:endParaRPr lang="en-US" sz="1400" b="1" i="1" baseline="-25000" dirty="0">
              <a:solidFill>
                <a:srgbClr val="002060"/>
              </a:solidFill>
            </a:endParaRPr>
          </a:p>
          <a:p>
            <a:pPr lvl="1"/>
            <a:r>
              <a:rPr lang="en-US" sz="1400" dirty="0"/>
              <a:t>Use </a:t>
            </a:r>
            <a:r>
              <a:rPr lang="en-US" sz="1400" dirty="0" err="1"/>
              <a:t>Hertzian</a:t>
            </a:r>
            <a:r>
              <a:rPr lang="en-US" sz="1400" dirty="0"/>
              <a:t> (Spherical)</a:t>
            </a:r>
          </a:p>
          <a:p>
            <a:pPr lvl="1"/>
            <a:r>
              <a:rPr lang="en-US" sz="1400" dirty="0"/>
              <a:t>Set force fit region</a:t>
            </a:r>
          </a:p>
          <a:p>
            <a:r>
              <a:rPr lang="en-US" sz="1400" dirty="0"/>
              <a:t>Young’s Modulus </a:t>
            </a:r>
            <a:r>
              <a:rPr lang="en-US" sz="1400" b="1" i="1" dirty="0">
                <a:solidFill>
                  <a:srgbClr val="002060"/>
                </a:solidFill>
              </a:rPr>
              <a:t>E</a:t>
            </a:r>
            <a:r>
              <a:rPr lang="en-US" sz="1400" dirty="0"/>
              <a:t> and Reduced Modulus </a:t>
            </a:r>
            <a:r>
              <a:rPr lang="en-US" sz="1400" b="1" i="1" dirty="0">
                <a:solidFill>
                  <a:srgbClr val="002060"/>
                </a:solidFill>
              </a:rPr>
              <a:t>E</a:t>
            </a:r>
            <a:r>
              <a:rPr lang="en-US" sz="1400" b="1" i="1" baseline="30000" dirty="0">
                <a:solidFill>
                  <a:srgbClr val="002060"/>
                </a:solidFill>
              </a:rPr>
              <a:t>*</a:t>
            </a:r>
            <a:r>
              <a:rPr lang="en-US" sz="1400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619250"/>
            <a:ext cx="54292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554046"/>
            <a:ext cx="352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1200" y="4572000"/>
                <a:ext cx="2387641" cy="1644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𝑬</m:t>
                          </m:r>
                        </m:e>
                        <m:sup>
                          <m:r>
                            <a:rPr lang="en-US" sz="14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1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1400" b="1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1400" b="1" i="1">
                                              <a:latin typeface="Cambria Math"/>
                                            </a:rPr>
                                            <m:t>𝝂</m:t>
                                          </m:r>
                                        </m:e>
                                        <m:sub>
                                          <m:r>
                                            <a:rPr lang="en-US" sz="1400" b="1" i="1">
                                              <a:latin typeface="Cambria Math"/>
                                            </a:rPr>
                                            <m:t>𝒕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en-US" sz="1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latin typeface="Cambria Math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latin typeface="Cambria Math"/>
                                        </a:rPr>
                                        <m:t>𝒕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400" b="1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1400" b="1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sz="1400" b="1" i="1">
                                              <a:latin typeface="Cambria Math"/>
                                            </a:rPr>
                                            <m:t>𝝂</m:t>
                                          </m:r>
                                        </m:e>
                                        <m:sub>
                                          <m:r>
                                            <a:rPr lang="en-US" sz="1400" b="1" i="1" smtClean="0">
                                              <a:latin typeface="Cambria Math"/>
                                            </a:rPr>
                                            <m:t>𝒔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en-US" sz="1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latin typeface="Cambria Math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/>
                                        </a:rPr>
                                        <m:t>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1400" b="1" dirty="0"/>
              </a:p>
              <a:p>
                <a:endParaRPr lang="en-US" sz="1400" b="1" dirty="0"/>
              </a:p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If E</a:t>
                </a:r>
                <a:r>
                  <a:rPr lang="en-US" sz="14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&gt;&gt;</a:t>
                </a:r>
                <a:r>
                  <a:rPr lang="en-US" sz="1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4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n-US" sz="14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𝑬</m:t>
                          </m:r>
                        </m:e>
                        <m:sup>
                          <m:r>
                            <a:rPr lang="en-US" sz="14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1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400" b="1" i="1" smtClean="0">
                                      <a:latin typeface="Cambria Math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572000"/>
                <a:ext cx="2387641" cy="16445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459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modulus from force curve: </a:t>
            </a:r>
            <a:br>
              <a:rPr lang="en-US" dirty="0"/>
            </a:b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Sneddon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54197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10226" y="1692275"/>
            <a:ext cx="3457574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hlink"/>
              </a:buClr>
              <a:buChar char="•"/>
              <a:defRPr sz="1800" baseline="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1pPr>
            <a:lvl2pPr marL="714375" indent="-35718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•"/>
              <a:defRPr sz="1600" baseline="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2pPr>
            <a:lvl3pPr marL="1208088" indent="-285750" algn="l" rtl="0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3pPr>
            <a:lvl4pPr marL="1600200" indent="-228600" algn="l" rtl="0" fontAlgn="base">
              <a:spcBef>
                <a:spcPct val="0"/>
              </a:spcBef>
              <a:spcAft>
                <a:spcPts val="600"/>
              </a:spcAft>
              <a:buChar char="–"/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4pPr>
            <a:lvl5pPr marL="2000250" indent="-171450" algn="l" rtl="0" fontAlgn="base"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»"/>
              <a:defRPr lang="en-US" sz="10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400" kern="0"/>
              <a:t>Sneddon Model:</a:t>
            </a:r>
          </a:p>
          <a:p>
            <a:pPr lvl="1"/>
            <a:r>
              <a:rPr lang="en-US" sz="1400" kern="0"/>
              <a:t>Indentation should &gt;&gt; tip radius</a:t>
            </a:r>
          </a:p>
          <a:p>
            <a:pPr lvl="1"/>
            <a:r>
              <a:rPr lang="en-US" sz="1400" kern="0"/>
              <a:t>Use Extend curve</a:t>
            </a:r>
          </a:p>
          <a:p>
            <a:pPr lvl="1"/>
            <a:r>
              <a:rPr lang="en-US" sz="1400" kern="0"/>
              <a:t>Fit with linearized model</a:t>
            </a:r>
          </a:p>
          <a:p>
            <a:pPr lvl="1"/>
            <a:r>
              <a:rPr lang="en-US" sz="1400" kern="0"/>
              <a:t>Don’t include Adhesion Force</a:t>
            </a:r>
            <a:endParaRPr lang="en-US" sz="1400" b="1" i="1" kern="0" baseline="-25000">
              <a:solidFill>
                <a:srgbClr val="002060"/>
              </a:solidFill>
            </a:endParaRPr>
          </a:p>
          <a:p>
            <a:pPr lvl="1"/>
            <a:r>
              <a:rPr lang="en-US" sz="1400" kern="0"/>
              <a:t>Use Sneddon (Conical)</a:t>
            </a:r>
          </a:p>
          <a:p>
            <a:pPr lvl="1"/>
            <a:r>
              <a:rPr lang="en-US" sz="1400" kern="0"/>
              <a:t>Set force fit region</a:t>
            </a:r>
          </a:p>
          <a:p>
            <a:pPr lvl="1"/>
            <a:r>
              <a:rPr lang="en-US" sz="1400" kern="0"/>
              <a:t>Typically used for cell or gel in liquid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770092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624637" cy="1143000"/>
          </a:xfrm>
        </p:spPr>
        <p:txBody>
          <a:bodyPr/>
          <a:lstStyle/>
          <a:p>
            <a:r>
              <a:rPr lang="en-US" dirty="0"/>
              <a:t>Cantilever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81987" cy="1905000"/>
          </a:xfrm>
        </p:spPr>
        <p:txBody>
          <a:bodyPr/>
          <a:lstStyle/>
          <a:p>
            <a:r>
              <a:rPr lang="en-US" sz="1600" dirty="0"/>
              <a:t>Cantilever spring constant needs to match with the sample modulus</a:t>
            </a:r>
          </a:p>
          <a:p>
            <a:r>
              <a:rPr lang="en-US" sz="1600" dirty="0"/>
              <a:t>For accurate modulus measurement, the amount of sample Indentation(at least 2-5nm) should be greater than cantilever deflection</a:t>
            </a:r>
          </a:p>
          <a:p>
            <a:pPr marL="0" indent="0" algn="ctr">
              <a:buNone/>
            </a:pPr>
            <a:r>
              <a:rPr lang="en-US" sz="1600" b="1" dirty="0"/>
              <a:t>Cantilever Deflection </a:t>
            </a:r>
            <a:r>
              <a:rPr lang="en-US" sz="1600" b="1" dirty="0">
                <a:solidFill>
                  <a:srgbClr val="FF0000"/>
                </a:solidFill>
              </a:rPr>
              <a:t>=&lt;</a:t>
            </a:r>
            <a:r>
              <a:rPr lang="en-US" sz="1600" b="1" dirty="0"/>
              <a:t> Sample Indentation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Question: </a:t>
            </a:r>
            <a:r>
              <a:rPr lang="en-US" sz="1600" dirty="0"/>
              <a:t>What spring constant to choose to measure 10MPa modulus with a 5um diameter sphere probe?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6696635" cy="139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981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Method_1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2766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Method_2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81200" y="3124200"/>
                <a:ext cx="4417620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𝑫𝒆𝒇𝒍𝒆𝒄𝒕𝒊𝒐𝒏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∗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𝑬</m:t>
                          </m:r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𝝂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𝑹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𝜹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124200"/>
                <a:ext cx="4417620" cy="6509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587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 flipH="1">
            <a:off x="5885409" y="2498577"/>
            <a:ext cx="1729159" cy="3705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624637" cy="1143000"/>
          </a:xfrm>
        </p:spPr>
        <p:txBody>
          <a:bodyPr/>
          <a:lstStyle/>
          <a:p>
            <a:r>
              <a:rPr lang="en-US" dirty="0"/>
              <a:t>Deflection Sensitivity Error Transfers into Indentation Depth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40" y="3581400"/>
            <a:ext cx="6010259" cy="21336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400" dirty="0"/>
              <a:t>Z scanner moves: </a:t>
            </a:r>
            <a:r>
              <a:rPr lang="en-US" sz="1400" b="1" dirty="0">
                <a:solidFill>
                  <a:srgbClr val="0070C0"/>
                </a:solidFill>
              </a:rPr>
              <a:t>Z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/>
              <a:t>Cantilever Deflection: </a:t>
            </a:r>
            <a:r>
              <a:rPr lang="en-US" sz="1400" b="1" dirty="0">
                <a:solidFill>
                  <a:srgbClr val="0070C0"/>
                </a:solidFill>
              </a:rPr>
              <a:t>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/>
              <a:t>Indentation depth: </a:t>
            </a:r>
            <a:r>
              <a:rPr lang="el-GR" sz="1400" b="1" dirty="0">
                <a:solidFill>
                  <a:srgbClr val="0070C0"/>
                </a:solidFill>
              </a:rPr>
              <a:t>δ</a:t>
            </a:r>
            <a:r>
              <a:rPr lang="en-US" sz="1400" b="1" dirty="0">
                <a:solidFill>
                  <a:srgbClr val="0070C0"/>
                </a:solidFill>
              </a:rPr>
              <a:t>=Z-D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/>
              <a:t>Deflection Sens. calibration error (relative, %): </a:t>
            </a:r>
            <a:r>
              <a:rPr lang="en-US" sz="1400" b="1" dirty="0">
                <a:solidFill>
                  <a:srgbClr val="0070C0"/>
                </a:solidFill>
              </a:rPr>
              <a:t>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/>
              <a:t>Measured Deflection: </a:t>
            </a:r>
            <a:r>
              <a:rPr lang="en-US" sz="1400" b="1" dirty="0">
                <a:solidFill>
                  <a:srgbClr val="0070C0"/>
                </a:solidFill>
              </a:rPr>
              <a:t>(1+e)D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/>
              <a:t>Calculated Indentation depth: </a:t>
            </a:r>
            <a:r>
              <a:rPr lang="en-US" sz="1400" b="1" dirty="0">
                <a:solidFill>
                  <a:srgbClr val="0070C0"/>
                </a:solidFill>
              </a:rPr>
              <a:t>Z-(1+e)D</a:t>
            </a:r>
            <a:endParaRPr lang="en-US" sz="1400" b="1" dirty="0">
              <a:solidFill>
                <a:srgbClr val="0070C0"/>
              </a:solidFill>
              <a:ea typeface="Cambria Math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/>
              <a:t>Indentation depth error (relative,%):</a:t>
            </a:r>
            <a:r>
              <a:rPr lang="en-US" sz="1400" b="1" dirty="0" err="1">
                <a:solidFill>
                  <a:srgbClr val="0070C0"/>
                </a:solidFill>
              </a:rPr>
              <a:t>eD</a:t>
            </a:r>
            <a:r>
              <a:rPr lang="en-US" sz="1400" b="1" dirty="0">
                <a:solidFill>
                  <a:srgbClr val="0070C0"/>
                </a:solidFill>
              </a:rPr>
              <a:t>/(Z-D)=e(D/</a:t>
            </a:r>
            <a:r>
              <a:rPr lang="el-GR" sz="1400" b="1" dirty="0">
                <a:solidFill>
                  <a:srgbClr val="0070C0"/>
                </a:solidFill>
              </a:rPr>
              <a:t>δ</a:t>
            </a:r>
            <a:r>
              <a:rPr lang="en-US" sz="1400" b="1" dirty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991408" y="3007412"/>
            <a:ext cx="2133600" cy="2658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7" name="Snip Single Corner Rectangle 6"/>
          <p:cNvSpPr/>
          <p:nvPr/>
        </p:nvSpPr>
        <p:spPr>
          <a:xfrm rot="20932942" flipH="1">
            <a:off x="7041232" y="2270685"/>
            <a:ext cx="970054" cy="234053"/>
          </a:xfrm>
          <a:prstGeom prst="snip1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sz="1200"/>
          </a:p>
        </p:txBody>
      </p:sp>
      <p:sp>
        <p:nvSpPr>
          <p:cNvPr id="8" name="Freeform 7"/>
          <p:cNvSpPr/>
          <p:nvPr/>
        </p:nvSpPr>
        <p:spPr>
          <a:xfrm>
            <a:off x="5889839" y="2474827"/>
            <a:ext cx="1819729" cy="219360"/>
          </a:xfrm>
          <a:custGeom>
            <a:avLst/>
            <a:gdLst>
              <a:gd name="connsiteX0" fmla="*/ 1307805 w 1307805"/>
              <a:gd name="connsiteY0" fmla="*/ 0 h 149771"/>
              <a:gd name="connsiteX1" fmla="*/ 584791 w 1307805"/>
              <a:gd name="connsiteY1" fmla="*/ 127591 h 149771"/>
              <a:gd name="connsiteX2" fmla="*/ 0 w 1307805"/>
              <a:gd name="connsiteY2" fmla="*/ 148856 h 14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7805" h="149771">
                <a:moveTo>
                  <a:pt x="1307805" y="0"/>
                </a:moveTo>
                <a:cubicBezTo>
                  <a:pt x="1055281" y="51391"/>
                  <a:pt x="802758" y="102782"/>
                  <a:pt x="584791" y="127591"/>
                </a:cubicBezTo>
                <a:cubicBezTo>
                  <a:pt x="366823" y="152400"/>
                  <a:pt x="183411" y="150628"/>
                  <a:pt x="0" y="14885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5980409" y="3008162"/>
            <a:ext cx="259842" cy="102488"/>
          </a:xfrm>
          <a:custGeom>
            <a:avLst/>
            <a:gdLst>
              <a:gd name="connsiteX0" fmla="*/ 0 w 2030819"/>
              <a:gd name="connsiteY0" fmla="*/ 0 h 808119"/>
              <a:gd name="connsiteX1" fmla="*/ 520995 w 2030819"/>
              <a:gd name="connsiteY1" fmla="*/ 180753 h 808119"/>
              <a:gd name="connsiteX2" fmla="*/ 1020726 w 2030819"/>
              <a:gd name="connsiteY2" fmla="*/ 808074 h 808119"/>
              <a:gd name="connsiteX3" fmla="*/ 1509823 w 2030819"/>
              <a:gd name="connsiteY3" fmla="*/ 212651 h 808119"/>
              <a:gd name="connsiteX4" fmla="*/ 2030819 w 2030819"/>
              <a:gd name="connsiteY4" fmla="*/ 0 h 80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819" h="808119">
                <a:moveTo>
                  <a:pt x="0" y="0"/>
                </a:moveTo>
                <a:cubicBezTo>
                  <a:pt x="175437" y="23037"/>
                  <a:pt x="350874" y="46074"/>
                  <a:pt x="520995" y="180753"/>
                </a:cubicBezTo>
                <a:cubicBezTo>
                  <a:pt x="691116" y="315432"/>
                  <a:pt x="855921" y="802758"/>
                  <a:pt x="1020726" y="808074"/>
                </a:cubicBezTo>
                <a:cubicBezTo>
                  <a:pt x="1185531" y="813390"/>
                  <a:pt x="1341474" y="347330"/>
                  <a:pt x="1509823" y="212651"/>
                </a:cubicBezTo>
                <a:cubicBezTo>
                  <a:pt x="1678172" y="77972"/>
                  <a:pt x="1854495" y="38986"/>
                  <a:pt x="2030819" y="0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">
            <a:off x="5889142" y="2612825"/>
            <a:ext cx="348766" cy="46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533400" y="5791200"/>
            <a:ext cx="82819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hlink"/>
              </a:buClr>
              <a:buChar char="•"/>
              <a:defRPr sz="1800" baseline="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1pPr>
            <a:lvl2pPr marL="714375" indent="-35718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•"/>
              <a:defRPr sz="1600" baseline="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2pPr>
            <a:lvl3pPr marL="1208088" indent="-285750" algn="l" rtl="0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3pPr>
            <a:lvl4pPr marL="1600200" indent="-228600" algn="l" rtl="0" fontAlgn="base">
              <a:spcBef>
                <a:spcPct val="0"/>
              </a:spcBef>
              <a:spcAft>
                <a:spcPts val="600"/>
              </a:spcAft>
              <a:buChar char="–"/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4pPr>
            <a:lvl5pPr marL="2000250" indent="-171450" algn="l" rtl="0" fontAlgn="base"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»"/>
              <a:defRPr lang="en-US" sz="10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400" kern="0" dirty="0"/>
              <a:t>The Indentation Depth error (%) introduced by Deflection Sensitivity error could be amplified by a factor of </a:t>
            </a:r>
            <a:r>
              <a:rPr lang="en-US" sz="1400" b="1" kern="0" dirty="0"/>
              <a:t>(D/</a:t>
            </a:r>
            <a:r>
              <a:rPr lang="el-GR" sz="1400" b="1" kern="0" dirty="0"/>
              <a:t>δ</a:t>
            </a:r>
            <a:r>
              <a:rPr lang="en-US" sz="1400" b="1" kern="0" dirty="0"/>
              <a:t>)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5205350" y="2694187"/>
            <a:ext cx="6042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5205350" y="2846587"/>
            <a:ext cx="6042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6881750" y="3019329"/>
            <a:ext cx="6042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6107875" y="3122456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7391400" y="2789187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391400" y="3117506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lg"/>
            <a:tailEnd type="none" w="med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5357750" y="2467100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357750" y="2855025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lg"/>
            <a:tailEnd type="none" w="med" len="lg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1746859" y="2261077"/>
            <a:ext cx="1729159" cy="3705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914400" y="3007412"/>
            <a:ext cx="2133600" cy="2658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8" name="Snip Single Corner Rectangle 27"/>
          <p:cNvSpPr/>
          <p:nvPr/>
        </p:nvSpPr>
        <p:spPr>
          <a:xfrm rot="20932942" flipH="1">
            <a:off x="2902682" y="2045060"/>
            <a:ext cx="970054" cy="234053"/>
          </a:xfrm>
          <a:prstGeom prst="snip1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sz="120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000">
            <a:off x="1750592" y="2506283"/>
            <a:ext cx="348766" cy="46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Connector 40"/>
          <p:cNvCxnSpPr/>
          <p:nvPr/>
        </p:nvCxnSpPr>
        <p:spPr bwMode="auto">
          <a:xfrm>
            <a:off x="3850575" y="1929981"/>
            <a:ext cx="48529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8001000" y="2167481"/>
            <a:ext cx="7025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8382000" y="1707075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8382000" y="2166019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lg"/>
            <a:tailEnd type="none" w="med" len="lg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8252268" y="2130623"/>
            <a:ext cx="563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Z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15250" y="2704598"/>
            <a:ext cx="1172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50275" y="2397825"/>
            <a:ext cx="116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7742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PeakForce QNM?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114800"/>
            <a:ext cx="8534400" cy="2514600"/>
          </a:xfrm>
        </p:spPr>
        <p:txBody>
          <a:bodyPr/>
          <a:lstStyle/>
          <a:p>
            <a:r>
              <a:rPr lang="en-US" dirty="0" err="1"/>
              <a:t>PeakForce</a:t>
            </a:r>
            <a:r>
              <a:rPr lang="en-US" dirty="0"/>
              <a:t> QNM is an imaging mode that produces height images and </a:t>
            </a:r>
            <a:r>
              <a:rPr lang="en-US" b="1" u="sng" dirty="0"/>
              <a:t>Q</a:t>
            </a:r>
            <a:r>
              <a:rPr lang="en-US" dirty="0"/>
              <a:t>uantitative </a:t>
            </a:r>
            <a:r>
              <a:rPr lang="en-US" b="1" u="sng" dirty="0"/>
              <a:t>N</a:t>
            </a:r>
            <a:r>
              <a:rPr lang="en-US" dirty="0"/>
              <a:t>ano-</a:t>
            </a:r>
            <a:r>
              <a:rPr lang="en-US" b="1" u="sng" dirty="0"/>
              <a:t>M</a:t>
            </a:r>
            <a:r>
              <a:rPr lang="en-US" dirty="0"/>
              <a:t>echanical property images at the same time.</a:t>
            </a:r>
          </a:p>
          <a:p>
            <a:r>
              <a:rPr lang="en-US" dirty="0"/>
              <a:t>Two parts to </a:t>
            </a:r>
            <a:r>
              <a:rPr lang="en-US" dirty="0" err="1"/>
              <a:t>PeakForce</a:t>
            </a:r>
            <a:r>
              <a:rPr lang="en-US" dirty="0"/>
              <a:t> QNM</a:t>
            </a:r>
          </a:p>
          <a:p>
            <a:pPr lvl="1"/>
            <a:r>
              <a:rPr lang="en-US" dirty="0"/>
              <a:t>The </a:t>
            </a:r>
            <a:r>
              <a:rPr lang="en-US" u="sng" dirty="0" err="1"/>
              <a:t>PeakForce</a:t>
            </a:r>
            <a:r>
              <a:rPr lang="en-US" dirty="0"/>
              <a:t> Tapping part (</a:t>
            </a:r>
            <a:r>
              <a:rPr lang="en-US" dirty="0" err="1"/>
              <a:t>ScanAsyst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PeakForce</a:t>
            </a:r>
            <a:r>
              <a:rPr lang="en-US" dirty="0"/>
              <a:t> Tapping is the feedback mode used to image the sample surface.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QNM</a:t>
            </a:r>
            <a:r>
              <a:rPr lang="en-US" dirty="0"/>
              <a:t> part</a:t>
            </a:r>
            <a:endParaRPr lang="en-US" u="sng" dirty="0"/>
          </a:p>
          <a:p>
            <a:pPr lvl="2"/>
            <a:r>
              <a:rPr lang="en-US" dirty="0" err="1"/>
              <a:t>PeakForce</a:t>
            </a:r>
            <a:r>
              <a:rPr lang="en-US" dirty="0"/>
              <a:t> Tapping mode produces force curves</a:t>
            </a:r>
          </a:p>
          <a:p>
            <a:pPr lvl="2"/>
            <a:r>
              <a:rPr lang="en-US" dirty="0"/>
              <a:t>The force curves are used to extract quantitative material properties data.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098" name="Picture 2" descr="C:\Users\yhua\Desktop\PS-LDPE_1.007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99" y="1606234"/>
            <a:ext cx="2414092" cy="19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yhua\Desktop\PS-LDPE_4.007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99" y="1606234"/>
            <a:ext cx="2414092" cy="19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yhua\Desktop\PS-LDPE_5.007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08" y="1606234"/>
            <a:ext cx="2414092" cy="19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3657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Polystyrene and Low Density Polyethylene Blend (PS-LDPE)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289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200400"/>
            <a:ext cx="6475411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PF-QNM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85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Force Tapping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258" name="Line 10"/>
          <p:cNvSpPr>
            <a:spLocks noChangeShapeType="1"/>
          </p:cNvSpPr>
          <p:nvPr/>
        </p:nvSpPr>
        <p:spPr bwMode="auto">
          <a:xfrm>
            <a:off x="3343275" y="1905000"/>
            <a:ext cx="9525" cy="123226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4" name="Group 48"/>
          <p:cNvGrpSpPr>
            <a:grpSpLocks/>
          </p:cNvGrpSpPr>
          <p:nvPr/>
        </p:nvGrpSpPr>
        <p:grpSpPr bwMode="auto">
          <a:xfrm>
            <a:off x="4572000" y="2100263"/>
            <a:ext cx="3886200" cy="2043112"/>
            <a:chOff x="1632" y="1488"/>
            <a:chExt cx="2448" cy="1287"/>
          </a:xfrm>
        </p:grpSpPr>
        <p:pic>
          <p:nvPicPr>
            <p:cNvPr id="10252" name="Picture 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76" r="68333" b="26097"/>
            <a:stretch>
              <a:fillRect/>
            </a:stretch>
          </p:blipFill>
          <p:spPr bwMode="auto">
            <a:xfrm>
              <a:off x="1632" y="1488"/>
              <a:ext cx="1824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Line 15"/>
            <p:cNvSpPr>
              <a:spLocks noChangeShapeType="1"/>
            </p:cNvSpPr>
            <p:nvPr/>
          </p:nvSpPr>
          <p:spPr bwMode="auto">
            <a:xfrm>
              <a:off x="2784" y="1536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10254" name="Line 16"/>
            <p:cNvSpPr>
              <a:spLocks noChangeShapeType="1"/>
            </p:cNvSpPr>
            <p:nvPr/>
          </p:nvSpPr>
          <p:spPr bwMode="auto">
            <a:xfrm>
              <a:off x="3504" y="18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10255" name="Text Box 19"/>
            <p:cNvSpPr txBox="1">
              <a:spLocks noChangeArrowheads="1"/>
            </p:cNvSpPr>
            <p:nvPr/>
          </p:nvSpPr>
          <p:spPr bwMode="auto">
            <a:xfrm>
              <a:off x="3648" y="1536"/>
              <a:ext cx="43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400">
                  <a:latin typeface="Arial" charset="0"/>
                  <a:ea typeface="宋体" pitchFamily="2" charset="-122"/>
                </a:rPr>
                <a:t>Peak Force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0256" name="Line 20"/>
            <p:cNvSpPr>
              <a:spLocks noChangeShapeType="1"/>
            </p:cNvSpPr>
            <p:nvPr/>
          </p:nvSpPr>
          <p:spPr bwMode="auto">
            <a:xfrm>
              <a:off x="3600" y="1527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n-US"/>
            </a:p>
          </p:txBody>
        </p:sp>
      </p:grpSp>
      <p:sp>
        <p:nvSpPr>
          <p:cNvPr id="10248" name="Text Box 30"/>
          <p:cNvSpPr txBox="1">
            <a:spLocks noChangeArrowheads="1"/>
          </p:cNvSpPr>
          <p:nvPr/>
        </p:nvSpPr>
        <p:spPr bwMode="auto">
          <a:xfrm>
            <a:off x="797256" y="4024952"/>
            <a:ext cx="7848600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en-US" sz="1400" dirty="0"/>
              <a:t> A - Probe tip 300 nm above sample surface (150nm PFT amplitude).  Z </a:t>
            </a:r>
            <a:r>
              <a:rPr lang="en-US" sz="1400" dirty="0" err="1"/>
              <a:t>piezo</a:t>
            </a:r>
            <a:r>
              <a:rPr lang="en-US" sz="1400" dirty="0"/>
              <a:t> pushes probe toward sample.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en-US" sz="1400" dirty="0"/>
              <a:t> B - Tip contacts sample (“snap-to-contact”).  Z piezo pushes probe further until reach </a:t>
            </a:r>
            <a:r>
              <a:rPr lang="en-US" sz="1400" dirty="0" err="1"/>
              <a:t>PeakForce</a:t>
            </a:r>
            <a:r>
              <a:rPr lang="en-US" sz="1400" dirty="0"/>
              <a:t>.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en-US" sz="1400" dirty="0"/>
              <a:t> C – After </a:t>
            </a:r>
            <a:r>
              <a:rPr lang="en-US" sz="1400" dirty="0" err="1"/>
              <a:t>PeakForce</a:t>
            </a:r>
            <a:r>
              <a:rPr lang="en-US" sz="1400" dirty="0"/>
              <a:t> position, probe starts withdrawing from sample.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en-US" sz="1400" dirty="0"/>
              <a:t> D – Probe tip breaks free off sample at maximum adhesion point.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en-US" sz="1400" dirty="0"/>
              <a:t> E – Probe back to starting point 300 nm above sample surface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en-US" sz="1400" dirty="0"/>
              <a:t> </a:t>
            </a:r>
            <a:r>
              <a:rPr lang="en-US" sz="1400" b="1" dirty="0"/>
              <a:t>Probe repeat the cycle A-&gt;E cycle at fixed frequency, typically 2KHz</a:t>
            </a:r>
          </a:p>
        </p:txBody>
      </p:sp>
      <p:sp>
        <p:nvSpPr>
          <p:cNvPr id="10249" name="Text Box 31"/>
          <p:cNvSpPr txBox="1">
            <a:spLocks noChangeArrowheads="1"/>
          </p:cNvSpPr>
          <p:nvPr/>
        </p:nvSpPr>
        <p:spPr bwMode="auto">
          <a:xfrm>
            <a:off x="4267200" y="1444625"/>
            <a:ext cx="3657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 dirty="0"/>
              <a:t>One cycle: photo detector vertical deflection (force) vs time.</a:t>
            </a:r>
          </a:p>
        </p:txBody>
      </p:sp>
      <p:sp>
        <p:nvSpPr>
          <p:cNvPr id="10251" name="Text Box 50"/>
          <p:cNvSpPr txBox="1">
            <a:spLocks noChangeArrowheads="1"/>
          </p:cNvSpPr>
          <p:nvPr/>
        </p:nvSpPr>
        <p:spPr bwMode="auto">
          <a:xfrm>
            <a:off x="5905500" y="19050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1" dirty="0"/>
              <a:t>C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255">
            <a:off x="1469961" y="2138853"/>
            <a:ext cx="2381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V="1">
            <a:off x="1473914" y="1962150"/>
            <a:ext cx="1401331" cy="247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nip Single Corner Rectangle 23"/>
          <p:cNvSpPr/>
          <p:nvPr/>
        </p:nvSpPr>
        <p:spPr>
          <a:xfrm rot="20985699" flipH="1">
            <a:off x="2481064" y="1813286"/>
            <a:ext cx="697160" cy="159803"/>
          </a:xfrm>
          <a:prstGeom prst="snip1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sz="1200"/>
          </a:p>
        </p:txBody>
      </p:sp>
      <p:sp>
        <p:nvSpPr>
          <p:cNvPr id="26" name="Rectangle 25"/>
          <p:cNvSpPr/>
          <p:nvPr/>
        </p:nvSpPr>
        <p:spPr>
          <a:xfrm>
            <a:off x="900876" y="3603187"/>
            <a:ext cx="1628732" cy="2068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nip Single Corner Rectangle 26"/>
          <p:cNvSpPr/>
          <p:nvPr/>
        </p:nvSpPr>
        <p:spPr>
          <a:xfrm rot="20932942" flipH="1">
            <a:off x="2521223" y="3057364"/>
            <a:ext cx="697160" cy="159803"/>
          </a:xfrm>
          <a:prstGeom prst="snip1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sz="1200"/>
          </a:p>
        </p:txBody>
      </p:sp>
      <p:sp>
        <p:nvSpPr>
          <p:cNvPr id="30" name="Freeform 29"/>
          <p:cNvSpPr/>
          <p:nvPr/>
        </p:nvSpPr>
        <p:spPr>
          <a:xfrm>
            <a:off x="1618579" y="3202055"/>
            <a:ext cx="1307805" cy="149771"/>
          </a:xfrm>
          <a:custGeom>
            <a:avLst/>
            <a:gdLst>
              <a:gd name="connsiteX0" fmla="*/ 1307805 w 1307805"/>
              <a:gd name="connsiteY0" fmla="*/ 0 h 149771"/>
              <a:gd name="connsiteX1" fmla="*/ 584791 w 1307805"/>
              <a:gd name="connsiteY1" fmla="*/ 127591 h 149771"/>
              <a:gd name="connsiteX2" fmla="*/ 0 w 1307805"/>
              <a:gd name="connsiteY2" fmla="*/ 148856 h 14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7805" h="149771">
                <a:moveTo>
                  <a:pt x="1307805" y="0"/>
                </a:moveTo>
                <a:cubicBezTo>
                  <a:pt x="1055281" y="51391"/>
                  <a:pt x="802758" y="102782"/>
                  <a:pt x="584791" y="127591"/>
                </a:cubicBezTo>
                <a:cubicBezTo>
                  <a:pt x="366823" y="152400"/>
                  <a:pt x="183411" y="150628"/>
                  <a:pt x="0" y="14885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501042" y="3577314"/>
            <a:ext cx="486554" cy="45719"/>
          </a:xfrm>
          <a:custGeom>
            <a:avLst/>
            <a:gdLst>
              <a:gd name="connsiteX0" fmla="*/ 0 w 760021"/>
              <a:gd name="connsiteY0" fmla="*/ 5938 h 112830"/>
              <a:gd name="connsiteX1" fmla="*/ 296883 w 760021"/>
              <a:gd name="connsiteY1" fmla="*/ 47501 h 112830"/>
              <a:gd name="connsiteX2" fmla="*/ 385948 w 760021"/>
              <a:gd name="connsiteY2" fmla="*/ 112816 h 112830"/>
              <a:gd name="connsiteX3" fmla="*/ 480950 w 760021"/>
              <a:gd name="connsiteY3" fmla="*/ 41564 h 112830"/>
              <a:gd name="connsiteX4" fmla="*/ 760021 w 760021"/>
              <a:gd name="connsiteY4" fmla="*/ 0 h 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021" h="112830">
                <a:moveTo>
                  <a:pt x="0" y="5938"/>
                </a:moveTo>
                <a:cubicBezTo>
                  <a:pt x="116279" y="17813"/>
                  <a:pt x="232558" y="29688"/>
                  <a:pt x="296883" y="47501"/>
                </a:cubicBezTo>
                <a:cubicBezTo>
                  <a:pt x="361208" y="65314"/>
                  <a:pt x="355270" y="113805"/>
                  <a:pt x="385948" y="112816"/>
                </a:cubicBezTo>
                <a:cubicBezTo>
                  <a:pt x="416626" y="111827"/>
                  <a:pt x="418605" y="60367"/>
                  <a:pt x="480950" y="41564"/>
                </a:cubicBezTo>
                <a:cubicBezTo>
                  <a:pt x="543296" y="22761"/>
                  <a:pt x="651658" y="11380"/>
                  <a:pt x="760021" y="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">
            <a:off x="1596261" y="3291715"/>
            <a:ext cx="2381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2573" y="1977943"/>
            <a:ext cx="57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A/E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32574" y="3276600"/>
            <a:ext cx="387620" cy="36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15324" y="2297668"/>
            <a:ext cx="72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4503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PF-Tapping and FD Curve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0"/>
            <a:ext cx="7696200" cy="2667000"/>
          </a:xfrm>
        </p:spPr>
        <p:txBody>
          <a:bodyPr/>
          <a:lstStyle/>
          <a:p>
            <a:r>
              <a:rPr lang="en-US" sz="1600" dirty="0"/>
              <a:t>Sine wave drive signal, 2KHz vs. triangular wave drive signal, ~2Hz</a:t>
            </a:r>
          </a:p>
          <a:p>
            <a:r>
              <a:rPr lang="en-US" sz="1600" dirty="0"/>
              <a:t>Sync distance + feedback vs. trigger threshold</a:t>
            </a:r>
          </a:p>
          <a:p>
            <a:r>
              <a:rPr lang="en-US" sz="1600" dirty="0"/>
              <a:t>Real-time background subtraction vs. offline baseline correction</a:t>
            </a:r>
          </a:p>
          <a:p>
            <a:r>
              <a:rPr lang="en-US" sz="1600" dirty="0"/>
              <a:t>Advanced real-time data analysis vs. offline analysis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Faster speed and higher resolution image</a:t>
            </a:r>
          </a:p>
          <a:p>
            <a:r>
              <a:rPr lang="en-US" sz="1600" dirty="0">
                <a:solidFill>
                  <a:srgbClr val="0070C0"/>
                </a:solidFill>
              </a:rPr>
              <a:t>Accurate force control and gentler tapping</a:t>
            </a:r>
          </a:p>
          <a:p>
            <a:r>
              <a:rPr lang="en-US" sz="1600" dirty="0">
                <a:solidFill>
                  <a:srgbClr val="0070C0"/>
                </a:solidFill>
              </a:rPr>
              <a:t>Real time high resolution mechanical properties mapping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32775"/>
            <a:ext cx="2285999" cy="194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1190"/>
            <a:ext cx="2428691" cy="205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 bwMode="auto">
          <a:xfrm>
            <a:off x="3886200" y="5105400"/>
            <a:ext cx="762000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8074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PeakForce</a:t>
            </a:r>
            <a:r>
              <a:rPr lang="en-US" dirty="0"/>
              <a:t> QNM Data Channels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22" descr="PS_LDPE90_Dissipati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" b="13399"/>
          <a:stretch>
            <a:fillRect/>
          </a:stretch>
        </p:blipFill>
        <p:spPr bwMode="auto">
          <a:xfrm>
            <a:off x="7320847" y="4508165"/>
            <a:ext cx="1823153" cy="149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PS_LDPE90_Deformatio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t="4558" r="-139" b="13675"/>
          <a:stretch>
            <a:fillRect/>
          </a:stretch>
        </p:blipFill>
        <p:spPr bwMode="auto">
          <a:xfrm>
            <a:off x="3733800" y="4419600"/>
            <a:ext cx="1919500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PS_LDPE90_Adhesio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3453" r="-1234" b="13675"/>
          <a:stretch>
            <a:fillRect/>
          </a:stretch>
        </p:blipFill>
        <p:spPr bwMode="auto">
          <a:xfrm>
            <a:off x="5576640" y="4421584"/>
            <a:ext cx="1873208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S_LDPE90_height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t="3453" r="4420" b="12570"/>
          <a:stretch>
            <a:fillRect/>
          </a:stretch>
        </p:blipFill>
        <p:spPr bwMode="auto">
          <a:xfrm>
            <a:off x="154054" y="4332632"/>
            <a:ext cx="1751921" cy="165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PS_LDPE90_Modulus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" t="3453" r="6769" b="16023"/>
          <a:stretch>
            <a:fillRect/>
          </a:stretch>
        </p:blipFill>
        <p:spPr bwMode="auto">
          <a:xfrm>
            <a:off x="1981200" y="4368105"/>
            <a:ext cx="1734595" cy="166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6031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Height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6031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Modulus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1" y="6031468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Indentation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62600" y="6022631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Adhesion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1400" y="6006014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Dissipation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59" y="1676400"/>
            <a:ext cx="3328987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617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92676"/>
            <a:ext cx="7618412" cy="1584324"/>
          </a:xfrm>
        </p:spPr>
        <p:txBody>
          <a:bodyPr/>
          <a:lstStyle/>
          <a:p>
            <a:r>
              <a:rPr lang="en-US" sz="1600" dirty="0"/>
              <a:t>Softer sample has higher deformation</a:t>
            </a:r>
          </a:p>
          <a:p>
            <a:r>
              <a:rPr lang="en-US" sz="1600" dirty="0"/>
              <a:t>Deformation calculation use approach force curve</a:t>
            </a:r>
          </a:p>
          <a:p>
            <a:r>
              <a:rPr lang="en-US" sz="1600" dirty="0"/>
              <a:t>Deformation calculation generally underestimates sample indentation</a:t>
            </a:r>
          </a:p>
          <a:p>
            <a:r>
              <a:rPr lang="en-US" sz="1600" dirty="0"/>
              <a:t>Since Deformation is based on Separation plot, it needs accurate Deflection Sensitivity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600200"/>
            <a:ext cx="4667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517575" y="2957575"/>
            <a:ext cx="1424050" cy="1242950"/>
            <a:chOff x="2517575" y="3100450"/>
            <a:chExt cx="1424050" cy="1242950"/>
          </a:xfrm>
        </p:grpSpPr>
        <p:cxnSp>
          <p:nvCxnSpPr>
            <p:cNvPr id="8" name="Straight Connector 7"/>
            <p:cNvCxnSpPr/>
            <p:nvPr/>
          </p:nvCxnSpPr>
          <p:spPr bwMode="auto">
            <a:xfrm flipV="1">
              <a:off x="2988625" y="3309937"/>
              <a:ext cx="0" cy="10334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2538350" y="3505200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2517575" y="3100450"/>
              <a:ext cx="1424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Indentation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297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PFT Parameters: 1. Sync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92675"/>
            <a:ext cx="8512175" cy="1508125"/>
          </a:xfrm>
        </p:spPr>
        <p:txBody>
          <a:bodyPr/>
          <a:lstStyle/>
          <a:p>
            <a:r>
              <a:rPr lang="en-US" sz="1600" dirty="0"/>
              <a:t>Sync Distance is a time constant during each tapping cycle when cantilever reaches the lowest position.</a:t>
            </a:r>
          </a:p>
          <a:p>
            <a:r>
              <a:rPr lang="en-US" sz="1600" dirty="0"/>
              <a:t>On hard sample deflection reaches max when </a:t>
            </a:r>
            <a:r>
              <a:rPr lang="en-US" sz="1600" dirty="0" err="1"/>
              <a:t>piezo</a:t>
            </a:r>
            <a:r>
              <a:rPr lang="en-US" sz="1600" dirty="0"/>
              <a:t> extends to lowest position.</a:t>
            </a:r>
          </a:p>
          <a:p>
            <a:r>
              <a:rPr lang="en-US" sz="1600" dirty="0"/>
              <a:t>In QNM analysis, Sync Distance or </a:t>
            </a:r>
            <a:r>
              <a:rPr lang="en-US" sz="1600" dirty="0" err="1"/>
              <a:t>PeakForce</a:t>
            </a:r>
            <a:r>
              <a:rPr lang="en-US" sz="1600" dirty="0"/>
              <a:t> position is used as the turning point between approach force curve and retract force curve.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20" y="1752600"/>
            <a:ext cx="618398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529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5908"/>
            <a:ext cx="3052762" cy="246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Sync Distance Problems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915400" cy="1600200"/>
          </a:xfrm>
        </p:spPr>
        <p:txBody>
          <a:bodyPr/>
          <a:lstStyle/>
          <a:p>
            <a:r>
              <a:rPr lang="en-US" dirty="0"/>
              <a:t>Two common “Sync” problems</a:t>
            </a:r>
          </a:p>
          <a:p>
            <a:pPr lvl="1"/>
            <a:r>
              <a:rPr lang="en-US" dirty="0"/>
              <a:t>Late sync- approach curve contains decreasing force before turnaround.  Might not be a problem – could be due to sample viscoelasticity</a:t>
            </a:r>
          </a:p>
          <a:p>
            <a:pPr lvl="1"/>
            <a:r>
              <a:rPr lang="en-US" dirty="0"/>
              <a:t>Early sync- retract curve contains increasing force at beginning of turnaround.</a:t>
            </a:r>
          </a:p>
          <a:p>
            <a:r>
              <a:rPr lang="en-US" dirty="0"/>
              <a:t>Use Auto </a:t>
            </a:r>
            <a:r>
              <a:rPr lang="en-US" dirty="0" err="1"/>
              <a:t>Config</a:t>
            </a:r>
            <a:r>
              <a:rPr lang="en-US" dirty="0"/>
              <a:t> button on hard sample to measure sync distance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599236" y="3962400"/>
            <a:ext cx="1935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/>
              <a:t>Sync too late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3" y="3733800"/>
            <a:ext cx="3052762" cy="247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67" y="3733799"/>
            <a:ext cx="3052762" cy="247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68060" y="3962400"/>
            <a:ext cx="16941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/>
              <a:t>Sync correct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795436" y="3962399"/>
            <a:ext cx="16909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dirty="0"/>
              <a:t>Sync too early</a:t>
            </a:r>
          </a:p>
        </p:txBody>
      </p:sp>
    </p:spTree>
    <p:extLst>
      <p:ext uri="{BB962C8B-B14F-4D97-AF65-F5344CB8AC3E}">
        <p14:creationId xmlns:p14="http://schemas.microsoft.com/office/powerpoint/2010/main" val="3348918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PFT Parameters: 2. </a:t>
            </a:r>
            <a:r>
              <a:rPr lang="en-US" dirty="0" err="1"/>
              <a:t>PeakForce</a:t>
            </a:r>
            <a:r>
              <a:rPr lang="en-US" dirty="0"/>
              <a:t> </a:t>
            </a:r>
            <a:r>
              <a:rPr lang="en-US" dirty="0" err="1"/>
              <a:t>Setpoint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828800"/>
            <a:ext cx="8281987" cy="4495800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Set </a:t>
            </a:r>
            <a:r>
              <a:rPr lang="en-US" dirty="0" err="1"/>
              <a:t>ScanAsyst</a:t>
            </a:r>
            <a:r>
              <a:rPr lang="en-US" dirty="0"/>
              <a:t> control to Individual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endParaRPr lang="en-US" dirty="0"/>
          </a:p>
          <a:p>
            <a:pPr marL="0" indent="0">
              <a:spcBef>
                <a:spcPct val="25000"/>
              </a:spcBef>
              <a:spcAft>
                <a:spcPct val="25000"/>
              </a:spcAft>
              <a:buNone/>
            </a:pPr>
            <a:endParaRPr lang="en-US" dirty="0"/>
          </a:p>
          <a:p>
            <a:pPr marL="0" indent="0">
              <a:spcBef>
                <a:spcPct val="25000"/>
              </a:spcBef>
              <a:spcAft>
                <a:spcPct val="25000"/>
              </a:spcAft>
              <a:buNone/>
            </a:pPr>
            <a:endParaRPr lang="en-US" dirty="0"/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OK to engage with all (</a:t>
            </a:r>
            <a:r>
              <a:rPr lang="en-US" dirty="0" err="1"/>
              <a:t>setpoint</a:t>
            </a:r>
            <a:r>
              <a:rPr lang="en-US" dirty="0"/>
              <a:t>, gain, scan rate, z limit) </a:t>
            </a:r>
            <a:r>
              <a:rPr lang="en-US" i="1" dirty="0"/>
              <a:t>On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After engaged and stable turn auto </a:t>
            </a:r>
            <a:r>
              <a:rPr lang="en-US" dirty="0" err="1"/>
              <a:t>setpoint</a:t>
            </a:r>
            <a:r>
              <a:rPr lang="en-US" dirty="0"/>
              <a:t> </a:t>
            </a:r>
            <a:r>
              <a:rPr lang="en-US" i="1" dirty="0"/>
              <a:t>Off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Use </a:t>
            </a:r>
            <a:r>
              <a:rPr lang="en-US" dirty="0" err="1"/>
              <a:t>setpoint</a:t>
            </a:r>
            <a:r>
              <a:rPr lang="en-US" dirty="0"/>
              <a:t> to control Indentation Depth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Effective tip radius depends on Indentation Depth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Adjust the </a:t>
            </a:r>
            <a:r>
              <a:rPr lang="en-US" dirty="0" err="1"/>
              <a:t>setpoint</a:t>
            </a:r>
            <a:r>
              <a:rPr lang="en-US" dirty="0"/>
              <a:t> to have at least 2-5nm indentation for DMT model. For </a:t>
            </a:r>
            <a:r>
              <a:rPr lang="en-US" dirty="0" err="1"/>
              <a:t>Sneddon</a:t>
            </a:r>
            <a:r>
              <a:rPr lang="en-US" dirty="0"/>
              <a:t> model, Indentation should be larger, i.e. &gt;30nm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50" y="2362200"/>
            <a:ext cx="3713205" cy="86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275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PFT Parameters: 3. Engage Force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78000"/>
            <a:ext cx="8281987" cy="2565400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Engage ignores Peak Force </a:t>
            </a:r>
            <a:r>
              <a:rPr lang="en-US" dirty="0" err="1"/>
              <a:t>Setpoint</a:t>
            </a:r>
            <a:endParaRPr lang="en-US" dirty="0"/>
          </a:p>
          <a:p>
            <a:pPr lvl="1"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Doesn’t matter if </a:t>
            </a:r>
            <a:r>
              <a:rPr lang="en-US" dirty="0" err="1"/>
              <a:t>ScanAsyst</a:t>
            </a:r>
            <a:r>
              <a:rPr lang="en-US" dirty="0"/>
              <a:t> Auto </a:t>
            </a:r>
            <a:r>
              <a:rPr lang="en-US" dirty="0" err="1"/>
              <a:t>Setpoint</a:t>
            </a:r>
            <a:r>
              <a:rPr lang="en-US" dirty="0"/>
              <a:t> is On or Off.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For engaging the Peak Force Engage </a:t>
            </a:r>
            <a:r>
              <a:rPr lang="en-US" dirty="0" err="1"/>
              <a:t>Setpoint</a:t>
            </a:r>
            <a:r>
              <a:rPr lang="en-US" dirty="0"/>
              <a:t> (in other controls) is used.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Default .15 V</a:t>
            </a:r>
          </a:p>
          <a:p>
            <a:pPr lvl="2"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OK for soft probe, e.g. </a:t>
            </a:r>
            <a:r>
              <a:rPr lang="en-US" dirty="0" err="1"/>
              <a:t>ScanAsyst</a:t>
            </a:r>
            <a:r>
              <a:rPr lang="en-US" dirty="0"/>
              <a:t> Air</a:t>
            </a:r>
          </a:p>
          <a:p>
            <a:pPr lvl="2"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Try .05 V for stiff probes, e.g. RTESPA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</a:pPr>
            <a:endParaRPr lang="en-US" dirty="0"/>
          </a:p>
          <a:p>
            <a:pPr lvl="2">
              <a:spcBef>
                <a:spcPct val="25000"/>
              </a:spcBef>
              <a:spcAft>
                <a:spcPct val="25000"/>
              </a:spcAft>
              <a:buFontTx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14" y="4324350"/>
            <a:ext cx="50768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610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44" y="1678533"/>
            <a:ext cx="4613334" cy="18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44" y="3507333"/>
            <a:ext cx="4613334" cy="182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PFT Parameters: 4. Amplitude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11" y="5410200"/>
            <a:ext cx="7391400" cy="1143000"/>
          </a:xfrm>
        </p:spPr>
        <p:txBody>
          <a:bodyPr/>
          <a:lstStyle/>
          <a:p>
            <a:r>
              <a:rPr lang="en-US" sz="1400" dirty="0"/>
              <a:t>Amplitude combined with </a:t>
            </a:r>
            <a:r>
              <a:rPr lang="en-US" sz="1400" dirty="0" err="1"/>
              <a:t>setpoint</a:t>
            </a:r>
            <a:r>
              <a:rPr lang="en-US" sz="1400" dirty="0"/>
              <a:t> determines the contact time ratio</a:t>
            </a:r>
          </a:p>
          <a:p>
            <a:r>
              <a:rPr lang="en-US" sz="1400" dirty="0"/>
              <a:t>Recommended contact time 10-30%</a:t>
            </a:r>
          </a:p>
          <a:p>
            <a:r>
              <a:rPr lang="en-US" sz="1400" dirty="0"/>
              <a:t>Higher contact time ratio means more data point in contact region</a:t>
            </a:r>
          </a:p>
          <a:p>
            <a:r>
              <a:rPr lang="en-US" sz="1400" dirty="0"/>
              <a:t>Higher amplitude sometime is needed to overcome large adhesion 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183093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 300nm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0" y="37476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 50nm</a:t>
            </a:r>
          </a:p>
        </p:txBody>
      </p:sp>
    </p:spTree>
    <p:extLst>
      <p:ext uri="{BB962C8B-B14F-4D97-AF65-F5344CB8AC3E}">
        <p14:creationId xmlns:p14="http://schemas.microsoft.com/office/powerpoint/2010/main" val="252773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09801"/>
            <a:ext cx="7673975" cy="3352800"/>
          </a:xfrm>
        </p:spPr>
        <p:txBody>
          <a:bodyPr/>
          <a:lstStyle/>
          <a:p>
            <a:r>
              <a:rPr lang="en-US" sz="2400" dirty="0"/>
              <a:t>Force Curve &amp; Contact Mechanics</a:t>
            </a:r>
          </a:p>
          <a:p>
            <a:endParaRPr lang="en-US" sz="2400" dirty="0"/>
          </a:p>
          <a:p>
            <a:r>
              <a:rPr lang="en-US" sz="2400" dirty="0"/>
              <a:t>PF-QNM</a:t>
            </a:r>
          </a:p>
          <a:p>
            <a:endParaRPr lang="en-US" sz="2400" dirty="0"/>
          </a:p>
          <a:p>
            <a:r>
              <a:rPr lang="en-US" sz="2400" dirty="0"/>
              <a:t>PF-QNM Calibrations</a:t>
            </a:r>
          </a:p>
          <a:p>
            <a:endParaRPr lang="en-US" sz="2400" dirty="0"/>
          </a:p>
          <a:p>
            <a:r>
              <a:rPr lang="en-US" sz="2400" dirty="0"/>
              <a:t>QNM High Accuracy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85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PFT Parameters: 5.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105400"/>
            <a:ext cx="7848600" cy="1447800"/>
          </a:xfrm>
        </p:spPr>
        <p:txBody>
          <a:bodyPr/>
          <a:lstStyle/>
          <a:p>
            <a:r>
              <a:rPr lang="en-US" sz="1400" dirty="0"/>
              <a:t>Default for Icon and MM is 2KHz, MM HR and Fast Scan is 8KHz</a:t>
            </a:r>
          </a:p>
          <a:p>
            <a:r>
              <a:rPr lang="en-US" sz="1400" dirty="0"/>
              <a:t>Higher frequency can scan faster and/or higher resolution for topography</a:t>
            </a:r>
          </a:p>
          <a:p>
            <a:r>
              <a:rPr lang="en-US" sz="1400" dirty="0"/>
              <a:t>Lower frequency means more data points in each force</a:t>
            </a:r>
          </a:p>
          <a:p>
            <a:r>
              <a:rPr lang="en-US" sz="1400" dirty="0"/>
              <a:t>Lower frequency is preferred for fluid imaging, less hydrodynamic background</a:t>
            </a:r>
          </a:p>
          <a:p>
            <a:r>
              <a:rPr lang="en-US" sz="1400" dirty="0"/>
              <a:t>DSP analyzes force curve at 1KHz with current software  (V8.15, V9.0, and V9.1)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>
                <a:solidFill>
                  <a:srgbClr val="FFFFFF"/>
                </a:solidFill>
              </a:rPr>
              <a:pPr/>
              <a:t>30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67286"/>
            <a:ext cx="4102858" cy="164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59" y="3313000"/>
            <a:ext cx="4102858" cy="16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186026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500Hz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51270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2000Hz</a:t>
            </a:r>
          </a:p>
        </p:txBody>
      </p:sp>
    </p:spTree>
    <p:extLst>
      <p:ext uri="{BB962C8B-B14F-4D97-AF65-F5344CB8AC3E}">
        <p14:creationId xmlns:p14="http://schemas.microsoft.com/office/powerpoint/2010/main" val="469622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096306"/>
            <a:ext cx="4668107" cy="393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Force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8" y="6019800"/>
            <a:ext cx="7770812" cy="609600"/>
          </a:xfrm>
        </p:spPr>
        <p:txBody>
          <a:bodyPr/>
          <a:lstStyle/>
          <a:p>
            <a:r>
              <a:rPr lang="en-US" sz="1400" dirty="0"/>
              <a:t>One force curve at each image pixel can be capture with </a:t>
            </a:r>
            <a:r>
              <a:rPr lang="en-US" sz="1400" dirty="0" err="1"/>
              <a:t>PeakForce</a:t>
            </a:r>
            <a:r>
              <a:rPr lang="en-US" sz="1400" dirty="0"/>
              <a:t> Capture</a:t>
            </a:r>
          </a:p>
          <a:p>
            <a:r>
              <a:rPr lang="en-US" sz="1400" dirty="0"/>
              <a:t>Calibration parameters can be re-adjusted to data channels, e.g. modulus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>
                <a:solidFill>
                  <a:srgbClr val="FFFFFF"/>
                </a:solidFill>
              </a:rPr>
              <a:pPr/>
              <a:t>31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24000"/>
            <a:ext cx="3771900" cy="40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749040" cy="40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3276600" y="1524000"/>
            <a:ext cx="457200" cy="40386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-80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984899" y="1534633"/>
            <a:ext cx="457200" cy="40386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-80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110003" y="2042506"/>
            <a:ext cx="304800" cy="3048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-80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047517" y="3880798"/>
            <a:ext cx="457200" cy="2743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-80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610100" y="5037446"/>
            <a:ext cx="1554480" cy="65850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9583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200400"/>
            <a:ext cx="6475411" cy="1905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PF-QNM Calibrations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>
                <a:solidFill>
                  <a:srgbClr val="FFFFFF"/>
                </a:solidFill>
              </a:rPr>
              <a:pPr/>
              <a:t>32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75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81" y="228600"/>
            <a:ext cx="6624637" cy="1143000"/>
          </a:xfrm>
        </p:spPr>
        <p:txBody>
          <a:bodyPr/>
          <a:lstStyle/>
          <a:p>
            <a:r>
              <a:rPr lang="en-US" dirty="0"/>
              <a:t>Calibration Parameters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2207" y="4724400"/>
            <a:ext cx="7259793" cy="1524000"/>
          </a:xfrm>
        </p:spPr>
        <p:txBody>
          <a:bodyPr/>
          <a:lstStyle/>
          <a:p>
            <a:r>
              <a:rPr lang="en-US" sz="1600" b="1" dirty="0"/>
              <a:t>Deflection Sensitivity</a:t>
            </a:r>
          </a:p>
          <a:p>
            <a:r>
              <a:rPr lang="en-US" sz="1600" b="1" dirty="0"/>
              <a:t>Spring Constant</a:t>
            </a:r>
          </a:p>
          <a:p>
            <a:r>
              <a:rPr lang="en-US" sz="1600" b="1" dirty="0"/>
              <a:t>Tip Radius or tip half angle</a:t>
            </a:r>
          </a:p>
          <a:p>
            <a:r>
              <a:rPr lang="en-US" sz="1600" dirty="0"/>
              <a:t>Sample Poisson’s Ratio (material property, typically 0.2-0.5, 0.5 for cell)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47800" y="3403130"/>
                <a:ext cx="2639505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403130"/>
                <a:ext cx="2639505" cy="6509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13206" y="3402104"/>
                <a:ext cx="2632387" cy="651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tan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206" y="3402104"/>
                <a:ext cx="2632387" cy="6519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731936" y="1651630"/>
            <a:ext cx="2261017" cy="1620443"/>
            <a:chOff x="1731936" y="1787296"/>
            <a:chExt cx="2261017" cy="162044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936" y="1787296"/>
              <a:ext cx="2204310" cy="1620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638719" y="2900269"/>
                  <a:ext cx="354234" cy="2585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8719" y="2900269"/>
                  <a:ext cx="354234" cy="2585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5532404" y="1501179"/>
            <a:ext cx="2369361" cy="1827729"/>
            <a:chOff x="5715000" y="2031844"/>
            <a:chExt cx="3290778" cy="2538513"/>
          </a:xfrm>
        </p:grpSpPr>
        <p:cxnSp>
          <p:nvCxnSpPr>
            <p:cNvPr id="17" name="Straight Connector 16"/>
            <p:cNvCxnSpPr/>
            <p:nvPr/>
          </p:nvCxnSpPr>
          <p:spPr bwMode="auto">
            <a:xfrm flipH="1">
              <a:off x="5943600" y="3906386"/>
              <a:ext cx="2895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" name="Group 17"/>
            <p:cNvGrpSpPr/>
            <p:nvPr/>
          </p:nvGrpSpPr>
          <p:grpSpPr>
            <a:xfrm>
              <a:off x="5715000" y="2031844"/>
              <a:ext cx="2685335" cy="2538513"/>
              <a:chOff x="6553200" y="2259800"/>
              <a:chExt cx="2481263" cy="2192036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3200" y="2259800"/>
                <a:ext cx="2481263" cy="2192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Arc 22"/>
              <p:cNvSpPr/>
              <p:nvPr/>
            </p:nvSpPr>
            <p:spPr bwMode="auto">
              <a:xfrm>
                <a:off x="7399796" y="3505168"/>
                <a:ext cx="806054" cy="414338"/>
              </a:xfrm>
              <a:prstGeom prst="arc">
                <a:avLst>
                  <a:gd name="adj1" fmla="val 16200000"/>
                  <a:gd name="adj2" fmla="val 21164352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707823" y="3217225"/>
                <a:ext cx="731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i="1" dirty="0"/>
                  <a:t>α</a:t>
                </a:r>
                <a:endParaRPr lang="en-US" i="1" dirty="0"/>
              </a:p>
            </p:txBody>
          </p:sp>
        </p:grpSp>
        <p:cxnSp>
          <p:nvCxnSpPr>
            <p:cNvPr id="19" name="Straight Connector 18"/>
            <p:cNvCxnSpPr>
              <a:endCxn id="22" idx="2"/>
            </p:cNvCxnSpPr>
            <p:nvPr/>
          </p:nvCxnSpPr>
          <p:spPr bwMode="auto">
            <a:xfrm flipH="1">
              <a:off x="7057668" y="4495799"/>
              <a:ext cx="1781532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8578707" y="3906385"/>
              <a:ext cx="0" cy="5943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499730" y="3932028"/>
                  <a:ext cx="506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9730" y="3932028"/>
                  <a:ext cx="50604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91555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PF-QNM Calibration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2133600"/>
            <a:ext cx="624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Deflection Sensitivity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Constant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 Radius</a:t>
            </a:r>
          </a:p>
        </p:txBody>
      </p:sp>
    </p:spTree>
    <p:extLst>
      <p:ext uri="{BB962C8B-B14F-4D97-AF65-F5344CB8AC3E}">
        <p14:creationId xmlns:p14="http://schemas.microsoft.com/office/powerpoint/2010/main" val="1837655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81" y="1600200"/>
            <a:ext cx="3464719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464719" cy="26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Deflection Sensitivity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4419600"/>
            <a:ext cx="769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●"/>
            </a:pPr>
            <a:r>
              <a:rPr lang="en-US" sz="1600" dirty="0"/>
              <a:t>AFM reads cantilever deflection in </a:t>
            </a:r>
            <a:r>
              <a:rPr lang="en-US" sz="1600" b="1" dirty="0">
                <a:solidFill>
                  <a:srgbClr val="FF0000"/>
                </a:solidFill>
              </a:rPr>
              <a:t>V</a:t>
            </a:r>
          </a:p>
          <a:p>
            <a:pPr marL="285750" indent="-285750">
              <a:buFont typeface="Arial" panose="020B0604020202020204" pitchFamily="34" charset="0"/>
              <a:buChar char="●"/>
            </a:pPr>
            <a:r>
              <a:rPr lang="en-US" sz="1600" dirty="0"/>
              <a:t>Deflection Sensitivity converts deflection in </a:t>
            </a:r>
            <a:r>
              <a:rPr lang="en-US" sz="1600" b="1" dirty="0">
                <a:solidFill>
                  <a:srgbClr val="FF0000"/>
                </a:solidFill>
              </a:rPr>
              <a:t>V</a:t>
            </a:r>
            <a:r>
              <a:rPr lang="en-US" sz="1600" dirty="0"/>
              <a:t> into deflection in </a:t>
            </a:r>
            <a:r>
              <a:rPr lang="en-US" sz="1600" b="1" dirty="0">
                <a:solidFill>
                  <a:srgbClr val="FF0000"/>
                </a:solidFill>
              </a:rPr>
              <a:t>nm</a:t>
            </a:r>
          </a:p>
          <a:p>
            <a:pPr marL="285750" indent="-285750">
              <a:buFont typeface="Arial" panose="020B0604020202020204" pitchFamily="34" charset="0"/>
              <a:buChar char="●"/>
            </a:pPr>
            <a:r>
              <a:rPr lang="en-US" sz="1600" dirty="0"/>
              <a:t>Deflection Sensitivity unit: </a:t>
            </a:r>
            <a:r>
              <a:rPr lang="en-US" sz="1600" b="1" dirty="0">
                <a:solidFill>
                  <a:srgbClr val="FF0000"/>
                </a:solidFill>
              </a:rPr>
              <a:t>nm/V</a:t>
            </a:r>
          </a:p>
          <a:p>
            <a:pPr marL="285750" indent="-285750">
              <a:buFont typeface="Arial" panose="020B0604020202020204" pitchFamily="34" charset="0"/>
              <a:buChar char="●"/>
            </a:pPr>
            <a:r>
              <a:rPr lang="en-US" sz="1600" dirty="0"/>
              <a:t>Deflection Sensitivity depends on: </a:t>
            </a:r>
            <a:r>
              <a:rPr lang="en-US" sz="1600" b="1" dirty="0">
                <a:solidFill>
                  <a:srgbClr val="FF0000"/>
                </a:solidFill>
              </a:rPr>
              <a:t>1.</a:t>
            </a:r>
            <a:r>
              <a:rPr lang="en-US" sz="1600" dirty="0"/>
              <a:t> cantilever type, </a:t>
            </a:r>
            <a:r>
              <a:rPr lang="en-US" sz="1600" b="1" dirty="0">
                <a:solidFill>
                  <a:srgbClr val="FF0000"/>
                </a:solidFill>
              </a:rPr>
              <a:t>2.</a:t>
            </a:r>
            <a:r>
              <a:rPr lang="en-US" sz="1600" dirty="0"/>
              <a:t> instrument type, </a:t>
            </a:r>
            <a:r>
              <a:rPr lang="en-US" sz="1600" b="1" dirty="0">
                <a:solidFill>
                  <a:srgbClr val="FF0000"/>
                </a:solidFill>
              </a:rPr>
              <a:t>3.</a:t>
            </a:r>
            <a:r>
              <a:rPr lang="en-US" sz="1600" dirty="0"/>
              <a:t> laser alignment, </a:t>
            </a:r>
            <a:r>
              <a:rPr lang="en-US" sz="1600" b="1" dirty="0">
                <a:solidFill>
                  <a:srgbClr val="FF0000"/>
                </a:solidFill>
              </a:rPr>
              <a:t>4.</a:t>
            </a:r>
            <a:r>
              <a:rPr lang="en-US" sz="1600" dirty="0"/>
              <a:t> surrounding media (air or fluid)</a:t>
            </a:r>
          </a:p>
          <a:p>
            <a:pPr marL="285750" indent="-285750">
              <a:buFont typeface="Arial" panose="020B0604020202020204" pitchFamily="34" charset="0"/>
              <a:buChar char="●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●"/>
            </a:pPr>
            <a:r>
              <a:rPr lang="en-US" sz="1600" b="1" dirty="0">
                <a:solidFill>
                  <a:srgbClr val="FF0000"/>
                </a:solidFill>
              </a:rPr>
              <a:t>Question: </a:t>
            </a:r>
            <a:r>
              <a:rPr lang="en-US" sz="1600" dirty="0"/>
              <a:t>50nm/V and 100nm/V, which one is better Deflection Sensitivity?</a:t>
            </a:r>
          </a:p>
          <a:p>
            <a:pPr marL="285750" indent="-285750">
              <a:buFont typeface="Arial" panose="020B0604020202020204" pitchFamily="34" charset="0"/>
              <a:buChar char="●"/>
            </a:pPr>
            <a:r>
              <a:rPr lang="en-US" sz="1600" b="1" dirty="0">
                <a:solidFill>
                  <a:srgbClr val="FF0000"/>
                </a:solidFill>
              </a:rPr>
              <a:t>Question: </a:t>
            </a:r>
            <a:r>
              <a:rPr lang="en-US" sz="1600" dirty="0"/>
              <a:t>Shorter or longer cantilever has better Deflection Sensitivity?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22116" y="2428591"/>
            <a:ext cx="152400" cy="990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98231" y="2392966"/>
            <a:ext cx="152400" cy="990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819400"/>
            <a:ext cx="1428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 bwMode="auto">
          <a:xfrm>
            <a:off x="3881438" y="2971800"/>
            <a:ext cx="1452562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1396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Def. Sens. Calibration Using Force Ramp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40977" y="1871246"/>
            <a:ext cx="4259673" cy="398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US" sz="1600" dirty="0"/>
              <a:t>Open </a:t>
            </a:r>
            <a:r>
              <a:rPr lang="en-US" sz="1600" dirty="0" err="1"/>
              <a:t>PeakForce</a:t>
            </a:r>
            <a:r>
              <a:rPr lang="en-US" sz="1600" dirty="0"/>
              <a:t> QNM In Air experiment.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US" sz="1600" dirty="0"/>
              <a:t>Load fused silica or sapphire sample.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US" sz="1600" dirty="0"/>
              <a:t>Engage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US" sz="1600" b="1" dirty="0">
                <a:solidFill>
                  <a:srgbClr val="0070C0"/>
                </a:solidFill>
              </a:rPr>
              <a:t>Scan 1um area to make sure center of the image (where is ramp will be performed) is flat and clean.  Offset and/or zoom if needed.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US" sz="1600" dirty="0"/>
              <a:t>Switch to Ramp Mode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US" sz="1600" dirty="0"/>
              <a:t>Configure ramp </a:t>
            </a:r>
            <a:r>
              <a:rPr lang="en-US" sz="1600" dirty="0" err="1"/>
              <a:t>params</a:t>
            </a:r>
            <a:endParaRPr lang="en-US" sz="1600" dirty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US" sz="1600" dirty="0"/>
              <a:t>Trigger Threshold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1600" dirty="0" err="1"/>
              <a:t>ScanAsyst</a:t>
            </a:r>
            <a:r>
              <a:rPr lang="en-US" sz="1600" dirty="0"/>
              <a:t> Air or Tap150A - 0.2V</a:t>
            </a:r>
          </a:p>
          <a:p>
            <a:pPr marL="800100" lvl="1" indent="-342900"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1600" dirty="0"/>
              <a:t>RTESPA or Tap525 - 0.1V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US" sz="1600" dirty="0"/>
              <a:t>Reduce the ramp size to get enough data points in contact part of the curve</a:t>
            </a:r>
          </a:p>
        </p:txBody>
      </p:sp>
      <p:pic>
        <p:nvPicPr>
          <p:cNvPr id="15" name="Picture 4" descr="4-mod-ramp sett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24"/>
          <a:stretch/>
        </p:blipFill>
        <p:spPr bwMode="auto">
          <a:xfrm>
            <a:off x="4901942" y="1947446"/>
            <a:ext cx="3861057" cy="354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5204264" y="4745181"/>
            <a:ext cx="3462184" cy="54125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00" y="5757446"/>
            <a:ext cx="795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US" sz="1600" dirty="0"/>
              <a:t>Analysis data in either </a:t>
            </a:r>
            <a:r>
              <a:rPr lang="en-US" sz="1600" dirty="0" err="1"/>
              <a:t>Nanoscope</a:t>
            </a:r>
            <a:r>
              <a:rPr lang="en-US" sz="1600" dirty="0"/>
              <a:t> or </a:t>
            </a:r>
            <a:r>
              <a:rPr lang="en-US" sz="1600" dirty="0" err="1"/>
              <a:t>Nanoscope</a:t>
            </a:r>
            <a:r>
              <a:rPr lang="en-US" sz="1600" dirty="0"/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2810127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Def. Sens. Cal. in </a:t>
            </a:r>
            <a:r>
              <a:rPr lang="en-US" dirty="0" err="1"/>
              <a:t>NanoScope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715000"/>
            <a:ext cx="8281987" cy="746125"/>
          </a:xfrm>
        </p:spPr>
        <p:txBody>
          <a:bodyPr/>
          <a:lstStyle/>
          <a:p>
            <a:r>
              <a:rPr lang="en-US" dirty="0"/>
              <a:t>Deflection Sensitivity can be calibrated in </a:t>
            </a:r>
            <a:r>
              <a:rPr lang="en-US" dirty="0" err="1"/>
              <a:t>Nanoscope</a:t>
            </a:r>
            <a:r>
              <a:rPr lang="en-US" dirty="0"/>
              <a:t> software</a:t>
            </a:r>
          </a:p>
          <a:p>
            <a:r>
              <a:rPr lang="en-US" dirty="0"/>
              <a:t>After click “OK”, it will be updated in software automatically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529263" cy="410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5967350" y="3200400"/>
            <a:ext cx="228600" cy="533400"/>
          </a:xfrm>
          <a:prstGeom prst="ellipse">
            <a:avLst/>
          </a:prstGeom>
          <a:noFill/>
          <a:ln w="9525" cap="flat" cmpd="sng" algn="ctr">
            <a:solidFill>
              <a:srgbClr val="4A3DF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605650" y="3200400"/>
            <a:ext cx="228600" cy="533400"/>
          </a:xfrm>
          <a:prstGeom prst="ellipse">
            <a:avLst/>
          </a:prstGeom>
          <a:noFill/>
          <a:ln w="9525" cap="flat" cmpd="sng" algn="ctr">
            <a:solidFill>
              <a:srgbClr val="4A3DF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86200" y="1524000"/>
            <a:ext cx="304800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305300" y="4038600"/>
            <a:ext cx="838200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5100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Def. Sens.: Baseline Correction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953000"/>
            <a:ext cx="8512175" cy="1447800"/>
          </a:xfrm>
        </p:spPr>
        <p:txBody>
          <a:bodyPr/>
          <a:lstStyle/>
          <a:p>
            <a:r>
              <a:rPr lang="en-US" dirty="0"/>
              <a:t>Because of the optical interference or long range force (magnetic  or electric static force), the baseline of the force curve may not be flat.</a:t>
            </a:r>
          </a:p>
          <a:p>
            <a:r>
              <a:rPr lang="en-US" dirty="0"/>
              <a:t>Save the ramp curve, and open it in </a:t>
            </a:r>
            <a:r>
              <a:rPr lang="en-US" dirty="0" err="1"/>
              <a:t>Nanoscope</a:t>
            </a:r>
            <a:r>
              <a:rPr lang="en-US" dirty="0"/>
              <a:t> Analysis</a:t>
            </a:r>
          </a:p>
          <a:p>
            <a:r>
              <a:rPr lang="en-US" dirty="0"/>
              <a:t>Click on        , define baseline fit region, then correct the baseline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67400"/>
            <a:ext cx="2952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" y="1647825"/>
            <a:ext cx="421767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80" y="1656397"/>
            <a:ext cx="4209098" cy="299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7765" y="222266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Before correction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3629" y="221000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 correction</a:t>
            </a:r>
          </a:p>
        </p:txBody>
      </p:sp>
    </p:spTree>
    <p:extLst>
      <p:ext uri="{BB962C8B-B14F-4D97-AF65-F5344CB8AC3E}">
        <p14:creationId xmlns:p14="http://schemas.microsoft.com/office/powerpoint/2010/main" val="3538705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934200" cy="1143000"/>
          </a:xfrm>
        </p:spPr>
        <p:txBody>
          <a:bodyPr/>
          <a:lstStyle/>
          <a:p>
            <a:r>
              <a:rPr lang="en-US" dirty="0"/>
              <a:t>Def. Sens.: Update Sensitivity with Line 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7350" y="4648200"/>
            <a:ext cx="4834250" cy="1676400"/>
          </a:xfrm>
        </p:spPr>
        <p:txBody>
          <a:bodyPr/>
          <a:lstStyle/>
          <a:p>
            <a:r>
              <a:rPr lang="en-US" sz="1400" dirty="0"/>
              <a:t>Acquire at least 3 ramp curves, and calculate the average deflection sensitivity, then type manually in Calibrate window</a:t>
            </a:r>
          </a:p>
          <a:p>
            <a:r>
              <a:rPr lang="en-US" sz="1400" dirty="0"/>
              <a:t>Confirm deflection sensitivity: If it is a standard probe, compare with factory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65432"/>
            <a:ext cx="1809750" cy="155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7" y="1600200"/>
            <a:ext cx="3834124" cy="444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20" y="2857500"/>
            <a:ext cx="223266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64" y="1965432"/>
            <a:ext cx="1889760" cy="5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78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200400"/>
            <a:ext cx="6475411" cy="1905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 Curve 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Mechanics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98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 flipH="1">
            <a:off x="5885409" y="2612877"/>
            <a:ext cx="1729159" cy="3705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624637" cy="1143000"/>
          </a:xfrm>
        </p:spPr>
        <p:txBody>
          <a:bodyPr/>
          <a:lstStyle/>
          <a:p>
            <a:r>
              <a:rPr lang="en-US" dirty="0"/>
              <a:t>Deflection Sensitivity Error Transfers into Indentation Depth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40" y="3695700"/>
            <a:ext cx="6010259" cy="21336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400" dirty="0"/>
              <a:t>Z scanner moves: </a:t>
            </a:r>
            <a:r>
              <a:rPr lang="en-US" sz="1400" b="1" dirty="0">
                <a:solidFill>
                  <a:srgbClr val="0070C0"/>
                </a:solidFill>
              </a:rPr>
              <a:t>Z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/>
              <a:t>Cantilever Deflection: </a:t>
            </a:r>
            <a:r>
              <a:rPr lang="en-US" sz="1400" b="1" dirty="0">
                <a:solidFill>
                  <a:srgbClr val="0070C0"/>
                </a:solidFill>
              </a:rPr>
              <a:t>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/>
              <a:t>Indentation depth: </a:t>
            </a:r>
            <a:r>
              <a:rPr lang="el-GR" sz="1400" b="1" dirty="0">
                <a:solidFill>
                  <a:srgbClr val="0070C0"/>
                </a:solidFill>
              </a:rPr>
              <a:t>δ</a:t>
            </a:r>
            <a:r>
              <a:rPr lang="en-US" sz="1400" b="1" dirty="0">
                <a:solidFill>
                  <a:srgbClr val="0070C0"/>
                </a:solidFill>
              </a:rPr>
              <a:t>=Z-D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/>
              <a:t>Deflection Sens. calibration error (relative, %): </a:t>
            </a:r>
            <a:r>
              <a:rPr lang="en-US" sz="1400" b="1" dirty="0">
                <a:solidFill>
                  <a:srgbClr val="0070C0"/>
                </a:solidFill>
              </a:rPr>
              <a:t>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/>
              <a:t>Measured Deflection: </a:t>
            </a:r>
            <a:r>
              <a:rPr lang="en-US" sz="1400" b="1" dirty="0">
                <a:solidFill>
                  <a:srgbClr val="0070C0"/>
                </a:solidFill>
              </a:rPr>
              <a:t>(1+e)D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/>
              <a:t>Calculated Indentation depth: </a:t>
            </a:r>
            <a:r>
              <a:rPr lang="en-US" sz="1400" b="1" dirty="0">
                <a:solidFill>
                  <a:srgbClr val="0070C0"/>
                </a:solidFill>
              </a:rPr>
              <a:t>Z-(1+e)D</a:t>
            </a:r>
            <a:endParaRPr lang="en-US" sz="1400" b="1" dirty="0">
              <a:solidFill>
                <a:srgbClr val="0070C0"/>
              </a:solidFill>
              <a:ea typeface="Cambria Math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/>
              <a:t>Indentation depth error (relative,%):</a:t>
            </a:r>
            <a:r>
              <a:rPr lang="en-US" sz="1400" b="1" dirty="0" err="1">
                <a:solidFill>
                  <a:srgbClr val="0070C0"/>
                </a:solidFill>
              </a:rPr>
              <a:t>eD</a:t>
            </a:r>
            <a:r>
              <a:rPr lang="en-US" sz="1400" b="1" dirty="0">
                <a:solidFill>
                  <a:srgbClr val="0070C0"/>
                </a:solidFill>
              </a:rPr>
              <a:t>/(Z-D)=e(D/</a:t>
            </a:r>
            <a:r>
              <a:rPr lang="el-GR" sz="1400" b="1" dirty="0">
                <a:solidFill>
                  <a:srgbClr val="0070C0"/>
                </a:solidFill>
              </a:rPr>
              <a:t>δ</a:t>
            </a:r>
            <a:r>
              <a:rPr lang="en-US" sz="1400" b="1" dirty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991408" y="3121712"/>
            <a:ext cx="2133600" cy="2658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7" name="Snip Single Corner Rectangle 6"/>
          <p:cNvSpPr/>
          <p:nvPr/>
        </p:nvSpPr>
        <p:spPr>
          <a:xfrm rot="20932942" flipH="1">
            <a:off x="7041232" y="2384985"/>
            <a:ext cx="970054" cy="234053"/>
          </a:xfrm>
          <a:prstGeom prst="snip1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sz="1200"/>
          </a:p>
        </p:txBody>
      </p:sp>
      <p:sp>
        <p:nvSpPr>
          <p:cNvPr id="8" name="Freeform 7"/>
          <p:cNvSpPr/>
          <p:nvPr/>
        </p:nvSpPr>
        <p:spPr>
          <a:xfrm>
            <a:off x="5889839" y="2589127"/>
            <a:ext cx="1819729" cy="219360"/>
          </a:xfrm>
          <a:custGeom>
            <a:avLst/>
            <a:gdLst>
              <a:gd name="connsiteX0" fmla="*/ 1307805 w 1307805"/>
              <a:gd name="connsiteY0" fmla="*/ 0 h 149771"/>
              <a:gd name="connsiteX1" fmla="*/ 584791 w 1307805"/>
              <a:gd name="connsiteY1" fmla="*/ 127591 h 149771"/>
              <a:gd name="connsiteX2" fmla="*/ 0 w 1307805"/>
              <a:gd name="connsiteY2" fmla="*/ 148856 h 14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7805" h="149771">
                <a:moveTo>
                  <a:pt x="1307805" y="0"/>
                </a:moveTo>
                <a:cubicBezTo>
                  <a:pt x="1055281" y="51391"/>
                  <a:pt x="802758" y="102782"/>
                  <a:pt x="584791" y="127591"/>
                </a:cubicBezTo>
                <a:cubicBezTo>
                  <a:pt x="366823" y="152400"/>
                  <a:pt x="183411" y="150628"/>
                  <a:pt x="0" y="14885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5980409" y="3122462"/>
            <a:ext cx="259842" cy="102488"/>
          </a:xfrm>
          <a:custGeom>
            <a:avLst/>
            <a:gdLst>
              <a:gd name="connsiteX0" fmla="*/ 0 w 2030819"/>
              <a:gd name="connsiteY0" fmla="*/ 0 h 808119"/>
              <a:gd name="connsiteX1" fmla="*/ 520995 w 2030819"/>
              <a:gd name="connsiteY1" fmla="*/ 180753 h 808119"/>
              <a:gd name="connsiteX2" fmla="*/ 1020726 w 2030819"/>
              <a:gd name="connsiteY2" fmla="*/ 808074 h 808119"/>
              <a:gd name="connsiteX3" fmla="*/ 1509823 w 2030819"/>
              <a:gd name="connsiteY3" fmla="*/ 212651 h 808119"/>
              <a:gd name="connsiteX4" fmla="*/ 2030819 w 2030819"/>
              <a:gd name="connsiteY4" fmla="*/ 0 h 80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819" h="808119">
                <a:moveTo>
                  <a:pt x="0" y="0"/>
                </a:moveTo>
                <a:cubicBezTo>
                  <a:pt x="175437" y="23037"/>
                  <a:pt x="350874" y="46074"/>
                  <a:pt x="520995" y="180753"/>
                </a:cubicBezTo>
                <a:cubicBezTo>
                  <a:pt x="691116" y="315432"/>
                  <a:pt x="855921" y="802758"/>
                  <a:pt x="1020726" y="808074"/>
                </a:cubicBezTo>
                <a:cubicBezTo>
                  <a:pt x="1185531" y="813390"/>
                  <a:pt x="1341474" y="347330"/>
                  <a:pt x="1509823" y="212651"/>
                </a:cubicBezTo>
                <a:cubicBezTo>
                  <a:pt x="1678172" y="77972"/>
                  <a:pt x="1854495" y="38986"/>
                  <a:pt x="2030819" y="0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">
            <a:off x="5889142" y="2727125"/>
            <a:ext cx="348766" cy="46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533400" y="5905500"/>
            <a:ext cx="82819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hlink"/>
              </a:buClr>
              <a:buChar char="•"/>
              <a:defRPr sz="1800" baseline="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1pPr>
            <a:lvl2pPr marL="714375" indent="-35718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•"/>
              <a:defRPr sz="1600" baseline="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2pPr>
            <a:lvl3pPr marL="1208088" indent="-285750" algn="l" rtl="0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3pPr>
            <a:lvl4pPr marL="1600200" indent="-228600" algn="l" rtl="0" fontAlgn="base">
              <a:spcBef>
                <a:spcPct val="0"/>
              </a:spcBef>
              <a:spcAft>
                <a:spcPts val="600"/>
              </a:spcAft>
              <a:buChar char="–"/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4pPr>
            <a:lvl5pPr marL="2000250" indent="-171450" algn="l" rtl="0" fontAlgn="base"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»"/>
              <a:defRPr lang="en-US" sz="10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400" kern="0" dirty="0"/>
              <a:t>The Indentation Depth error (%) introduced by Deflection Sensitivity error could be amplified by a factor of </a:t>
            </a:r>
            <a:r>
              <a:rPr lang="en-US" sz="1400" b="1" kern="0" dirty="0"/>
              <a:t>(D/</a:t>
            </a:r>
            <a:r>
              <a:rPr lang="el-GR" sz="1400" b="1" kern="0" dirty="0"/>
              <a:t>δ</a:t>
            </a:r>
            <a:r>
              <a:rPr lang="en-US" sz="1400" b="1" kern="0" dirty="0"/>
              <a:t>)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5205350" y="2808487"/>
            <a:ext cx="6042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5205350" y="2960887"/>
            <a:ext cx="6042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6881750" y="3133629"/>
            <a:ext cx="6042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6107875" y="3236756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7391400" y="2903487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391400" y="3231806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lg"/>
            <a:tailEnd type="none" w="med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5357750" y="2581400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357750" y="2969325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lg"/>
            <a:tailEnd type="none" w="med" len="lg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1746859" y="2375377"/>
            <a:ext cx="1729159" cy="3705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914400" y="3121712"/>
            <a:ext cx="2133600" cy="2658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8" name="Snip Single Corner Rectangle 27"/>
          <p:cNvSpPr/>
          <p:nvPr/>
        </p:nvSpPr>
        <p:spPr>
          <a:xfrm rot="20932942" flipH="1">
            <a:off x="2902682" y="2159360"/>
            <a:ext cx="970054" cy="234053"/>
          </a:xfrm>
          <a:prstGeom prst="snip1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sz="120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000">
            <a:off x="1750592" y="2620583"/>
            <a:ext cx="348766" cy="46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Connector 40"/>
          <p:cNvCxnSpPr/>
          <p:nvPr/>
        </p:nvCxnSpPr>
        <p:spPr bwMode="auto">
          <a:xfrm>
            <a:off x="3850575" y="2044281"/>
            <a:ext cx="48529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8001000" y="2281781"/>
            <a:ext cx="7025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8382000" y="1821375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8382000" y="2280319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lg"/>
            <a:tailEnd type="none" w="med" len="lg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8252268" y="2244923"/>
            <a:ext cx="563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Z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15250" y="2818898"/>
            <a:ext cx="1172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50275" y="2512125"/>
            <a:ext cx="116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54071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PF-QNM Calibration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2133600"/>
            <a:ext cx="624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Deflection Sensitivity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Constant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 Radius</a:t>
            </a:r>
          </a:p>
        </p:txBody>
      </p:sp>
    </p:spTree>
    <p:extLst>
      <p:ext uri="{BB962C8B-B14F-4D97-AF65-F5344CB8AC3E}">
        <p14:creationId xmlns:p14="http://schemas.microsoft.com/office/powerpoint/2010/main" val="2323230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Spring constant: Thermal Tune, K&lt;1N/m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46712" y="4393877"/>
            <a:ext cx="4876800" cy="1168723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400" b="1" dirty="0"/>
              <a:t>First make sure deflection sensitivity and thermal tune gains are calibrated corrected.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400" dirty="0"/>
              <a:t>Withdraw the probe from sample for thermal tune.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8612" name="Picture 4" descr="8-m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76" y="1879277"/>
            <a:ext cx="3818235" cy="441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767450" y="4541124"/>
            <a:ext cx="573556" cy="22028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127354" y="4544934"/>
            <a:ext cx="573556" cy="22028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789108" y="4541124"/>
            <a:ext cx="573556" cy="22028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2133600"/>
                <a:ext cx="1981200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𝒌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𝟗𝟕𝟏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𝑻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𝝌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solidFill>
                                            <a:srgbClr val="00206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00206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solidFill>
                                            <a:srgbClr val="00206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33600"/>
                <a:ext cx="1981200" cy="7907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3019961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constant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Boltzmann constant, (1.38·10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J/K)</a:t>
            </a:r>
          </a:p>
          <a:p>
            <a:r>
              <a:rPr lang="en-US" sz="1600" i="1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Z</a:t>
            </a:r>
            <a:r>
              <a:rPr lang="en-US" sz="1600" i="1" baseline="-25000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1600" i="1" baseline="30000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*2</a:t>
            </a:r>
            <a:r>
              <a:rPr lang="en-US" sz="1600" i="1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Mean square cantilever displacement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i="1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𝜒, </a:t>
            </a:r>
            <a:r>
              <a:rPr lang="en-US" sz="1600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Deflection sensitivity correction factor, 1.09</a:t>
            </a:r>
          </a:p>
        </p:txBody>
      </p:sp>
    </p:spTree>
    <p:extLst>
      <p:ext uri="{BB962C8B-B14F-4D97-AF65-F5344CB8AC3E}">
        <p14:creationId xmlns:p14="http://schemas.microsoft.com/office/powerpoint/2010/main" val="3771695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Constant: </a:t>
            </a:r>
            <a:r>
              <a:rPr lang="en-US" dirty="0" err="1"/>
              <a:t>Sader</a:t>
            </a:r>
            <a:r>
              <a:rPr lang="en-US" dirty="0"/>
              <a:t>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0"/>
            <a:ext cx="8532812" cy="1219200"/>
          </a:xfrm>
        </p:spPr>
        <p:txBody>
          <a:bodyPr/>
          <a:lstStyle/>
          <a:p>
            <a:r>
              <a:rPr lang="en-US" sz="1600" dirty="0" err="1"/>
              <a:t>Sader</a:t>
            </a:r>
            <a:r>
              <a:rPr lang="en-US" sz="1600" dirty="0"/>
              <a:t> Method: rectangular shape ( </a:t>
            </a:r>
            <a:r>
              <a:rPr lang="en-US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iPhone App “</a:t>
            </a:r>
            <a:r>
              <a:rPr lang="en-US" sz="1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Sader</a:t>
            </a:r>
            <a:r>
              <a:rPr lang="en-US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Method” </a:t>
            </a:r>
            <a:r>
              <a:rPr lang="en-US" sz="1600" dirty="0"/>
              <a:t>)</a:t>
            </a:r>
          </a:p>
          <a:p>
            <a:r>
              <a:rPr lang="en-US" sz="1600" dirty="0"/>
              <a:t>Length and Width can be optically measured with good accuracy</a:t>
            </a:r>
          </a:p>
          <a:p>
            <a:r>
              <a:rPr lang="en-US" sz="1600" dirty="0"/>
              <a:t>Resonance frequency and Q factor can be obtained from thermal (recommend) or mechanical tune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050" name="Picture 2" descr="C:\Users\yhua\Desktop\US Service Training_April 2014\US Service Apps Training PPT\images\Sader Meth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600200"/>
            <a:ext cx="2387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2514600"/>
                <a:ext cx="4155753" cy="1686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=7.5246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400" b="0" i="1" baseline="-25000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sz="2400" b="0" i="1" baseline="30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𝐿𝑄𝑓</m:t>
                      </m:r>
                      <m:r>
                        <a:rPr lang="en-US" sz="2400" b="0" i="1" baseline="-25000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400" b="0" i="1" baseline="30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𝛤</m:t>
                      </m:r>
                      <m:r>
                        <a:rPr lang="en-US" sz="2400" b="0" i="1" baseline="-25000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𝑅𝑒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𝑅𝑒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14600"/>
                <a:ext cx="4155753" cy="16867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3527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constant: other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06600"/>
            <a:ext cx="8380412" cy="4546600"/>
          </a:xfrm>
        </p:spPr>
        <p:txBody>
          <a:bodyPr/>
          <a:lstStyle/>
          <a:p>
            <a:r>
              <a:rPr lang="en-US" dirty="0"/>
              <a:t>Dimensional Models</a:t>
            </a:r>
          </a:p>
          <a:p>
            <a:pPr lvl="1"/>
            <a:r>
              <a:rPr lang="en-US" dirty="0"/>
              <a:t>Dimensional model Simple Beam or Frequency scaling: Rectangular shape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1200" b="1" i="1">
                <a:solidFill>
                  <a:srgbClr val="002060"/>
                </a:solidFill>
              </a:rPr>
              <a:t>Simple Beam </a:t>
            </a:r>
            <a:r>
              <a:rPr lang="en-US" sz="1200" b="1" i="1" dirty="0">
                <a:solidFill>
                  <a:srgbClr val="002060"/>
                </a:solidFill>
              </a:rPr>
              <a:t>Method                        Frequency Scaling Method</a:t>
            </a:r>
          </a:p>
          <a:p>
            <a:endParaRPr lang="en-US" dirty="0"/>
          </a:p>
          <a:p>
            <a:r>
              <a:rPr lang="en-US" dirty="0"/>
              <a:t>Static Deflection Measurements</a:t>
            </a:r>
          </a:p>
          <a:p>
            <a:pPr lvl="1"/>
            <a:r>
              <a:rPr lang="en-US" dirty="0"/>
              <a:t>Reference cantilever method: </a:t>
            </a:r>
            <a:r>
              <a:rPr lang="en-US" i="1" dirty="0"/>
              <a:t>0.3K</a:t>
            </a:r>
            <a:r>
              <a:rPr lang="en-US" i="1" baseline="-25000" dirty="0"/>
              <a:t>ref</a:t>
            </a:r>
            <a:r>
              <a:rPr lang="en-US" i="1" dirty="0"/>
              <a:t>&lt;K&lt;3K</a:t>
            </a:r>
            <a:r>
              <a:rPr lang="en-US" i="1" baseline="-25000" dirty="0"/>
              <a:t>ref</a:t>
            </a:r>
            <a:r>
              <a:rPr lang="en-US" dirty="0"/>
              <a:t>, all shape</a:t>
            </a:r>
          </a:p>
          <a:p>
            <a:pPr lvl="1"/>
            <a:r>
              <a:rPr lang="en-US" dirty="0"/>
              <a:t>Bruker supplies calibrated reference probe, model: CLFC-NOBO, which consists three cantilevers with nominal spring constant at: 0.16N/m, 1.3N/m, and 10.4N/m, respectively</a:t>
            </a:r>
          </a:p>
          <a:p>
            <a:pPr marL="0" indent="0" algn="r">
              <a:buNone/>
            </a:pP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Application Notes_094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08" y="2668608"/>
            <a:ext cx="2362592" cy="98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7" y="2780496"/>
            <a:ext cx="1338263" cy="82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164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PF-QNM Calibration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2133600"/>
            <a:ext cx="624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Deflection Sensitivity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Constant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 Radius</a:t>
            </a:r>
          </a:p>
        </p:txBody>
      </p:sp>
    </p:spTree>
    <p:extLst>
      <p:ext uri="{BB962C8B-B14F-4D97-AF65-F5344CB8AC3E}">
        <p14:creationId xmlns:p14="http://schemas.microsoft.com/office/powerpoint/2010/main" val="695929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624637" cy="1143000"/>
          </a:xfrm>
        </p:spPr>
        <p:txBody>
          <a:bodyPr/>
          <a:lstStyle/>
          <a:p>
            <a:r>
              <a:rPr lang="en-US" dirty="0"/>
              <a:t>Tip Radius for DMT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13" y="4191000"/>
            <a:ext cx="8281987" cy="2286000"/>
          </a:xfrm>
        </p:spPr>
        <p:txBody>
          <a:bodyPr/>
          <a:lstStyle/>
          <a:p>
            <a:r>
              <a:rPr lang="en-US" dirty="0"/>
              <a:t>For spherical probe, the tip radius is independent to the indentation depth</a:t>
            </a:r>
          </a:p>
          <a:p>
            <a:r>
              <a:rPr lang="en-US" dirty="0"/>
              <a:t>For conical probe that tip end is not a part of a sphere, the effective tip radius depends on indentation depth</a:t>
            </a:r>
          </a:p>
          <a:p>
            <a:r>
              <a:rPr lang="en-US" dirty="0"/>
              <a:t>Two information needed to calibrate tip radius:</a:t>
            </a:r>
          </a:p>
          <a:p>
            <a:pPr lvl="1">
              <a:buClrTx/>
              <a:buFont typeface="+mj-lt"/>
              <a:buAutoNum type="arabicPeriod"/>
            </a:pPr>
            <a:r>
              <a:rPr lang="en-US" dirty="0"/>
              <a:t>Tip shape</a:t>
            </a:r>
          </a:p>
          <a:p>
            <a:pPr lvl="1">
              <a:buClrTx/>
              <a:buFont typeface="+mj-lt"/>
              <a:buAutoNum type="arabicPeriod"/>
            </a:pPr>
            <a:r>
              <a:rPr lang="en-US" dirty="0"/>
              <a:t>Indentation depth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122" name="Picture 2" descr="C:\Users\yhua\Desktop\US Service Training_April 2014\US Service Apps Training PPT\images\tip radi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2055486"/>
            <a:ext cx="4116387" cy="1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270644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2432690" y="2374075"/>
            <a:ext cx="550985" cy="948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708182" y="2650688"/>
            <a:ext cx="492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8153159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5865812" cy="1143000"/>
          </a:xfrm>
        </p:spPr>
        <p:txBody>
          <a:bodyPr/>
          <a:lstStyle/>
          <a:p>
            <a:pPr eaLnBrk="1" hangingPunct="1"/>
            <a:r>
              <a:rPr lang="en-US" dirty="0"/>
              <a:t>Determining Tip Radius with Tip </a:t>
            </a:r>
            <a:r>
              <a:rPr lang="en-US" dirty="0" err="1"/>
              <a:t>Qual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5257800"/>
            <a:ext cx="8229600" cy="1178321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400" dirty="0"/>
              <a:t>Acquire an Tip Check sample image with parameters as shown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400" dirty="0"/>
              <a:t>Open the captured image with </a:t>
            </a:r>
            <a:r>
              <a:rPr lang="en-US" sz="1400" dirty="0" err="1"/>
              <a:t>NanoScope</a:t>
            </a:r>
            <a:r>
              <a:rPr lang="en-US" sz="1400" dirty="0"/>
              <a:t> Analysis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400" dirty="0"/>
              <a:t>Set Plane Fit Mode to 1</a:t>
            </a:r>
            <a:r>
              <a:rPr lang="en-US" sz="1400" baseline="30000" dirty="0"/>
              <a:t>st</a:t>
            </a:r>
            <a:r>
              <a:rPr lang="en-US" sz="1400" dirty="0"/>
              <a:t> order XY plan fit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400" b="1" dirty="0">
                <a:solidFill>
                  <a:srgbClr val="FF0000"/>
                </a:solidFill>
              </a:rPr>
              <a:t>Note: </a:t>
            </a:r>
            <a:r>
              <a:rPr lang="en-US" sz="1400" dirty="0"/>
              <a:t>Using tapping mode for very stiff probe, e.g. DNISP, RTESPA-525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2708" name="Picture 4" descr="27-mod-par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98"/>
          <a:stretch/>
        </p:blipFill>
        <p:spPr bwMode="auto">
          <a:xfrm>
            <a:off x="914400" y="1711036"/>
            <a:ext cx="2933700" cy="33943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174173" y="1908463"/>
            <a:ext cx="2560320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173311" y="2598902"/>
            <a:ext cx="2560320" cy="13716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177636" y="2875302"/>
            <a:ext cx="2560320" cy="13716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174173" y="3861086"/>
            <a:ext cx="2560320" cy="80467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76179"/>
            <a:ext cx="4052888" cy="223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187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19" y="1664627"/>
            <a:ext cx="4867581" cy="456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6624637" cy="835025"/>
          </a:xfrm>
        </p:spPr>
        <p:txBody>
          <a:bodyPr/>
          <a:lstStyle/>
          <a:p>
            <a:pPr eaLnBrk="1" hangingPunct="1"/>
            <a:r>
              <a:rPr lang="en-US" dirty="0"/>
              <a:t>Determining Tip Radius with Tip </a:t>
            </a:r>
            <a:r>
              <a:rPr lang="en-US" dirty="0" err="1"/>
              <a:t>Qual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234950" y="3022600"/>
            <a:ext cx="3803650" cy="288925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Click the Tip </a:t>
            </a:r>
            <a:r>
              <a:rPr lang="en-US" dirty="0" err="1"/>
              <a:t>Qual</a:t>
            </a:r>
            <a:r>
              <a:rPr lang="en-US" dirty="0"/>
              <a:t> Icon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Set Tip Image Size to 100 nm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LPF for max select On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Click on Estimate Tip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An image of the Tip now appears in the image window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4756" name="Picture 4" descr="28-mod-offline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7" r="51968" b="9058"/>
          <a:stretch>
            <a:fillRect/>
          </a:stretch>
        </p:blipFill>
        <p:spPr bwMode="auto">
          <a:xfrm>
            <a:off x="304800" y="2132013"/>
            <a:ext cx="3051175" cy="4587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282700" y="1528763"/>
            <a:ext cx="1373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Tip Qual Icon</a:t>
            </a: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2197100" y="1827213"/>
            <a:ext cx="152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 bwMode="auto">
          <a:xfrm>
            <a:off x="4175193" y="6019800"/>
            <a:ext cx="625407" cy="2286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662102" y="1643702"/>
            <a:ext cx="1405698" cy="149414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84545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yhua\Desktop\US User Training Meeting_Aug 2014\Training PPT\images\Capture 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3976688" cy="386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19291" y="228600"/>
            <a:ext cx="6624637" cy="1143000"/>
          </a:xfrm>
          <a:effectLst>
            <a:outerShdw dist="17961" dir="2700000" algn="ctr" rotWithShape="0">
              <a:srgbClr val="FFFFFF"/>
            </a:outerShdw>
          </a:effectLst>
        </p:spPr>
        <p:txBody>
          <a:bodyPr/>
          <a:lstStyle/>
          <a:p>
            <a:pPr algn="ctr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000" dirty="0"/>
              <a:t>PFQNM – How To – HSDC &amp; PFQNM Offline</a:t>
            </a:r>
            <a:br>
              <a:rPr lang="en-US" sz="2000" i="1" dirty="0"/>
            </a:br>
            <a:r>
              <a:rPr lang="en-US" sz="2000" dirty="0"/>
              <a:t>(how to determine true indentation depth)</a:t>
            </a:r>
            <a:endParaRPr lang="en-US" sz="2000" dirty="0">
              <a:solidFill>
                <a:srgbClr val="7F787F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3775" cy="137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400" dirty="0"/>
              <a:t>Capture an image on the unknown sample.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400" dirty="0"/>
              <a:t>While the image capture is in progress press the Capture Line button on the Force Monitor to capture lines of raw data.  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400" dirty="0"/>
              <a:t>Click Upload Data button to save the raw HSDC data to a file.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 bwMode="auto">
          <a:xfrm>
            <a:off x="4308960" y="6165042"/>
            <a:ext cx="540544" cy="33337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414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624637" cy="563562"/>
          </a:xfrm>
        </p:spPr>
        <p:txBody>
          <a:bodyPr/>
          <a:lstStyle/>
          <a:p>
            <a:pPr eaLnBrk="1" hangingPunct="1"/>
            <a:r>
              <a:rPr lang="en-US" dirty="0"/>
              <a:t>Force Distance Curve</a:t>
            </a:r>
          </a:p>
        </p:txBody>
      </p:sp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28600" y="1910558"/>
            <a:ext cx="5107781" cy="25198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81800" y="6569075"/>
            <a:ext cx="2133600" cy="365125"/>
          </a:xfrm>
        </p:spPr>
        <p:txBody>
          <a:bodyPr/>
          <a:lstStyle/>
          <a:p>
            <a:fld id="{B32F0A83-4F4F-4B11-B480-85B3DDD9DD0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180" y="1941829"/>
            <a:ext cx="3426143" cy="253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5981" y="2409827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74856" y="295264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74856" y="1948906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89131" y="2451528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08131" y="3676652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5981" y="2771002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6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781800" y="2496979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 flipH="1">
            <a:off x="6781800" y="2420779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705600" y="2174558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70C0"/>
                </a:solidFill>
              </a:rPr>
              <a:t>Approach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2496979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Retract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066800" y="4614445"/>
            <a:ext cx="7643948" cy="193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hlink"/>
              </a:buClr>
              <a:buChar char="•"/>
              <a:defRPr sz="1800" baseline="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1pPr>
            <a:lvl2pPr marL="714375" indent="-35718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•"/>
              <a:defRPr sz="1600" baseline="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2pPr>
            <a:lvl3pPr marL="1208088" indent="-285750" algn="l" rtl="0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3pPr>
            <a:lvl4pPr marL="1600200" indent="-228600" algn="l" rtl="0" fontAlgn="base">
              <a:spcBef>
                <a:spcPct val="0"/>
              </a:spcBef>
              <a:spcAft>
                <a:spcPts val="600"/>
              </a:spcAft>
              <a:buChar char="–"/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4pPr>
            <a:lvl5pPr marL="2000250" indent="-171450" algn="l" rtl="0" fontAlgn="base"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»"/>
              <a:defRPr lang="en-US" sz="10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0070C0"/>
                </a:solidFill>
              </a:rPr>
              <a:t>6 Steps: 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en-US" sz="1200" dirty="0"/>
              <a:t>Approaching surface: no vertical cantilever deflection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en-US" sz="1200" dirty="0"/>
              <a:t>Snap-in-contact: tip is pulled to surface suddenly by attractive force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en-US" sz="1200" dirty="0"/>
              <a:t>At Max force: cantilever further moves down and reaches the force threshold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en-US" sz="1200" dirty="0"/>
              <a:t>Cantilever retracts: cantilever retracts from the sample surface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en-US" sz="1200" dirty="0"/>
              <a:t>At Max adhesion force: cantilever overcomes adhesion force and break off from surface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en-US" sz="1200" dirty="0"/>
              <a:t>Back in air: cantilever back in free air, no vertical cantilever deflection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40451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Indentation depth : </a:t>
            </a:r>
            <a:br>
              <a:rPr lang="en-US" dirty="0"/>
            </a:br>
            <a:r>
              <a:rPr lang="en-US" dirty="0"/>
              <a:t>Deflection vs. Separation plot of HSDC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25600"/>
            <a:ext cx="8281987" cy="1803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r>
              <a:rPr lang="en-US" dirty="0"/>
              <a:t>The distance on a Deflection vs. </a:t>
            </a:r>
            <a:r>
              <a:rPr lang="en-US" b="1" dirty="0"/>
              <a:t>Separation </a:t>
            </a:r>
            <a:r>
              <a:rPr lang="en-US" dirty="0"/>
              <a:t>plot’s load (extend) curve starting at the “snap-to-contact” point and ending at z fully extended.</a:t>
            </a:r>
          </a:p>
          <a:p>
            <a:pPr lvl="1"/>
            <a:r>
              <a:rPr lang="en-US" dirty="0"/>
              <a:t>Use HSDC and QNM HSDC-</a:t>
            </a:r>
            <a:r>
              <a:rPr lang="en-US" dirty="0" err="1"/>
              <a:t>ForceCurve</a:t>
            </a:r>
            <a:r>
              <a:rPr lang="en-US" dirty="0"/>
              <a:t> analysis to export force curve(s) and then reload to display separation plot</a:t>
            </a:r>
          </a:p>
          <a:p>
            <a:pPr lvl="1"/>
            <a:r>
              <a:rPr lang="en-US" dirty="0"/>
              <a:t>The force monitor Force vs. Z is a good approximation only if the cantilever deflection is small compared to the deformation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1901031" y="5867400"/>
            <a:ext cx="5341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Indentation from deflection vs. separation plot load curve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3886200"/>
            <a:ext cx="4733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934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Determining Tip Radius with Tip </a:t>
            </a:r>
            <a:r>
              <a:rPr lang="en-US" dirty="0" err="1"/>
              <a:t>Qual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5257800"/>
            <a:ext cx="6781800" cy="12954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dirty="0"/>
              <a:t>Enter the average indentation depth into Height 1 or Height 2 From Apex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dirty="0"/>
              <a:t>Click Qualify Tip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dirty="0"/>
              <a:t>Read the corresponding Estimated End Radius (not ETD or ETD/2)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dirty="0"/>
              <a:t>Enter Tip Radius into “Cantilever Parameters / Tip Radius” in real time software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b="1" dirty="0">
                <a:solidFill>
                  <a:srgbClr val="FF0000"/>
                </a:solidFill>
              </a:rPr>
              <a:t>Question:</a:t>
            </a:r>
            <a:r>
              <a:rPr lang="en-US" sz="1200" dirty="0"/>
              <a:t> If we use a 5um diameter sphere probe, how to calibrate the tip radius?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27" y="1524000"/>
            <a:ext cx="536247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5454090" y="1865375"/>
            <a:ext cx="1280160" cy="10972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600200" y="4905375"/>
            <a:ext cx="2133600" cy="10972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1947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PF-QNM Calibration: Other Parameters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>
                <a:solidFill>
                  <a:srgbClr val="FFFFFF"/>
                </a:solidFill>
              </a:rPr>
              <a:pPr/>
              <a:t>52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133600"/>
            <a:ext cx="548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Parameters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 Distance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Drive3 Amp. Sens.</a:t>
            </a:r>
          </a:p>
        </p:txBody>
      </p:sp>
    </p:spTree>
    <p:extLst>
      <p:ext uri="{BB962C8B-B14F-4D97-AF65-F5344CB8AC3E}">
        <p14:creationId xmlns:p14="http://schemas.microsoft.com/office/powerpoint/2010/main" val="13480585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QNM Sync Distance Calibration</a:t>
            </a:r>
            <a:br>
              <a:rPr lang="en-US" dirty="0"/>
            </a:br>
            <a:r>
              <a:rPr lang="en-US" dirty="0"/>
              <a:t>(What is Sync Distance)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92675"/>
            <a:ext cx="8512175" cy="1508125"/>
          </a:xfrm>
        </p:spPr>
        <p:txBody>
          <a:bodyPr/>
          <a:lstStyle/>
          <a:p>
            <a:r>
              <a:rPr lang="en-US" sz="1600" dirty="0"/>
              <a:t>Sync Distance is a time constant during each tapping cycle when cantilever reaches the lowest position.</a:t>
            </a:r>
          </a:p>
          <a:p>
            <a:r>
              <a:rPr lang="en-US" sz="1600" dirty="0"/>
              <a:t>On hard sample deflection reaches max when </a:t>
            </a:r>
            <a:r>
              <a:rPr lang="en-US" sz="1600" dirty="0" err="1"/>
              <a:t>piezo</a:t>
            </a:r>
            <a:r>
              <a:rPr lang="en-US" sz="1600" dirty="0"/>
              <a:t> extends to lowest position.</a:t>
            </a:r>
          </a:p>
          <a:p>
            <a:r>
              <a:rPr lang="en-US" sz="1600" dirty="0"/>
              <a:t>In QNM analysis, Sync Distance or </a:t>
            </a:r>
            <a:r>
              <a:rPr lang="en-US" sz="1600" dirty="0" err="1"/>
              <a:t>PeakForce</a:t>
            </a:r>
            <a:r>
              <a:rPr lang="en-US" sz="1600" dirty="0"/>
              <a:t> position is used as the turning point between approach force curve and retract force curve.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>
                <a:solidFill>
                  <a:srgbClr val="FFFFFF"/>
                </a:solidFill>
              </a:rPr>
              <a:pPr/>
              <a:t>53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20" y="1752600"/>
            <a:ext cx="618398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9165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7008812" cy="1143000"/>
          </a:xfrm>
        </p:spPr>
        <p:txBody>
          <a:bodyPr/>
          <a:lstStyle/>
          <a:p>
            <a:r>
              <a:rPr lang="en-US" dirty="0"/>
              <a:t>1. QNM Sync Distance Calibration</a:t>
            </a:r>
            <a:br>
              <a:rPr lang="en-US" dirty="0"/>
            </a:br>
            <a:r>
              <a:rPr lang="en-US" dirty="0"/>
              <a:t>(V9 or later </a:t>
            </a:r>
            <a:r>
              <a:rPr lang="en-US" dirty="0" err="1"/>
              <a:t>Nanoscope</a:t>
            </a:r>
            <a:r>
              <a:rPr lang="en-US" dirty="0"/>
              <a:t> software)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1828800"/>
            <a:ext cx="5105400" cy="4495800"/>
          </a:xfrm>
        </p:spPr>
        <p:txBody>
          <a:bodyPr/>
          <a:lstStyle/>
          <a:p>
            <a:pPr marL="0" indent="0">
              <a:spcBef>
                <a:spcPct val="25000"/>
              </a:spcBef>
              <a:spcAft>
                <a:spcPct val="25000"/>
              </a:spcAft>
              <a:buNone/>
            </a:pPr>
            <a:r>
              <a:rPr lang="en-US" dirty="0"/>
              <a:t>If it is difficult to determine the Sync Distance for the unknown sample, do the following: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There are two Synch distance (V9)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Sync Distance New (for imaging only)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Sync Distance QNM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Use the same probe to calibrate the Sync Distance QNM on a hard elastic sample use auto </a:t>
            </a:r>
            <a:r>
              <a:rPr lang="en-US" dirty="0" err="1"/>
              <a:t>config</a:t>
            </a:r>
            <a:r>
              <a:rPr lang="en-US" dirty="0"/>
              <a:t>, and write it down. (may do this right after deflection sensitivity calibration)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Manually type this Sync Distance QNM in </a:t>
            </a:r>
            <a:r>
              <a:rPr lang="en-US" dirty="0" err="1"/>
              <a:t>Nanoscope</a:t>
            </a:r>
            <a:r>
              <a:rPr lang="en-US" dirty="0"/>
              <a:t> software for the unknown sample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43100"/>
            <a:ext cx="32289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762000" y="4191000"/>
            <a:ext cx="2895600" cy="3810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30025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4560125" y="2671945"/>
            <a:ext cx="914400" cy="368135"/>
          </a:xfrm>
          <a:custGeom>
            <a:avLst/>
            <a:gdLst>
              <a:gd name="connsiteX0" fmla="*/ 0 w 938150"/>
              <a:gd name="connsiteY0" fmla="*/ 0 h 368135"/>
              <a:gd name="connsiteX1" fmla="*/ 475013 w 938150"/>
              <a:gd name="connsiteY1" fmla="*/ 0 h 368135"/>
              <a:gd name="connsiteX2" fmla="*/ 653143 w 938150"/>
              <a:gd name="connsiteY2" fmla="*/ 368135 h 368135"/>
              <a:gd name="connsiteX3" fmla="*/ 938150 w 938150"/>
              <a:gd name="connsiteY3" fmla="*/ 368135 h 36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150" h="368135">
                <a:moveTo>
                  <a:pt x="0" y="0"/>
                </a:moveTo>
                <a:lnTo>
                  <a:pt x="475013" y="0"/>
                </a:lnTo>
                <a:lnTo>
                  <a:pt x="653143" y="368135"/>
                </a:lnTo>
                <a:lnTo>
                  <a:pt x="938150" y="36813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8" name="Freeform 17"/>
          <p:cNvSpPr/>
          <p:nvPr/>
        </p:nvSpPr>
        <p:spPr bwMode="auto">
          <a:xfrm flipV="1">
            <a:off x="4572000" y="3474915"/>
            <a:ext cx="914400" cy="365760"/>
          </a:xfrm>
          <a:custGeom>
            <a:avLst/>
            <a:gdLst>
              <a:gd name="connsiteX0" fmla="*/ 0 w 938150"/>
              <a:gd name="connsiteY0" fmla="*/ 0 h 368135"/>
              <a:gd name="connsiteX1" fmla="*/ 475013 w 938150"/>
              <a:gd name="connsiteY1" fmla="*/ 0 h 368135"/>
              <a:gd name="connsiteX2" fmla="*/ 653143 w 938150"/>
              <a:gd name="connsiteY2" fmla="*/ 368135 h 368135"/>
              <a:gd name="connsiteX3" fmla="*/ 938150 w 938150"/>
              <a:gd name="connsiteY3" fmla="*/ 368135 h 36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150" h="368135">
                <a:moveTo>
                  <a:pt x="0" y="0"/>
                </a:moveTo>
                <a:lnTo>
                  <a:pt x="475013" y="0"/>
                </a:lnTo>
                <a:lnTo>
                  <a:pt x="653143" y="368135"/>
                </a:lnTo>
                <a:lnTo>
                  <a:pt x="938150" y="36813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6780212" cy="1143000"/>
          </a:xfrm>
        </p:spPr>
        <p:txBody>
          <a:bodyPr/>
          <a:lstStyle/>
          <a:p>
            <a:r>
              <a:rPr lang="en-US" dirty="0"/>
              <a:t>2. Drive3 Amplitude Sensitivity Calibration</a:t>
            </a:r>
            <a:br>
              <a:rPr lang="en-US" dirty="0"/>
            </a:br>
            <a:r>
              <a:rPr lang="en-US" dirty="0"/>
              <a:t>(how the modulation is driven in QNM)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19600"/>
            <a:ext cx="8077200" cy="1828800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sz="1600" dirty="0"/>
              <a:t>Reasons why need Drive3 Amp. Sens. Calibration: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  <a:buClrTx/>
              <a:buFont typeface="+mj-lt"/>
              <a:buAutoNum type="arabicPeriod"/>
            </a:pPr>
            <a:r>
              <a:rPr lang="en-US" sz="1400" dirty="0"/>
              <a:t>Deflection sensitivity calibration (regular Z ramp) and PF-QNM force curve uses different DAC to generate the drive signal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  <a:buClrTx/>
              <a:buFont typeface="+mj-lt"/>
              <a:buAutoNum type="arabicPeriod"/>
            </a:pPr>
            <a:r>
              <a:rPr lang="en-US" sz="1400" dirty="0"/>
              <a:t>In some case (e.g. Icon Scanner at 2KHz), the Drive3 amplitude sensitivity maybe frequency dependent, and can be calibrated or manually adjusted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  <a:buClrTx/>
              <a:buFont typeface="+mj-lt"/>
              <a:buAutoNum type="arabicPeriod"/>
            </a:pPr>
            <a:r>
              <a:rPr lang="en-US" sz="1400" dirty="0"/>
              <a:t>Petri Dish drum effect will cause Drive3 amplitude sensitivity to 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474527" y="2469075"/>
            <a:ext cx="2133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ea typeface="ＭＳ Ｐゴシック" pitchFamily="-80" charset="-128"/>
              </a:rPr>
              <a:t>Z Scan DAC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pitchFamily="-80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74527" y="3657600"/>
            <a:ext cx="2133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ea typeface="ＭＳ Ｐゴシック" pitchFamily="-80" charset="-128"/>
              </a:rPr>
              <a:t>Z Offset DAC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pitchFamily="-80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114300" y="3657600"/>
            <a:ext cx="10668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ea typeface="ＭＳ Ｐゴシック" pitchFamily="-80" charset="-128"/>
              </a:rPr>
              <a:t>DDS3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pitchFamily="-80" charset="-128"/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 rot="5400000">
            <a:off x="5380027" y="2963304"/>
            <a:ext cx="762000" cy="609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523027" y="3058554"/>
            <a:ext cx="1306773" cy="4191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ea typeface="ＭＳ Ｐゴシック" pitchFamily="-80" charset="-128"/>
              </a:rPr>
              <a:t>Z </a:t>
            </a:r>
            <a:r>
              <a:rPr lang="en-US" sz="2000" dirty="0" err="1">
                <a:ea typeface="ＭＳ Ｐゴシック" pitchFamily="-80" charset="-128"/>
              </a:rPr>
              <a:t>Piezo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pitchFamily="-80" charset="-128"/>
            </a:endParaRPr>
          </a:p>
        </p:txBody>
      </p:sp>
      <p:cxnSp>
        <p:nvCxnSpPr>
          <p:cNvPr id="12" name="Straight Connector 11"/>
          <p:cNvCxnSpPr>
            <a:stCxn id="5" idx="0"/>
            <a:endCxn id="19" idx="1"/>
          </p:cNvCxnSpPr>
          <p:nvPr/>
        </p:nvCxnSpPr>
        <p:spPr bwMode="auto">
          <a:xfrm>
            <a:off x="6065827" y="3268104"/>
            <a:ext cx="457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3" idx="3"/>
            <a:endCxn id="11" idx="1"/>
          </p:cNvCxnSpPr>
          <p:nvPr/>
        </p:nvCxnSpPr>
        <p:spPr bwMode="auto">
          <a:xfrm>
            <a:off x="2181100" y="3848100"/>
            <a:ext cx="2934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333499" y="1888273"/>
            <a:ext cx="2373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Regular Z ramp curve</a:t>
            </a:r>
          </a:p>
          <a:p>
            <a:pPr algn="ctr"/>
            <a:r>
              <a:rPr lang="en-US" sz="1600" dirty="0"/>
              <a:t>&amp; Deflection Sens. Cal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33500" y="3319046"/>
            <a:ext cx="2373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PF-QNM force curve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16221" y="3066800"/>
            <a:ext cx="43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1068803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6784974" cy="1143000"/>
          </a:xfrm>
        </p:spPr>
        <p:txBody>
          <a:bodyPr/>
          <a:lstStyle/>
          <a:p>
            <a:r>
              <a:rPr lang="en-US" dirty="0"/>
              <a:t>2. Drive3 Amplitude Sensitivity Calibration</a:t>
            </a:r>
            <a:br>
              <a:rPr lang="en-US" dirty="0"/>
            </a:br>
            <a:r>
              <a:rPr lang="en-US" dirty="0"/>
              <a:t>(What is Drive3 Amp. Sens.)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952999"/>
            <a:ext cx="5629275" cy="1600201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sz="1400" dirty="0"/>
              <a:t>By default, the Drive3 Amplitude Sensitivity is calculated from Z scan sensitivity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sz="1400" dirty="0"/>
              <a:t>But Drive3 Amplitude Sens. Can be independently calibrated or manually typed in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sz="1400" dirty="0"/>
              <a:t>Reloading the workspace or software will set Drive3 Amplitude Sens. to default value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64181"/>
            <a:ext cx="32289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64182"/>
            <a:ext cx="23431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564182"/>
            <a:ext cx="32099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381000" y="2743200"/>
            <a:ext cx="2038350" cy="228600"/>
          </a:xfrm>
          <a:prstGeom prst="roundRect">
            <a:avLst/>
          </a:prstGeom>
          <a:noFill/>
          <a:ln w="25400" cap="flat" cmpd="sng" algn="ctr">
            <a:solidFill>
              <a:srgbClr val="4A3DF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81000" y="3249304"/>
            <a:ext cx="2038350" cy="2286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1608" y="1551296"/>
            <a:ext cx="713096" cy="228600"/>
          </a:xfrm>
          <a:prstGeom prst="roundRect">
            <a:avLst/>
          </a:prstGeom>
          <a:noFill/>
          <a:ln w="25400" cap="flat" cmpd="sng" algn="ctr">
            <a:solidFill>
              <a:srgbClr val="4A3DF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21104" y="2106304"/>
            <a:ext cx="2038350" cy="228600"/>
          </a:xfrm>
          <a:prstGeom prst="roundRect">
            <a:avLst/>
          </a:prstGeom>
          <a:noFill/>
          <a:ln w="25400" cap="flat" cmpd="sng" algn="ctr">
            <a:solidFill>
              <a:srgbClr val="4A3DF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920338" y="1932296"/>
            <a:ext cx="2038350" cy="2286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63008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419600"/>
            <a:ext cx="8001000" cy="2133600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Two ways to calibrate the Drive3 Amplitude Sensitivity: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  <a:buClrTx/>
              <a:buFont typeface="+mj-lt"/>
              <a:buAutoNum type="arabicPeriod"/>
            </a:pPr>
            <a:r>
              <a:rPr lang="en-US" dirty="0"/>
              <a:t>In ramp mode: get ramp curve and update deflection sensitivity in </a:t>
            </a:r>
            <a:r>
              <a:rPr lang="en-US" dirty="0" err="1"/>
              <a:t>Nanoscope</a:t>
            </a:r>
            <a:r>
              <a:rPr lang="en-US" dirty="0"/>
              <a:t> SW, then calibrate DDS3 drive amplitude sensitivity when message pops up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  <a:buClrTx/>
              <a:buFont typeface="+mj-lt"/>
              <a:buAutoNum type="arabicPeriod"/>
            </a:pPr>
            <a:r>
              <a:rPr lang="en-US" dirty="0"/>
              <a:t>After measuring the deflection sensitivity in ramp mode, return to scan mode and with </a:t>
            </a:r>
            <a:r>
              <a:rPr lang="en-US" dirty="0" err="1"/>
              <a:t>PeakForce</a:t>
            </a:r>
            <a:r>
              <a:rPr lang="en-US" dirty="0"/>
              <a:t> </a:t>
            </a:r>
            <a:r>
              <a:rPr lang="en-US" dirty="0" err="1"/>
              <a:t>setpoint</a:t>
            </a:r>
            <a:r>
              <a:rPr lang="en-US" dirty="0"/>
              <a:t>&gt;0.1V, click “Update Sensitivity” in PF-QNM force window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8" y="2205404"/>
            <a:ext cx="419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76804"/>
            <a:ext cx="3076575" cy="236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9" y="1519604"/>
            <a:ext cx="3781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3464256" y="1519604"/>
            <a:ext cx="509374" cy="3810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00554"/>
            <a:ext cx="2952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7267575" y="1500554"/>
            <a:ext cx="733425" cy="2667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356144" y="3996104"/>
            <a:ext cx="733425" cy="2667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495264" y="3179512"/>
            <a:ext cx="941696" cy="2667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31075" y="228600"/>
            <a:ext cx="6854824" cy="1143000"/>
          </a:xfrm>
        </p:spPr>
        <p:txBody>
          <a:bodyPr/>
          <a:lstStyle/>
          <a:p>
            <a:r>
              <a:rPr lang="en-US" dirty="0"/>
              <a:t>2. Drive3 Amplitude Sensitivity Calibration</a:t>
            </a:r>
            <a:br>
              <a:rPr lang="en-US" dirty="0"/>
            </a:br>
            <a:r>
              <a:rPr lang="en-US" dirty="0"/>
              <a:t>(V9 and Later </a:t>
            </a:r>
            <a:r>
              <a:rPr lang="en-US" dirty="0" err="1"/>
              <a:t>Nanoscope</a:t>
            </a:r>
            <a:r>
              <a:rPr lang="en-US" dirty="0"/>
              <a:t> software)</a:t>
            </a:r>
          </a:p>
        </p:txBody>
      </p:sp>
    </p:spTree>
    <p:extLst>
      <p:ext uri="{BB962C8B-B14F-4D97-AF65-F5344CB8AC3E}">
        <p14:creationId xmlns:p14="http://schemas.microsoft.com/office/powerpoint/2010/main" val="962880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075" y="228600"/>
            <a:ext cx="6854824" cy="1143000"/>
          </a:xfrm>
        </p:spPr>
        <p:txBody>
          <a:bodyPr/>
          <a:lstStyle/>
          <a:p>
            <a:r>
              <a:rPr lang="en-US" dirty="0"/>
              <a:t>2. Drive3 Amplitude Sensitivity Calibration</a:t>
            </a:r>
            <a:br>
              <a:rPr lang="en-US" dirty="0"/>
            </a:br>
            <a:r>
              <a:rPr lang="en-US" dirty="0"/>
              <a:t>(V8.15 and Later </a:t>
            </a:r>
            <a:r>
              <a:rPr lang="en-US" dirty="0" err="1"/>
              <a:t>Nanoscope</a:t>
            </a:r>
            <a:r>
              <a:rPr lang="en-US" dirty="0"/>
              <a:t> software)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801227"/>
            <a:ext cx="8281987" cy="1779269"/>
          </a:xfrm>
        </p:spPr>
        <p:txBody>
          <a:bodyPr/>
          <a:lstStyle/>
          <a:p>
            <a:r>
              <a:rPr lang="en-US" sz="1400" dirty="0"/>
              <a:t>Make sure deflection sensitivity is already calibrated</a:t>
            </a:r>
          </a:p>
          <a:p>
            <a:r>
              <a:rPr lang="en-US" sz="1400" dirty="0" err="1"/>
              <a:t>PeakForce</a:t>
            </a:r>
            <a:r>
              <a:rPr lang="en-US" sz="1400" dirty="0"/>
              <a:t> Tapping on hard surface (same sample used for Def. Sen. calibration)</a:t>
            </a:r>
          </a:p>
          <a:p>
            <a:r>
              <a:rPr lang="en-US" sz="1400" dirty="0"/>
              <a:t>Set </a:t>
            </a:r>
            <a:r>
              <a:rPr lang="en-US" sz="1400" dirty="0" err="1"/>
              <a:t>PeakForce</a:t>
            </a:r>
            <a:r>
              <a:rPr lang="en-US" sz="1400" dirty="0"/>
              <a:t> </a:t>
            </a:r>
            <a:r>
              <a:rPr lang="en-US" sz="1400" dirty="0" err="1"/>
              <a:t>Setpoint</a:t>
            </a:r>
            <a:r>
              <a:rPr lang="en-US" sz="1400" dirty="0"/>
              <a:t> to 0.1-0.2V</a:t>
            </a:r>
          </a:p>
          <a:p>
            <a:r>
              <a:rPr lang="en-US" sz="1400" dirty="0"/>
              <a:t>Click “Auto </a:t>
            </a:r>
            <a:r>
              <a:rPr lang="en-US" sz="1400" dirty="0" err="1"/>
              <a:t>Config</a:t>
            </a:r>
            <a:r>
              <a:rPr lang="en-US" sz="1400" dirty="0"/>
              <a:t>” to make sure Sync Distance is correct</a:t>
            </a:r>
          </a:p>
          <a:p>
            <a:r>
              <a:rPr lang="en-US" sz="1400" dirty="0"/>
              <a:t>Click “Capture Line” to Capture force curve</a:t>
            </a:r>
          </a:p>
          <a:p>
            <a:r>
              <a:rPr lang="en-US" sz="1400" dirty="0"/>
              <a:t>Open the HSDC data in </a:t>
            </a:r>
            <a:r>
              <a:rPr lang="en-US" sz="1400" dirty="0" err="1"/>
              <a:t>Nanoscope</a:t>
            </a:r>
            <a:r>
              <a:rPr lang="en-US" sz="1400" dirty="0"/>
              <a:t> Analysis, and export a force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600201"/>
            <a:ext cx="357748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1"/>
            <a:ext cx="3967163" cy="317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343400"/>
            <a:ext cx="4269105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831275" y="3528950"/>
            <a:ext cx="580900" cy="228601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845625" y="3540825"/>
            <a:ext cx="580900" cy="228601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062350" y="4361309"/>
            <a:ext cx="429453" cy="363091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272150" y="4416678"/>
            <a:ext cx="714500" cy="228601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29222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410200"/>
            <a:ext cx="8281987" cy="1219200"/>
          </a:xfrm>
        </p:spPr>
        <p:txBody>
          <a:bodyPr/>
          <a:lstStyle/>
          <a:p>
            <a:r>
              <a:rPr lang="en-US" sz="1200" dirty="0"/>
              <a:t>Open the saved force curve in </a:t>
            </a:r>
            <a:r>
              <a:rPr lang="en-US" sz="1200" dirty="0" err="1"/>
              <a:t>Nanoscope</a:t>
            </a:r>
            <a:r>
              <a:rPr lang="en-US" sz="1200" dirty="0"/>
              <a:t> Analysis; line fit the contact region of the retract curve, and get the slope of the fitted curve (e.g. 1.0763)</a:t>
            </a:r>
          </a:p>
          <a:p>
            <a:r>
              <a:rPr lang="en-US" sz="1200" dirty="0"/>
              <a:t>Click “Calibrate”&gt;&gt;”Property Maps” to find the current Drive3 Amp. Sens.</a:t>
            </a:r>
          </a:p>
          <a:p>
            <a:r>
              <a:rPr lang="en-US" sz="1200" dirty="0"/>
              <a:t>New “Drive3 Amp. Sens.”=“fitting slope”*current “Drive3 Amp. Sens.”</a:t>
            </a:r>
          </a:p>
          <a:p>
            <a:r>
              <a:rPr lang="en-US" sz="1200" dirty="0"/>
              <a:t>Type new “Drive3 Amp. Sens.” (e.g. 659.3nm/V) to “Property Maps”, and click “OK”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4" y="1500250"/>
            <a:ext cx="3764492" cy="232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2" y="4781043"/>
            <a:ext cx="3529013" cy="607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2" y="1524000"/>
            <a:ext cx="2744629" cy="272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7800" y="4366736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New calibrated Drive3 Amp. Sen.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=612.6nm/V*1.0763</a:t>
            </a:r>
          </a:p>
          <a:p>
            <a:r>
              <a:rPr lang="en-US" sz="1400" dirty="0">
                <a:solidFill>
                  <a:srgbClr val="0070C0"/>
                </a:solidFill>
              </a:rPr>
              <a:t>=659.3nm/V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638800" y="1840675"/>
            <a:ext cx="1981200" cy="1524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5" y="3848360"/>
            <a:ext cx="3150394" cy="88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1075" y="228600"/>
            <a:ext cx="6854824" cy="1143000"/>
          </a:xfrm>
        </p:spPr>
        <p:txBody>
          <a:bodyPr/>
          <a:lstStyle/>
          <a:p>
            <a:r>
              <a:rPr lang="en-US" dirty="0"/>
              <a:t>2. Drive3 Amplitude Sensitivity Calibration</a:t>
            </a:r>
            <a:br>
              <a:rPr lang="en-US" dirty="0"/>
            </a:br>
            <a:r>
              <a:rPr lang="en-US" dirty="0"/>
              <a:t>(V8.15 and Later </a:t>
            </a:r>
            <a:r>
              <a:rPr lang="en-US" dirty="0" err="1"/>
              <a:t>Nanoscope</a:t>
            </a:r>
            <a:r>
              <a:rPr lang="en-US" dirty="0"/>
              <a:t> software)</a:t>
            </a:r>
          </a:p>
        </p:txBody>
      </p:sp>
    </p:spTree>
    <p:extLst>
      <p:ext uri="{BB962C8B-B14F-4D97-AF65-F5344CB8AC3E}">
        <p14:creationId xmlns:p14="http://schemas.microsoft.com/office/powerpoint/2010/main" val="4062346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Force Curve Interpretation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5627132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Question: </a:t>
            </a:r>
            <a:r>
              <a:rPr lang="en-US" dirty="0"/>
              <a:t>What is the difference between above two force curves?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69306"/>
            <a:ext cx="4226243" cy="303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69306"/>
            <a:ext cx="4226243" cy="303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36283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5105400"/>
            <a:ext cx="8281987" cy="1219201"/>
          </a:xfrm>
        </p:spPr>
        <p:txBody>
          <a:bodyPr/>
          <a:lstStyle/>
          <a:p>
            <a:r>
              <a:rPr lang="en-US" sz="1400" dirty="0"/>
              <a:t>Do a new Capture Line, then open the HSDC data in </a:t>
            </a:r>
            <a:r>
              <a:rPr lang="en-US" sz="1400" dirty="0" err="1"/>
              <a:t>Nanoscope</a:t>
            </a:r>
            <a:r>
              <a:rPr lang="en-US" sz="1400" dirty="0"/>
              <a:t> Analysis and export a representative force curve</a:t>
            </a:r>
          </a:p>
          <a:p>
            <a:r>
              <a:rPr lang="en-US" sz="1400" dirty="0"/>
              <a:t>Line fit the contact part of the exported force curve, now the slope should be close to 1.0</a:t>
            </a:r>
          </a:p>
          <a:p>
            <a:r>
              <a:rPr lang="en-US" sz="1400" dirty="0"/>
              <a:t>Now “Drive3 Amp. Sens.” is calibrated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6780212" cy="1143000"/>
          </a:xfrm>
        </p:spPr>
        <p:txBody>
          <a:bodyPr/>
          <a:lstStyle/>
          <a:p>
            <a:r>
              <a:rPr lang="en-US" dirty="0"/>
              <a:t>2. Drive3 Amplitude Sensitivity Calibration</a:t>
            </a:r>
            <a:br>
              <a:rPr lang="en-US" dirty="0"/>
            </a:br>
            <a:r>
              <a:rPr lang="en-US" dirty="0"/>
              <a:t>(V8.15 and Later </a:t>
            </a:r>
            <a:r>
              <a:rPr lang="en-US" dirty="0" err="1"/>
              <a:t>Nanoscope</a:t>
            </a:r>
            <a:r>
              <a:rPr lang="en-US" dirty="0"/>
              <a:t> software)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69254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6907"/>
            <a:ext cx="3876675" cy="1221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4650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hua\Desktop\US User Training Meeting_Aug 2014\User training data\Drive3 Amp Check\HSDC but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6766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6784974" cy="1143000"/>
          </a:xfrm>
        </p:spPr>
        <p:txBody>
          <a:bodyPr/>
          <a:lstStyle/>
          <a:p>
            <a:r>
              <a:rPr lang="en-US" dirty="0"/>
              <a:t>2. Calibrate Drive3 Amplitude Sensitivity </a:t>
            </a:r>
            <a:br>
              <a:rPr lang="en-US" dirty="0"/>
            </a:br>
            <a:r>
              <a:rPr lang="en-US" dirty="0"/>
              <a:t>(With Z sensor HSDC)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010719" y="5978236"/>
            <a:ext cx="3752281" cy="534020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Make sure the Z sensor is calibrated correctly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729552" y="1603044"/>
            <a:ext cx="509374" cy="3810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pic>
        <p:nvPicPr>
          <p:cNvPr id="2051" name="Picture 3" descr="C:\Users\yhua\Desktop\US User Training Meeting_Aug 2014\User training data\Drive3 Amp Check\check Drive 3 A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0825"/>
            <a:ext cx="3676650" cy="43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75" y="1619534"/>
            <a:ext cx="3200400" cy="22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962400"/>
            <a:ext cx="36004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5010150" y="4906654"/>
            <a:ext cx="3466531" cy="17083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057400" y="3124200"/>
            <a:ext cx="2057400" cy="1905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838200" y="4743450"/>
            <a:ext cx="838200" cy="66675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30624" y="6541779"/>
            <a:ext cx="2133600" cy="365125"/>
          </a:xfrm>
        </p:spPr>
        <p:txBody>
          <a:bodyPr/>
          <a:lstStyle/>
          <a:p>
            <a:fld id="{D07F1D0F-58A0-49EF-BCF8-EC937974053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625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Software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1026" name="Picture 2" descr="C:\Users\Yueming.Hua\Desktop\Desktop\Trainings\2017_US Training\QNM-DNG\QNM_HA_new data\QNM-HA screencapture\QNM Cal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52" y="1623848"/>
            <a:ext cx="5281397" cy="489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806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Method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1088"/>
            <a:ext cx="8305800" cy="4192111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E~ k/</a:t>
            </a:r>
            <a:r>
              <a:rPr lang="en-US" dirty="0">
                <a:cs typeface="Arial" charset="0"/>
              </a:rPr>
              <a:t>√R (E=modulus, k=spring constant, R=tip radius)</a:t>
            </a:r>
            <a:endParaRPr lang="en-US" dirty="0"/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Main differences between “relative” and “absolute” methods.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</a:pPr>
            <a:r>
              <a:rPr lang="en-US" dirty="0">
                <a:cs typeface="Arial" charset="0"/>
              </a:rPr>
              <a:t>Absolute method requires direct measurement of k and R</a:t>
            </a:r>
          </a:p>
          <a:p>
            <a:pPr lvl="2">
              <a:spcBef>
                <a:spcPct val="25000"/>
              </a:spcBef>
              <a:spcAft>
                <a:spcPct val="25000"/>
              </a:spcAft>
            </a:pPr>
            <a:r>
              <a:rPr lang="en-US" dirty="0">
                <a:cs typeface="Arial" charset="0"/>
              </a:rPr>
              <a:t>R must be evaluated at indentation depth</a:t>
            </a:r>
          </a:p>
          <a:p>
            <a:pPr lvl="2">
              <a:spcBef>
                <a:spcPct val="25000"/>
              </a:spcBef>
              <a:spcAft>
                <a:spcPct val="25000"/>
              </a:spcAft>
            </a:pPr>
            <a:r>
              <a:rPr lang="en-US" dirty="0">
                <a:cs typeface="Arial" charset="0"/>
              </a:rPr>
              <a:t>If indentation depth changes R can be re-evaluated, but modulus is only weakly dependent on R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</a:pPr>
            <a:r>
              <a:rPr lang="en-US" dirty="0">
                <a:cs typeface="Arial" charset="0"/>
              </a:rPr>
              <a:t>Relative method uses reference sample to force the </a:t>
            </a:r>
            <a:r>
              <a:rPr lang="en-US" i="1" dirty="0">
                <a:cs typeface="Arial" charset="0"/>
              </a:rPr>
              <a:t>ratio </a:t>
            </a:r>
            <a:r>
              <a:rPr lang="en-US" dirty="0">
                <a:cs typeface="Arial" charset="0"/>
              </a:rPr>
              <a:t>of </a:t>
            </a:r>
            <a:r>
              <a:rPr lang="en-US" dirty="0"/>
              <a:t>k/</a:t>
            </a:r>
            <a:r>
              <a:rPr lang="en-US" dirty="0">
                <a:cs typeface="Arial" charset="0"/>
              </a:rPr>
              <a:t>√R to be correct at a given indentation depth.</a:t>
            </a:r>
          </a:p>
          <a:p>
            <a:pPr lvl="2">
              <a:spcBef>
                <a:spcPct val="25000"/>
              </a:spcBef>
              <a:spcAft>
                <a:spcPct val="25000"/>
              </a:spcAft>
            </a:pPr>
            <a:r>
              <a:rPr lang="en-US" dirty="0">
                <a:cs typeface="Arial" charset="0"/>
              </a:rPr>
              <a:t>To get modulus of unknown sample adjust </a:t>
            </a:r>
            <a:r>
              <a:rPr lang="en-US" dirty="0" err="1">
                <a:cs typeface="Arial" charset="0"/>
              </a:rPr>
              <a:t>setpoint</a:t>
            </a:r>
            <a:r>
              <a:rPr lang="en-US" dirty="0">
                <a:cs typeface="Arial" charset="0"/>
              </a:rPr>
              <a:t> until the indentation depth is close to that used to establish </a:t>
            </a:r>
            <a:r>
              <a:rPr lang="en-US" dirty="0"/>
              <a:t>k/</a:t>
            </a:r>
            <a:r>
              <a:rPr lang="en-US" dirty="0">
                <a:cs typeface="Arial" charset="0"/>
              </a:rPr>
              <a:t>√R on the reference sample.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Reference sample should have similar modulus as unknown sample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b="1" dirty="0">
                <a:solidFill>
                  <a:srgbClr val="FF0000"/>
                </a:solidFill>
              </a:rPr>
              <a:t>Question: </a:t>
            </a:r>
            <a:r>
              <a:rPr lang="en-US" dirty="0"/>
              <a:t>how to make sure the indentation depth is close to that on reference sample?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3201" y="1524000"/>
                <a:ext cx="7011599" cy="837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𝐷𝑀𝑇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𝑀𝑜𝑑𝑒𝑙</m:t>
                      </m:r>
                      <m:r>
                        <a:rPr lang="en-US" sz="2400" b="0" i="1" smtClean="0">
                          <a:latin typeface="Cambria Math"/>
                        </a:rPr>
                        <m:t>:    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𝑭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𝑫𝒆𝒇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 ∗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𝑲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f>
                        <m:f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𝑬</m:t>
                          </m:r>
                        </m:num>
                        <m:den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𝝂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𝜹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201" y="1524000"/>
                <a:ext cx="7011599" cy="8370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2781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PF-QNM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1148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Absolute Method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Calibrate Deflection Sensitivity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Calibrate Drive3 Amp Sensitivity and QNM Sync Distance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Calibrate Spring Constant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Image on the tip check sample, if tip radius needs to be calibrated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Switch to the unknown sample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Manually adjust the </a:t>
            </a:r>
            <a:r>
              <a:rPr lang="en-US" sz="1400" dirty="0" err="1"/>
              <a:t>PeakForce</a:t>
            </a:r>
            <a:r>
              <a:rPr lang="en-US" sz="1400" dirty="0"/>
              <a:t> </a:t>
            </a:r>
            <a:r>
              <a:rPr lang="en-US" sz="1400" dirty="0" err="1"/>
              <a:t>setpoint</a:t>
            </a:r>
            <a:r>
              <a:rPr lang="en-US" sz="1400" dirty="0"/>
              <a:t> to get 5-10nm deformation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Capture HSDC data on unknown sample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Measure Indentation Depth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Open tip check image in </a:t>
            </a:r>
            <a:r>
              <a:rPr lang="en-US" sz="1400" dirty="0" err="1"/>
              <a:t>Nanoscope</a:t>
            </a:r>
            <a:r>
              <a:rPr lang="en-US" sz="1400" dirty="0"/>
              <a:t> Analysis, and use Indentation depth to get the tip radius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Type in the tip radius in </a:t>
            </a:r>
            <a:r>
              <a:rPr lang="en-US" sz="1400" dirty="0" err="1"/>
              <a:t>Nanoscope</a:t>
            </a:r>
            <a:r>
              <a:rPr lang="en-US" sz="1400" dirty="0"/>
              <a:t> software and get the sample modulus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24400" y="1600200"/>
            <a:ext cx="419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hlink"/>
              </a:buClr>
              <a:buChar char="•"/>
              <a:defRPr sz="1800" baseline="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1pPr>
            <a:lvl2pPr marL="714375" indent="-35718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Char char="•"/>
              <a:defRPr sz="1600" baseline="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2pPr>
            <a:lvl3pPr marL="1208088" indent="-285750" algn="l" rtl="0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3pPr>
            <a:lvl4pPr marL="1600200" indent="-228600" algn="l" rtl="0" fontAlgn="base">
              <a:spcBef>
                <a:spcPct val="0"/>
              </a:spcBef>
              <a:spcAft>
                <a:spcPts val="600"/>
              </a:spcAft>
              <a:buChar char="–"/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4pPr>
            <a:lvl5pPr marL="2000250" indent="-171450" algn="l" rtl="0" fontAlgn="base"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»"/>
              <a:defRPr lang="en-US" sz="10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b="1" kern="0" dirty="0"/>
              <a:t>Relative Method</a:t>
            </a:r>
          </a:p>
          <a:p>
            <a:pPr>
              <a:buFont typeface="+mj-lt"/>
              <a:buAutoNum type="arabicPeriod"/>
            </a:pPr>
            <a:r>
              <a:rPr lang="en-US" sz="1400" kern="0" dirty="0"/>
              <a:t>Calibrate Deflection Sensitivity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Calibrate Drive3 Amp Sensitivity and QNM Sync Distance</a:t>
            </a:r>
            <a:endParaRPr lang="en-US" sz="1400" kern="0" dirty="0"/>
          </a:p>
          <a:p>
            <a:pPr>
              <a:buFont typeface="+mj-lt"/>
              <a:buAutoNum type="arabicPeriod"/>
            </a:pPr>
            <a:r>
              <a:rPr lang="en-US" sz="1400" kern="0" dirty="0"/>
              <a:t>Load a reference sample with known modulus</a:t>
            </a:r>
          </a:p>
          <a:p>
            <a:pPr>
              <a:buFont typeface="+mj-lt"/>
              <a:buAutoNum type="arabicPeriod"/>
            </a:pPr>
            <a:r>
              <a:rPr lang="en-US" sz="1400" kern="0" dirty="0"/>
              <a:t>Manually adjust the </a:t>
            </a:r>
            <a:r>
              <a:rPr lang="en-US" sz="1400" kern="0" dirty="0" err="1"/>
              <a:t>PeakForce</a:t>
            </a:r>
            <a:r>
              <a:rPr lang="en-US" sz="1400" kern="0" dirty="0"/>
              <a:t> </a:t>
            </a:r>
            <a:r>
              <a:rPr lang="en-US" sz="1400" kern="0" dirty="0" err="1"/>
              <a:t>setpoint</a:t>
            </a:r>
            <a:r>
              <a:rPr lang="en-US" sz="1400" kern="0" dirty="0"/>
              <a:t> to get 5-10nm deformation</a:t>
            </a:r>
          </a:p>
          <a:p>
            <a:pPr>
              <a:buFont typeface="+mj-lt"/>
              <a:buAutoNum type="arabicPeriod"/>
            </a:pPr>
            <a:r>
              <a:rPr lang="en-US" sz="1400" kern="0" dirty="0"/>
              <a:t>Type in an estimated spring constant (i.e. nominal value)</a:t>
            </a:r>
          </a:p>
          <a:p>
            <a:pPr>
              <a:buFont typeface="+mj-lt"/>
              <a:buAutoNum type="arabicPeriod"/>
            </a:pPr>
            <a:r>
              <a:rPr lang="en-US" sz="1400" kern="0" dirty="0"/>
              <a:t>Adjust the tip radius so that the measured modulus is close to expect value</a:t>
            </a:r>
          </a:p>
          <a:p>
            <a:pPr>
              <a:buFont typeface="+mj-lt"/>
              <a:buAutoNum type="arabicPeriod"/>
            </a:pPr>
            <a:r>
              <a:rPr lang="en-US" sz="1400" kern="0" dirty="0"/>
              <a:t>Record the average deformation</a:t>
            </a:r>
          </a:p>
          <a:p>
            <a:pPr>
              <a:buFont typeface="+mj-lt"/>
              <a:buAutoNum type="arabicPeriod"/>
            </a:pPr>
            <a:r>
              <a:rPr lang="en-US" sz="1400" kern="0" dirty="0"/>
              <a:t>Switch to unknown sample</a:t>
            </a:r>
          </a:p>
          <a:p>
            <a:pPr>
              <a:buFont typeface="+mj-lt"/>
              <a:buAutoNum type="arabicPeriod"/>
            </a:pPr>
            <a:r>
              <a:rPr lang="en-US" sz="1400" kern="0" dirty="0"/>
              <a:t>Only adjust the </a:t>
            </a:r>
            <a:r>
              <a:rPr lang="en-US" sz="1400" kern="0" dirty="0" err="1"/>
              <a:t>PeakForce</a:t>
            </a:r>
            <a:r>
              <a:rPr lang="en-US" sz="1400" kern="0" dirty="0"/>
              <a:t> </a:t>
            </a:r>
            <a:r>
              <a:rPr lang="en-US" sz="1400" kern="0" dirty="0" err="1"/>
              <a:t>setpoint</a:t>
            </a:r>
            <a:r>
              <a:rPr lang="en-US" sz="1400" kern="0" dirty="0"/>
              <a:t> so that the average deformation is same as on reference sample</a:t>
            </a:r>
          </a:p>
          <a:p>
            <a:pPr>
              <a:buFont typeface="+mj-lt"/>
              <a:buAutoNum type="arabicPeriod"/>
            </a:pPr>
            <a:r>
              <a:rPr lang="en-US" sz="1400" kern="0" dirty="0"/>
              <a:t>The measured modulus is the unknown sample modulus</a:t>
            </a:r>
          </a:p>
        </p:txBody>
      </p:sp>
    </p:spTree>
    <p:extLst>
      <p:ext uri="{BB962C8B-B14F-4D97-AF65-F5344CB8AC3E}">
        <p14:creationId xmlns:p14="http://schemas.microsoft.com/office/powerpoint/2010/main" val="21309244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895600"/>
            <a:ext cx="6624637" cy="1981200"/>
          </a:xfrm>
        </p:spPr>
        <p:txBody>
          <a:bodyPr/>
          <a:lstStyle/>
          <a:p>
            <a:pPr algn="ctr"/>
            <a:br>
              <a:rPr lang="en-US" sz="3600" dirty="0"/>
            </a:b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QNM High Accuracy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854825" y="6542088"/>
            <a:ext cx="2133600" cy="363537"/>
          </a:xfrm>
          <a:prstGeom prst="rect">
            <a:avLst/>
          </a:prstGeom>
        </p:spPr>
        <p:txBody>
          <a:bodyPr anchor="ctr" anchorCtr="0"/>
          <a:lstStyle/>
          <a:p>
            <a:pPr algn="r">
              <a:defRPr/>
            </a:pPr>
            <a:fld id="{956664DB-3783-4E44-8329-26173C8B20AB}" type="slidenum">
              <a:rPr lang="de-DE" sz="1000">
                <a:solidFill>
                  <a:schemeClr val="bg1"/>
                </a:solidFill>
              </a:rPr>
              <a:pPr algn="r">
                <a:defRPr/>
              </a:pPr>
              <a:t>65</a:t>
            </a:fld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57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QNM Improvements: DNG-QNM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599" y="2046364"/>
            <a:ext cx="5014063" cy="3581400"/>
          </a:xfrm>
        </p:spPr>
        <p:txBody>
          <a:bodyPr/>
          <a:lstStyle/>
          <a:p>
            <a:r>
              <a:rPr lang="en-US" dirty="0"/>
              <a:t>Improvements:</a:t>
            </a:r>
          </a:p>
          <a:p>
            <a:pPr lvl="1"/>
            <a:r>
              <a:rPr lang="en-US" dirty="0"/>
              <a:t>Pre-calibrated probes (</a:t>
            </a:r>
            <a:r>
              <a:rPr lang="en-US" b="1" dirty="0">
                <a:solidFill>
                  <a:srgbClr val="FF0000"/>
                </a:solidFill>
              </a:rPr>
              <a:t>K</a:t>
            </a:r>
            <a:r>
              <a:rPr lang="en-US" dirty="0"/>
              <a:t> &amp; 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Probe holder</a:t>
            </a:r>
          </a:p>
          <a:p>
            <a:pPr lvl="1"/>
            <a:r>
              <a:rPr lang="en-US" dirty="0"/>
              <a:t>Samples &amp; Sample Mount</a:t>
            </a:r>
          </a:p>
          <a:p>
            <a:pPr lvl="1"/>
            <a:r>
              <a:rPr lang="en-US" dirty="0"/>
              <a:t>QR Reader</a:t>
            </a:r>
          </a:p>
          <a:p>
            <a:pPr lvl="1"/>
            <a:r>
              <a:rPr lang="en-US" dirty="0"/>
              <a:t>Software Features</a:t>
            </a:r>
          </a:p>
          <a:p>
            <a:endParaRPr lang="en-US" dirty="0"/>
          </a:p>
          <a:p>
            <a:r>
              <a:rPr lang="en-US" dirty="0"/>
              <a:t>Benefits:</a:t>
            </a:r>
          </a:p>
          <a:p>
            <a:pPr lvl="1"/>
            <a:r>
              <a:rPr lang="en-US" dirty="0"/>
              <a:t>Simpler calibration procedure</a:t>
            </a:r>
          </a:p>
          <a:p>
            <a:pPr lvl="1"/>
            <a:r>
              <a:rPr lang="en-US" dirty="0"/>
              <a:t>More repeatable measurements, 20% 1</a:t>
            </a:r>
            <a:r>
              <a:rPr lang="el-GR" dirty="0"/>
              <a:t>σ</a:t>
            </a:r>
            <a:endParaRPr lang="en-US" dirty="0"/>
          </a:p>
          <a:p>
            <a:pPr lvl="1"/>
            <a:r>
              <a:rPr lang="en-US" dirty="0"/>
              <a:t>Works for heterogeneous sample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542088"/>
            <a:ext cx="2133600" cy="363537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9E648548-1599-4A92-BE46-9CECF9F36BD9}" type="slidenum">
              <a:rPr lang="de-DE" sz="1000">
                <a:solidFill>
                  <a:schemeClr val="bg1"/>
                </a:solidFill>
              </a:rPr>
              <a:pPr algn="r"/>
              <a:t>66</a:t>
            </a:fld>
            <a:endParaRPr lang="de-DE" sz="100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49974"/>
            <a:ext cx="191022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Yueming.Hua\Desktop\QNM-DNG\QNM-DNG photos\Probe hol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12" y="3429000"/>
            <a:ext cx="1645503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Yueming.Hua\Desktop\QNM-DNG\QNM-DNG photos\Probe_ba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46364"/>
            <a:ext cx="1646128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Yueming.Hua\Desktop\QNM-DNG\QNM-DNG photos\QR read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922" y="3429000"/>
            <a:ext cx="164592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ueming.Hua\Desktop\QNM-DNG\QNM-DNG photos\sample mount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46364"/>
            <a:ext cx="1645642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5643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QNM Probes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4600" y="3867861"/>
            <a:ext cx="4495800" cy="2653807"/>
          </a:xfrm>
        </p:spPr>
        <p:txBody>
          <a:bodyPr/>
          <a:lstStyle/>
          <a:p>
            <a:r>
              <a:rPr lang="en-US" sz="1600" dirty="0"/>
              <a:t>4 new QNM probes</a:t>
            </a:r>
          </a:p>
          <a:p>
            <a:pPr lvl="1"/>
            <a:r>
              <a:rPr lang="en-US" sz="1400" dirty="0"/>
              <a:t>SAA-HPI-30 </a:t>
            </a:r>
            <a:r>
              <a:rPr lang="en-US" sz="1400" dirty="0">
                <a:solidFill>
                  <a:srgbClr val="0070C0"/>
                </a:solidFill>
              </a:rPr>
              <a:t>(1MPa – 100MPa)</a:t>
            </a:r>
          </a:p>
          <a:p>
            <a:pPr lvl="1"/>
            <a:r>
              <a:rPr lang="en-US" sz="1400" dirty="0"/>
              <a:t>RTESPA-150-30 </a:t>
            </a:r>
            <a:r>
              <a:rPr lang="en-US" sz="1400" dirty="0">
                <a:solidFill>
                  <a:srgbClr val="0070C0"/>
                </a:solidFill>
              </a:rPr>
              <a:t>(10MPa – 1GPa)</a:t>
            </a:r>
          </a:p>
          <a:p>
            <a:pPr lvl="1"/>
            <a:r>
              <a:rPr lang="en-US" sz="1400" dirty="0"/>
              <a:t>RTESPA-300-30 </a:t>
            </a:r>
            <a:r>
              <a:rPr lang="en-US" sz="1400" dirty="0">
                <a:solidFill>
                  <a:srgbClr val="0070C0"/>
                </a:solidFill>
              </a:rPr>
              <a:t>(100MPa – 10GPa)</a:t>
            </a:r>
          </a:p>
          <a:p>
            <a:pPr lvl="1"/>
            <a:r>
              <a:rPr lang="en-US" sz="1400" dirty="0"/>
              <a:t>RTESPA-525-30 </a:t>
            </a:r>
            <a:r>
              <a:rPr lang="en-US" sz="1400" dirty="0">
                <a:solidFill>
                  <a:srgbClr val="0070C0"/>
                </a:solidFill>
              </a:rPr>
              <a:t>(&gt;1GPa)</a:t>
            </a:r>
          </a:p>
          <a:p>
            <a:r>
              <a:rPr lang="en-US" sz="1600" dirty="0"/>
              <a:t>Pre-calibrated spring constant</a:t>
            </a:r>
          </a:p>
          <a:p>
            <a:r>
              <a:rPr lang="en-US" sz="1600" dirty="0"/>
              <a:t>Controlled tip radius: </a:t>
            </a:r>
            <a:r>
              <a:rPr lang="en-US" sz="1600" b="1" dirty="0">
                <a:solidFill>
                  <a:srgbClr val="FF0000"/>
                </a:solidFill>
              </a:rPr>
              <a:t>33nm</a:t>
            </a:r>
          </a:p>
          <a:p>
            <a:r>
              <a:rPr lang="en-US" sz="1600" dirty="0"/>
              <a:t>For air operation only</a:t>
            </a:r>
          </a:p>
          <a:p>
            <a:r>
              <a:rPr lang="en-US" sz="1600" dirty="0"/>
              <a:t>Calibration data in QR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542088"/>
            <a:ext cx="2133600" cy="363537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9E648548-1599-4A92-BE46-9CECF9F36BD9}" type="slidenum">
              <a:rPr lang="de-DE" sz="1000">
                <a:solidFill>
                  <a:schemeClr val="bg1"/>
                </a:solidFill>
              </a:rPr>
              <a:pPr algn="r"/>
              <a:t>67</a:t>
            </a:fld>
            <a:endParaRPr lang="de-DE" sz="1000">
              <a:solidFill>
                <a:schemeClr val="bg1"/>
              </a:solidFill>
            </a:endParaRPr>
          </a:p>
        </p:txBody>
      </p:sp>
      <p:pic>
        <p:nvPicPr>
          <p:cNvPr id="2051" name="Picture 3" descr="C:\Users\Yueming.Hua\Desktop\QNM-DNG\QNM-DNG photos\Probe_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292261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304525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5040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14800" y="1981200"/>
            <a:ext cx="4572000" cy="2819400"/>
          </a:xfrm>
        </p:spPr>
        <p:txBody>
          <a:bodyPr/>
          <a:lstStyle/>
          <a:p>
            <a:r>
              <a:rPr lang="en-US" dirty="0"/>
              <a:t>4 Reference samples</a:t>
            </a:r>
          </a:p>
          <a:p>
            <a:pPr lvl="1"/>
            <a:r>
              <a:rPr lang="en-US" dirty="0"/>
              <a:t>PDMS-SOFT, 5.0MPa (QNM 2KHz)</a:t>
            </a:r>
          </a:p>
          <a:p>
            <a:pPr lvl="1"/>
            <a:r>
              <a:rPr lang="en-US" dirty="0"/>
              <a:t>PDMS-MED, 84MPa (QNM 2KHz)</a:t>
            </a:r>
          </a:p>
          <a:p>
            <a:pPr lvl="1"/>
            <a:r>
              <a:rPr lang="en-US" dirty="0"/>
              <a:t>Polycarbonate, 2.4GPa </a:t>
            </a:r>
          </a:p>
          <a:p>
            <a:pPr lvl="1"/>
            <a:r>
              <a:rPr lang="en-US" dirty="0"/>
              <a:t>Fuse Silica, 76GPa</a:t>
            </a:r>
          </a:p>
          <a:p>
            <a:r>
              <a:rPr lang="en-US" dirty="0"/>
              <a:t>Tip cleaning sample: </a:t>
            </a:r>
            <a:r>
              <a:rPr lang="en-US" dirty="0" err="1"/>
              <a:t>Tipcheck</a:t>
            </a:r>
            <a:endParaRPr lang="en-US" dirty="0"/>
          </a:p>
          <a:p>
            <a:r>
              <a:rPr lang="en-US" dirty="0"/>
              <a:t>Touch Cal sample: Sapphire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542088"/>
            <a:ext cx="2133600" cy="363537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9E648548-1599-4A92-BE46-9CECF9F36BD9}" type="slidenum">
              <a:rPr lang="de-DE" sz="1000">
                <a:solidFill>
                  <a:schemeClr val="bg1"/>
                </a:solidFill>
              </a:rPr>
              <a:pPr algn="r"/>
              <a:t>68</a:t>
            </a:fld>
            <a:endParaRPr lang="de-DE" sz="1000">
              <a:solidFill>
                <a:schemeClr val="bg1"/>
              </a:solidFill>
            </a:endParaRPr>
          </a:p>
        </p:txBody>
      </p:sp>
      <p:pic>
        <p:nvPicPr>
          <p:cNvPr id="3074" name="Picture 2" descr="C:\Users\Yueming.Hua\Desktop\Desktop\Trainings\2017_US Training\WW service training\QNM-DNG\QNM-DNG photos\Reference sam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2" y="1817413"/>
            <a:ext cx="3105998" cy="46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4171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Holder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066800" y="4876800"/>
            <a:ext cx="7315200" cy="1600200"/>
          </a:xfrm>
        </p:spPr>
        <p:txBody>
          <a:bodyPr/>
          <a:lstStyle/>
          <a:p>
            <a:r>
              <a:rPr lang="en-US" dirty="0"/>
              <a:t>Sample holder can accommodate 3 samples: 1 reference sample, sapphire, tip check sample</a:t>
            </a:r>
          </a:p>
          <a:p>
            <a:r>
              <a:rPr lang="en-US" dirty="0"/>
              <a:t>Sample physical positions to match with layout in SW</a:t>
            </a:r>
          </a:p>
          <a:p>
            <a:r>
              <a:rPr lang="en-US" dirty="0"/>
              <a:t>Magnetically mount to standard Icon chuck</a:t>
            </a:r>
          </a:p>
          <a:p>
            <a:r>
              <a:rPr lang="en-US" dirty="0"/>
              <a:t>Compatible with HC or CR mounts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542088"/>
            <a:ext cx="2133600" cy="363537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9E648548-1599-4A92-BE46-9CECF9F36BD9}" type="slidenum">
              <a:rPr lang="de-DE" sz="1000">
                <a:solidFill>
                  <a:schemeClr val="bg1"/>
                </a:solidFill>
              </a:rPr>
              <a:pPr algn="r"/>
              <a:t>69</a:t>
            </a:fld>
            <a:endParaRPr lang="de-DE" sz="1000">
              <a:solidFill>
                <a:schemeClr val="bg1"/>
              </a:solidFill>
            </a:endParaRPr>
          </a:p>
        </p:txBody>
      </p:sp>
      <p:pic>
        <p:nvPicPr>
          <p:cNvPr id="3074" name="Picture 2" descr="C:\Users\Yueming.Hua\Desktop\QNM-DNG\QNM-DNG photos\sample mount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9354"/>
            <a:ext cx="4223222" cy="281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95475"/>
            <a:ext cx="2895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22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681081"/>
            <a:ext cx="5210175" cy="334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Sample Adhesion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701" y="5176405"/>
            <a:ext cx="7455499" cy="1376795"/>
          </a:xfrm>
        </p:spPr>
        <p:txBody>
          <a:bodyPr/>
          <a:lstStyle/>
          <a:p>
            <a:r>
              <a:rPr lang="en-US" dirty="0"/>
              <a:t>Without calibration, ramp curve give Deflection vs. Z</a:t>
            </a:r>
          </a:p>
          <a:p>
            <a:r>
              <a:rPr lang="en-US" dirty="0"/>
              <a:t>Deflection raw unit is in </a:t>
            </a:r>
            <a:r>
              <a:rPr lang="en-US" b="1" dirty="0">
                <a:solidFill>
                  <a:srgbClr val="FF0000"/>
                </a:solidFill>
              </a:rPr>
              <a:t>V</a:t>
            </a:r>
          </a:p>
          <a:p>
            <a:r>
              <a:rPr lang="en-US" dirty="0"/>
              <a:t>How to convert Deflection from </a:t>
            </a:r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en-US" dirty="0"/>
              <a:t> to </a:t>
            </a:r>
            <a:r>
              <a:rPr lang="en-US" b="1" dirty="0">
                <a:solidFill>
                  <a:srgbClr val="FF0000"/>
                </a:solidFill>
              </a:rPr>
              <a:t>nm</a:t>
            </a:r>
            <a:r>
              <a:rPr lang="en-US" dirty="0"/>
              <a:t>?</a:t>
            </a:r>
          </a:p>
          <a:p>
            <a:r>
              <a:rPr lang="en-US" dirty="0"/>
              <a:t>How to convert Deflection in </a:t>
            </a:r>
            <a:r>
              <a:rPr lang="en-US" b="1" dirty="0">
                <a:solidFill>
                  <a:srgbClr val="FF0000"/>
                </a:solidFill>
              </a:rPr>
              <a:t>nm</a:t>
            </a:r>
            <a:r>
              <a:rPr lang="en-US" dirty="0"/>
              <a:t> to Force in </a:t>
            </a:r>
            <a:r>
              <a:rPr lang="en-US" b="1" dirty="0" err="1">
                <a:solidFill>
                  <a:srgbClr val="FF0000"/>
                </a:solidFill>
              </a:rPr>
              <a:t>nN</a:t>
            </a:r>
            <a:r>
              <a:rPr lang="en-US" dirty="0"/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2819400" y="3890881"/>
            <a:ext cx="2431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0070C0"/>
                </a:solidFill>
              </a:rPr>
              <a:t>The minimum deflection point on the retract plot is the maximum adhesion force.</a:t>
            </a:r>
          </a:p>
        </p:txBody>
      </p:sp>
    </p:spTree>
    <p:extLst>
      <p:ext uri="{BB962C8B-B14F-4D97-AF65-F5344CB8AC3E}">
        <p14:creationId xmlns:p14="http://schemas.microsoft.com/office/powerpoint/2010/main" val="28956759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Probe Holder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990600" y="4724400"/>
            <a:ext cx="7543800" cy="1752600"/>
          </a:xfrm>
        </p:spPr>
        <p:txBody>
          <a:bodyPr/>
          <a:lstStyle/>
          <a:p>
            <a:r>
              <a:rPr lang="en-US" dirty="0"/>
              <a:t>A modified DAFMCH holder is used for QNM</a:t>
            </a:r>
          </a:p>
          <a:p>
            <a:r>
              <a:rPr lang="en-US" dirty="0"/>
              <a:t>Modification: removed the tail part of the spring clip</a:t>
            </a:r>
          </a:p>
          <a:p>
            <a:r>
              <a:rPr lang="en-US" dirty="0"/>
              <a:t>This modification removes the ~2KHz rocking motion of the probe holder during QNM</a:t>
            </a:r>
          </a:p>
          <a:p>
            <a:r>
              <a:rPr lang="en-US" dirty="0"/>
              <a:t>This enables the DDS3 calibration using Height Sensor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542088"/>
            <a:ext cx="2133600" cy="363537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9E648548-1599-4A92-BE46-9CECF9F36BD9}" type="slidenum">
              <a:rPr lang="de-DE" sz="1000">
                <a:solidFill>
                  <a:schemeClr val="bg1"/>
                </a:solidFill>
              </a:rPr>
              <a:pPr algn="r"/>
              <a:t>70</a:t>
            </a:fld>
            <a:endParaRPr lang="de-DE" sz="1000">
              <a:solidFill>
                <a:schemeClr val="bg1"/>
              </a:solidFill>
            </a:endParaRPr>
          </a:p>
        </p:txBody>
      </p:sp>
      <p:pic>
        <p:nvPicPr>
          <p:cNvPr id="6" name="Picture 5" descr="\\SBOENGDATA1\EngData\PLC Projects\Stargate Resonance\New Holder Assy\OLD IMAG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t="8564" r="22947" b="2721"/>
          <a:stretch/>
        </p:blipFill>
        <p:spPr bwMode="auto">
          <a:xfrm>
            <a:off x="990600" y="1828800"/>
            <a:ext cx="3163752" cy="2594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\\SBOENGDATA1\EngData\PLC Projects\Stargate Resonance\New Holder Assy\NEW IMAG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7" t="13676" r="20551"/>
          <a:stretch/>
        </p:blipFill>
        <p:spPr bwMode="auto">
          <a:xfrm>
            <a:off x="4958255" y="1879903"/>
            <a:ext cx="3253715" cy="2491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49"/>
          <p:cNvSpPr txBox="1"/>
          <p:nvPr/>
        </p:nvSpPr>
        <p:spPr>
          <a:xfrm>
            <a:off x="838200" y="1600200"/>
            <a:ext cx="1219200" cy="170553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solidFill>
                  <a:srgbClr val="FF0000"/>
                </a:solidFill>
                <a:effectLst/>
                <a:ea typeface="Times New Roman"/>
                <a:cs typeface="Times New Roman"/>
                <a:sym typeface="Wingdings"/>
              </a:rPr>
              <a:t></a:t>
            </a:r>
            <a:endParaRPr lang="en-US" sz="9600" dirty="0">
              <a:effectLst/>
              <a:ea typeface="Times New Roman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18003" y="2209800"/>
            <a:ext cx="1036349" cy="588119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ext Box 51"/>
          <p:cNvSpPr txBox="1"/>
          <p:nvPr/>
        </p:nvSpPr>
        <p:spPr>
          <a:xfrm>
            <a:off x="4953000" y="1676400"/>
            <a:ext cx="821055" cy="8077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  <a:sym typeface="Wingdings"/>
              </a:rPr>
              <a:t>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87385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Reader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030061" y="5715000"/>
            <a:ext cx="7351939" cy="838200"/>
          </a:xfrm>
        </p:spPr>
        <p:txBody>
          <a:bodyPr/>
          <a:lstStyle/>
          <a:p>
            <a:r>
              <a:rPr lang="en-US" dirty="0"/>
              <a:t>Use QR reader to retrieve probe calibration information</a:t>
            </a:r>
          </a:p>
          <a:p>
            <a:r>
              <a:rPr lang="en-US" dirty="0"/>
              <a:t>Key the probe calibration to use on Bruker AFM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542088"/>
            <a:ext cx="2133600" cy="363537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9E648548-1599-4A92-BE46-9CECF9F36BD9}" type="slidenum">
              <a:rPr lang="de-DE" sz="1000">
                <a:solidFill>
                  <a:schemeClr val="bg1"/>
                </a:solidFill>
              </a:rPr>
              <a:pPr algn="r"/>
              <a:t>71</a:t>
            </a:fld>
            <a:endParaRPr lang="de-DE" sz="100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2" y="1896690"/>
            <a:ext cx="3418944" cy="366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896689"/>
            <a:ext cx="4267200" cy="113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221" y="3070668"/>
            <a:ext cx="4246180" cy="249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3289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Feature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3810000"/>
            <a:ext cx="6629400" cy="2590800"/>
          </a:xfrm>
        </p:spPr>
        <p:txBody>
          <a:bodyPr/>
          <a:lstStyle/>
          <a:p>
            <a:r>
              <a:rPr lang="en-US" dirty="0"/>
              <a:t>9.4 </a:t>
            </a:r>
            <a:r>
              <a:rPr lang="en-US" dirty="0" err="1"/>
              <a:t>Nanoscope</a:t>
            </a:r>
            <a:r>
              <a:rPr lang="en-US" dirty="0"/>
              <a:t> software</a:t>
            </a:r>
          </a:p>
          <a:p>
            <a:r>
              <a:rPr lang="en-US" dirty="0"/>
              <a:t>QNM related new features:</a:t>
            </a:r>
          </a:p>
          <a:p>
            <a:pPr lvl="1"/>
            <a:r>
              <a:rPr lang="en-US" dirty="0"/>
              <a:t>Probe specific and pre-defined parameter settings</a:t>
            </a:r>
          </a:p>
          <a:p>
            <a:pPr lvl="1"/>
            <a:r>
              <a:rPr lang="en-US" dirty="0"/>
              <a:t>Easy sample Navigation</a:t>
            </a:r>
          </a:p>
          <a:p>
            <a:pPr lvl="1"/>
            <a:r>
              <a:rPr lang="en-US" dirty="0"/>
              <a:t>Intuitive workflow UI interface for QNM calibration</a:t>
            </a:r>
          </a:p>
          <a:p>
            <a:pPr lvl="1"/>
            <a:r>
              <a:rPr lang="en-US" dirty="0"/>
              <a:t>DDS3 calibration using Height Sensor</a:t>
            </a:r>
          </a:p>
          <a:p>
            <a:pPr lvl="1"/>
            <a:r>
              <a:rPr lang="en-US" dirty="0"/>
              <a:t>Tip cleaning function</a:t>
            </a:r>
          </a:p>
          <a:p>
            <a:pPr lvl="1"/>
            <a:r>
              <a:rPr lang="en-US" dirty="0"/>
              <a:t>Indentation data channel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542088"/>
            <a:ext cx="2133600" cy="363537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9E648548-1599-4A92-BE46-9CECF9F36BD9}" type="slidenum">
              <a:rPr lang="de-DE" sz="1000">
                <a:solidFill>
                  <a:schemeClr val="bg1"/>
                </a:solidFill>
              </a:rPr>
              <a:pPr algn="r"/>
              <a:t>72</a:t>
            </a:fld>
            <a:endParaRPr lang="de-DE" sz="100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2895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5605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Sample Navigation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24400" y="1769660"/>
            <a:ext cx="4267200" cy="3488140"/>
          </a:xfrm>
        </p:spPr>
        <p:txBody>
          <a:bodyPr/>
          <a:lstStyle/>
          <a:p>
            <a:r>
              <a:rPr lang="en-US" dirty="0"/>
              <a:t>Start/Close </a:t>
            </a:r>
            <a:r>
              <a:rPr lang="en-US" dirty="0" err="1"/>
              <a:t>Nanoscope</a:t>
            </a:r>
            <a:r>
              <a:rPr lang="en-US" dirty="0"/>
              <a:t> after installing new 9.4 SW to update </a:t>
            </a:r>
            <a:r>
              <a:rPr lang="en-US" b="1" dirty="0" err="1"/>
              <a:t>system.par</a:t>
            </a:r>
            <a:r>
              <a:rPr lang="en-US" dirty="0"/>
              <a:t> file</a:t>
            </a:r>
          </a:p>
          <a:p>
            <a:r>
              <a:rPr lang="en-US" dirty="0"/>
              <a:t>Change “</a:t>
            </a:r>
            <a:r>
              <a:rPr lang="en-US" b="1" dirty="0"/>
              <a:t>Has 3 QNM Samples</a:t>
            </a:r>
            <a:r>
              <a:rPr lang="en-US" dirty="0"/>
              <a:t>” to “</a:t>
            </a:r>
            <a:r>
              <a:rPr lang="en-US" b="1" dirty="0"/>
              <a:t>Yes</a:t>
            </a:r>
            <a:r>
              <a:rPr lang="en-US" dirty="0"/>
              <a:t>”</a:t>
            </a:r>
          </a:p>
          <a:p>
            <a:r>
              <a:rPr lang="en-US" dirty="0"/>
              <a:t>Manually move to each sample to teach sample position</a:t>
            </a:r>
          </a:p>
          <a:p>
            <a:r>
              <a:rPr lang="en-US" dirty="0"/>
              <a:t>Reload </a:t>
            </a:r>
            <a:r>
              <a:rPr lang="en-US" dirty="0" err="1"/>
              <a:t>wks</a:t>
            </a:r>
            <a:r>
              <a:rPr lang="en-US" dirty="0"/>
              <a:t> or change probe will reset Z but keep XY for taught sample positions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542088"/>
            <a:ext cx="2133600" cy="363537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9E648548-1599-4A92-BE46-9CECF9F36BD9}" type="slidenum">
              <a:rPr lang="de-DE" sz="1000">
                <a:solidFill>
                  <a:schemeClr val="bg1"/>
                </a:solidFill>
              </a:rPr>
              <a:pPr algn="r"/>
              <a:t>73</a:t>
            </a:fld>
            <a:endParaRPr lang="de-DE" sz="100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455676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Yueming.Hua\Desktop\QNM-DNG\QNM-DNG screen captures\QNM_system par set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3604763" cy="203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6200" y="4800116"/>
            <a:ext cx="2133600" cy="20178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66274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 Probe Calibration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542088"/>
            <a:ext cx="2133600" cy="363537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9E648548-1599-4A92-BE46-9CECF9F36BD9}" type="slidenum">
              <a:rPr lang="de-DE" sz="1000">
                <a:solidFill>
                  <a:schemeClr val="bg1"/>
                </a:solidFill>
              </a:rPr>
              <a:pPr algn="r"/>
              <a:t>74</a:t>
            </a:fld>
            <a:endParaRPr lang="de-DE" sz="1000">
              <a:solidFill>
                <a:schemeClr val="bg1"/>
              </a:solidFill>
            </a:endParaRPr>
          </a:p>
        </p:txBody>
      </p:sp>
      <p:pic>
        <p:nvPicPr>
          <p:cNvPr id="8194" name="Picture 2" descr="C:\Users\Yueming.Hua\Desktop\QNM-DNG\QNM-DNG screen captures\Capture_touch c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6" y="1905000"/>
            <a:ext cx="7544854" cy="43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124200" y="2438400"/>
            <a:ext cx="1143000" cy="533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02876" y="3048000"/>
            <a:ext cx="811924" cy="533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5029200"/>
            <a:ext cx="685800" cy="533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4231" y="25204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9476" y="31300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51112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4983" y="517167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976850" y="5197946"/>
            <a:ext cx="1097017" cy="34568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77348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9847"/>
            <a:ext cx="7428572" cy="45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Probe Calibration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542088"/>
            <a:ext cx="2133600" cy="363537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9E648548-1599-4A92-BE46-9CECF9F36BD9}" type="slidenum">
              <a:rPr lang="de-DE" sz="1000">
                <a:solidFill>
                  <a:schemeClr val="bg1"/>
                </a:solidFill>
              </a:rPr>
              <a:pPr algn="r"/>
              <a:t>75</a:t>
            </a:fld>
            <a:endParaRPr lang="de-DE" sz="10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8200" y="3801048"/>
            <a:ext cx="1752600" cy="1143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944048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</a:rPr>
              <a:t>Freq</a:t>
            </a:r>
            <a:r>
              <a:rPr lang="en-US" sz="1200" b="1" dirty="0">
                <a:solidFill>
                  <a:srgbClr val="FF0000"/>
                </a:solidFill>
              </a:rPr>
              <a:t> Based QNM Cal </a:t>
            </a:r>
          </a:p>
        </p:txBody>
      </p:sp>
    </p:spTree>
    <p:extLst>
      <p:ext uri="{BB962C8B-B14F-4D97-AF65-F5344CB8AC3E}">
        <p14:creationId xmlns:p14="http://schemas.microsoft.com/office/powerpoint/2010/main" val="10031632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33800" y="1828800"/>
            <a:ext cx="5257800" cy="4391025"/>
          </a:xfrm>
        </p:spPr>
        <p:txBody>
          <a:bodyPr/>
          <a:lstStyle/>
          <a:p>
            <a:r>
              <a:rPr lang="en-US" dirty="0"/>
              <a:t>Peak Force Freq.: </a:t>
            </a:r>
            <a:r>
              <a:rPr lang="en-US" b="1" dirty="0"/>
              <a:t>2KHz</a:t>
            </a:r>
          </a:p>
          <a:p>
            <a:r>
              <a:rPr lang="en-US" dirty="0" err="1"/>
              <a:t>SyncDistance</a:t>
            </a:r>
            <a:r>
              <a:rPr lang="en-US" dirty="0"/>
              <a:t> Display:</a:t>
            </a:r>
          </a:p>
          <a:p>
            <a:pPr lvl="1"/>
            <a:r>
              <a:rPr lang="en-US" b="1" dirty="0"/>
              <a:t>Percentage</a:t>
            </a:r>
          </a:p>
          <a:p>
            <a:pPr lvl="1"/>
            <a:r>
              <a:rPr lang="en-US" dirty="0"/>
              <a:t>Data Points</a:t>
            </a:r>
          </a:p>
          <a:p>
            <a:r>
              <a:rPr lang="en-US" dirty="0"/>
              <a:t>Use </a:t>
            </a:r>
            <a:r>
              <a:rPr lang="en-US" dirty="0" err="1"/>
              <a:t>Freq</a:t>
            </a:r>
            <a:r>
              <a:rPr lang="en-US" dirty="0"/>
              <a:t> Based QNM Cal: </a:t>
            </a:r>
          </a:p>
          <a:p>
            <a:pPr lvl="1"/>
            <a:r>
              <a:rPr lang="en-US" b="1" dirty="0"/>
              <a:t>Off</a:t>
            </a:r>
          </a:p>
          <a:p>
            <a:pPr lvl="1"/>
            <a:r>
              <a:rPr lang="en-US" dirty="0"/>
              <a:t>PFT </a:t>
            </a:r>
            <a:r>
              <a:rPr lang="en-US" dirty="0" err="1"/>
              <a:t>Ampl</a:t>
            </a:r>
            <a:r>
              <a:rPr lang="en-US" dirty="0"/>
              <a:t> Sens Only</a:t>
            </a:r>
          </a:p>
          <a:p>
            <a:pPr lvl="1"/>
            <a:r>
              <a:rPr lang="en-US" b="1" dirty="0" err="1"/>
              <a:t>SyncDistQNM</a:t>
            </a:r>
            <a:r>
              <a:rPr lang="en-US" b="1" dirty="0"/>
              <a:t> Only</a:t>
            </a:r>
          </a:p>
          <a:p>
            <a:pPr lvl="1"/>
            <a:r>
              <a:rPr lang="en-US" b="1" dirty="0" err="1"/>
              <a:t>Ampl</a:t>
            </a:r>
            <a:r>
              <a:rPr lang="en-US" b="1" dirty="0"/>
              <a:t> Sens &amp; </a:t>
            </a:r>
            <a:r>
              <a:rPr lang="en-US" b="1" dirty="0" err="1"/>
              <a:t>SyncDistQNM</a:t>
            </a:r>
            <a:endParaRPr lang="en-US" b="1" dirty="0"/>
          </a:p>
          <a:p>
            <a:r>
              <a:rPr lang="en-US" dirty="0"/>
              <a:t>Max/Min Force Fit Boundary: </a:t>
            </a:r>
            <a:r>
              <a:rPr lang="en-US" b="1" dirty="0"/>
              <a:t>5%-100%</a:t>
            </a:r>
          </a:p>
          <a:p>
            <a:r>
              <a:rPr lang="en-US" dirty="0"/>
              <a:t>Dynamic Sync Distance: </a:t>
            </a:r>
            <a:r>
              <a:rPr lang="en-US" b="1" dirty="0"/>
              <a:t>Off</a:t>
            </a:r>
          </a:p>
          <a:p>
            <a:r>
              <a:rPr lang="en-US" dirty="0"/>
              <a:t>Auto PFT </a:t>
            </a:r>
            <a:r>
              <a:rPr lang="en-US" dirty="0" err="1"/>
              <a:t>Ampl</a:t>
            </a:r>
            <a:r>
              <a:rPr lang="en-US" dirty="0"/>
              <a:t>. Sens: </a:t>
            </a:r>
            <a:r>
              <a:rPr lang="en-US" b="1" dirty="0"/>
              <a:t>On or Off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542088"/>
            <a:ext cx="2133600" cy="363537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9E648548-1599-4A92-BE46-9CECF9F36BD9}" type="slidenum">
              <a:rPr lang="de-DE" sz="1000">
                <a:solidFill>
                  <a:schemeClr val="bg1"/>
                </a:solidFill>
              </a:rPr>
              <a:pPr algn="r"/>
              <a:t>76</a:t>
            </a:fld>
            <a:endParaRPr lang="de-DE" sz="100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0480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19120" y="2149366"/>
            <a:ext cx="2819400" cy="152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6148" y="2793522"/>
            <a:ext cx="2819400" cy="152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3280" y="3278034"/>
            <a:ext cx="2819400" cy="152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6148" y="4419600"/>
            <a:ext cx="2819400" cy="304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6148" y="5384322"/>
            <a:ext cx="2819400" cy="152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7582" y="4901244"/>
            <a:ext cx="2819400" cy="152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05421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Settings for Different Probes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73025863"/>
              </p:ext>
            </p:extLst>
          </p:nvPr>
        </p:nvGraphicFramePr>
        <p:xfrm>
          <a:off x="457200" y="4800600"/>
          <a:ext cx="8426668" cy="1298447"/>
        </p:xfrm>
        <a:graphic>
          <a:graphicData uri="http://schemas.openxmlformats.org/drawingml/2006/table">
            <a:tbl>
              <a:tblPr firstRow="1" firstCol="1" bandRow="1"/>
              <a:tblGrid>
                <a:gridCol w="116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1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8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0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QNM Probe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Reference Sample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FV Force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Setpoint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nN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PFQNM Force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Setpoint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nN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1Hz FV Modulus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2KHz QNM Modulus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Indentation Depth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(nm)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SAA-HPI-30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PDMS-SOFT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2.5MPa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5MPa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RTESPA-150-30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PDMS-MED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22.5MPa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37.5MPa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RTESPA-300-30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PC-12M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2.4GPa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2.4GPa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RTESPA-525-30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trike="noStrike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FSILICA-12M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trike="noStrike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trike="noStrike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trike="noStrike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76GPa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trike="noStrike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76GPa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trike="noStrike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542088"/>
            <a:ext cx="2133600" cy="363537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9E648548-1599-4A92-BE46-9CECF9F36BD9}" type="slidenum">
              <a:rPr lang="de-DE" sz="1000">
                <a:solidFill>
                  <a:schemeClr val="bg1"/>
                </a:solidFill>
              </a:rPr>
              <a:pPr algn="r"/>
              <a:t>77</a:t>
            </a:fld>
            <a:endParaRPr lang="de-DE" sz="100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41" y="1933903"/>
            <a:ext cx="4495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Yueming.Hua\Desktop\PC_1KHz_RTESPA300-30Tip5-1_00008.0_00020_3.spm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218789" cy="263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06640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Polycarbonate</a:t>
            </a:r>
          </a:p>
        </p:txBody>
      </p:sp>
    </p:spTree>
    <p:extLst>
      <p:ext uri="{BB962C8B-B14F-4D97-AF65-F5344CB8AC3E}">
        <p14:creationId xmlns:p14="http://schemas.microsoft.com/office/powerpoint/2010/main" val="26218884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PS-LDPE QNM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67000" y="5181600"/>
            <a:ext cx="4648200" cy="990600"/>
          </a:xfrm>
        </p:spPr>
        <p:txBody>
          <a:bodyPr/>
          <a:lstStyle/>
          <a:p>
            <a:r>
              <a:rPr lang="en-US" dirty="0"/>
              <a:t>RTESPA-300-30 probe</a:t>
            </a:r>
          </a:p>
          <a:p>
            <a:r>
              <a:rPr lang="en-US" dirty="0" err="1"/>
              <a:t>PeakForce</a:t>
            </a:r>
            <a:r>
              <a:rPr lang="en-US" dirty="0"/>
              <a:t> </a:t>
            </a:r>
            <a:r>
              <a:rPr lang="en-US" dirty="0" err="1"/>
              <a:t>setpoint</a:t>
            </a:r>
            <a:r>
              <a:rPr lang="en-US" dirty="0"/>
              <a:t> 10nN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542088"/>
            <a:ext cx="2133600" cy="363537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9E648548-1599-4A92-BE46-9CECF9F36BD9}" type="slidenum">
              <a:rPr lang="de-DE" sz="1000">
                <a:solidFill>
                  <a:schemeClr val="bg1"/>
                </a:solidFill>
              </a:rPr>
              <a:pPr algn="r"/>
              <a:t>78</a:t>
            </a:fld>
            <a:endParaRPr lang="de-DE" sz="1000">
              <a:solidFill>
                <a:schemeClr val="bg1"/>
              </a:solidFill>
            </a:endParaRPr>
          </a:p>
        </p:txBody>
      </p:sp>
      <p:pic>
        <p:nvPicPr>
          <p:cNvPr id="1026" name="Picture 2" descr="C:\Users\Yueming.Hua\Desktop\PS-LDPE_relative.0_00004_1.sp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" y="2026843"/>
            <a:ext cx="3017615" cy="246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ueming.Hua\Desktop\PS-LDPE_relative.0_00004_3.spm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26843"/>
            <a:ext cx="3017615" cy="246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ueming.Hua\Desktop\PS-LDPE_relative.0_00004_2.spm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75" y="2026843"/>
            <a:ext cx="3017615" cy="246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776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542088"/>
            <a:ext cx="2133600" cy="363537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9E648548-1599-4A92-BE46-9CECF9F36BD9}" type="slidenum">
              <a:rPr lang="de-DE" sz="1000">
                <a:solidFill>
                  <a:schemeClr val="bg1"/>
                </a:solidFill>
              </a:rPr>
              <a:pPr algn="r"/>
              <a:t>79</a:t>
            </a:fld>
            <a:endParaRPr lang="de-DE" sz="100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55076"/>
            <a:ext cx="467868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7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Young’s Modulus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181600" y="1600200"/>
            <a:ext cx="3886200" cy="2295318"/>
            <a:chOff x="4876800" y="1559625"/>
            <a:chExt cx="3886200" cy="2295318"/>
          </a:xfrm>
        </p:grpSpPr>
        <p:sp>
          <p:nvSpPr>
            <p:cNvPr id="13" name="Flowchart: Magnetic Disk 12"/>
            <p:cNvSpPr/>
            <p:nvPr/>
          </p:nvSpPr>
          <p:spPr bwMode="auto">
            <a:xfrm>
              <a:off x="5958078" y="2547177"/>
              <a:ext cx="1371600" cy="1307766"/>
            </a:xfrm>
            <a:prstGeom prst="flowChartMagneticDisk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</a:endParaRPr>
            </a:p>
          </p:txBody>
        </p:sp>
        <p:sp>
          <p:nvSpPr>
            <p:cNvPr id="29" name="Flowchart: Magnetic Disk 28"/>
            <p:cNvSpPr/>
            <p:nvPr/>
          </p:nvSpPr>
          <p:spPr bwMode="auto">
            <a:xfrm>
              <a:off x="5958078" y="2204277"/>
              <a:ext cx="1371600" cy="1650666"/>
            </a:xfrm>
            <a:prstGeom prst="flowChartMagneticDisk">
              <a:avLst/>
            </a:prstGeom>
            <a:noFill/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</a:endParaRPr>
            </a:p>
          </p:txBody>
        </p:sp>
        <p:sp>
          <p:nvSpPr>
            <p:cNvPr id="14" name="Down Arrow 13"/>
            <p:cNvSpPr/>
            <p:nvPr/>
          </p:nvSpPr>
          <p:spPr bwMode="auto">
            <a:xfrm>
              <a:off x="6256841" y="1559625"/>
              <a:ext cx="750324" cy="914400"/>
            </a:xfrm>
            <a:prstGeom prst="down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80" charset="-128"/>
                </a:rPr>
                <a:t>F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7329678" y="2474025"/>
              <a:ext cx="10287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7329678" y="3690177"/>
              <a:ext cx="10287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5272278" y="2775777"/>
              <a:ext cx="685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4" name="Straight Arrow Connector 2053"/>
            <p:cNvCxnSpPr/>
            <p:nvPr/>
          </p:nvCxnSpPr>
          <p:spPr bwMode="auto">
            <a:xfrm>
              <a:off x="8244078" y="2474025"/>
              <a:ext cx="0" cy="12161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5272278" y="2432877"/>
              <a:ext cx="685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55" name="TextBox 2054"/>
            <p:cNvSpPr txBox="1"/>
            <p:nvPr/>
          </p:nvSpPr>
          <p:spPr>
            <a:xfrm>
              <a:off x="8305800" y="286560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76800" y="24500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/>
                <a:t>L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5386578" y="2438489"/>
              <a:ext cx="0" cy="3429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5862066" y="2509650"/>
              <a:ext cx="1600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</a:t>
              </a:r>
              <a:r>
                <a:rPr lang="en-US" baseline="-25000" dirty="0"/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2846" y="1600200"/>
                <a:ext cx="5132624" cy="677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E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𝑡𝑒𝑛𝑠𝑖𝑙𝑒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𝑠𝑡𝑟𝑒𝑠𝑠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𝑒𝑥𝑡𝑒𝑛𝑠𝑖𝑜𝑛𝑎𝑙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𝑠𝑡𝑟𝑎𝑖𝑛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46" y="1600200"/>
                <a:ext cx="5132624" cy="677365"/>
              </a:xfrm>
              <a:prstGeom prst="rect">
                <a:avLst/>
              </a:prstGeom>
              <a:blipFill rotWithShape="1">
                <a:blip r:embed="rId3"/>
                <a:stretch>
                  <a:fillRect l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8600" y="2438400"/>
            <a:ext cx="4988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Where</a:t>
            </a:r>
          </a:p>
          <a:p>
            <a:r>
              <a:rPr lang="en-US" sz="1400" dirty="0"/>
              <a:t>    E is the Young’s modulus (Modulus of elasticity)</a:t>
            </a:r>
          </a:p>
          <a:p>
            <a:r>
              <a:rPr lang="en-US" sz="1400" dirty="0"/>
              <a:t>    F is the force exerted on an object under tension</a:t>
            </a:r>
          </a:p>
          <a:p>
            <a:r>
              <a:rPr lang="en-US" sz="1400" dirty="0"/>
              <a:t>    A</a:t>
            </a:r>
            <a:r>
              <a:rPr lang="en-US" sz="1400" baseline="-25000" dirty="0"/>
              <a:t>0</a:t>
            </a:r>
            <a:r>
              <a:rPr lang="en-US" sz="1400" dirty="0"/>
              <a:t> is the area where is force is applied</a:t>
            </a:r>
          </a:p>
          <a:p>
            <a:r>
              <a:rPr lang="en-US" sz="1400" dirty="0"/>
              <a:t>    ΔL is the length change of the object</a:t>
            </a:r>
          </a:p>
          <a:p>
            <a:r>
              <a:rPr lang="en-US" sz="1400" dirty="0"/>
              <a:t>    L</a:t>
            </a:r>
            <a:r>
              <a:rPr lang="en-US" sz="1400" baseline="-25000" dirty="0"/>
              <a:t>0</a:t>
            </a:r>
            <a:r>
              <a:rPr lang="en-US" sz="1400" dirty="0"/>
              <a:t> is the original length of the object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416193"/>
              </p:ext>
            </p:extLst>
          </p:nvPr>
        </p:nvGraphicFramePr>
        <p:xfrm>
          <a:off x="838200" y="4191000"/>
          <a:ext cx="7543800" cy="2316540"/>
        </p:xfrm>
        <a:graphic>
          <a:graphicData uri="http://schemas.openxmlformats.org/drawingml/2006/table">
            <a:tbl>
              <a:tblPr/>
              <a:tblGrid>
                <a:gridCol w="2490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0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165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Material</a:t>
                      </a:r>
                    </a:p>
                  </a:txBody>
                  <a:tcPr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GPa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Material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GPa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Rubber </a:t>
                      </a:r>
                    </a:p>
                  </a:txBody>
                  <a:tcPr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0.01–0.1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HOPG (C)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PTFE (Teflon)</a:t>
                      </a:r>
                    </a:p>
                  </a:txBody>
                  <a:tcPr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Aluminum (Al)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density polyethylene</a:t>
                      </a:r>
                    </a:p>
                  </a:txBody>
                  <a:tcPr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0.11–0.45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Titanium (Ti)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density polyethylene</a:t>
                      </a:r>
                    </a:p>
                  </a:txBody>
                  <a:tcPr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Copper (Cu)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Polystyrene</a:t>
                      </a:r>
                    </a:p>
                  </a:txBody>
                  <a:tcPr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2.5–3.5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Silicon (Si)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130–185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Nylon</a:t>
                      </a:r>
                    </a:p>
                  </a:txBody>
                  <a:tcPr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2–4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Tungsten (W)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400–410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Oak wood (along grain)</a:t>
                      </a:r>
                    </a:p>
                  </a:txBody>
                  <a:tcPr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Single-walled carbon nanotube  (C)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Fused silica</a:t>
                      </a:r>
                    </a:p>
                  </a:txBody>
                  <a:tcPr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Graphene (C)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1,050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Sapphire</a:t>
                      </a:r>
                    </a:p>
                  </a:txBody>
                  <a:tcPr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Diamond (C)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1,220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23922" y="3900353"/>
            <a:ext cx="4357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Young’s Modulus of Common Materials</a:t>
            </a:r>
          </a:p>
        </p:txBody>
      </p:sp>
    </p:spTree>
    <p:extLst>
      <p:ext uri="{BB962C8B-B14F-4D97-AF65-F5344CB8AC3E}">
        <p14:creationId xmlns:p14="http://schemas.microsoft.com/office/powerpoint/2010/main" val="18798655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Troubleshooting: Check Sync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5562600"/>
            <a:ext cx="6705600" cy="685800"/>
          </a:xfrm>
        </p:spPr>
        <p:txBody>
          <a:bodyPr/>
          <a:lstStyle/>
          <a:p>
            <a:r>
              <a:rPr lang="en-US" dirty="0"/>
              <a:t>Sync Distance has big impact on measured modulus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542088"/>
            <a:ext cx="2133600" cy="363537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9E648548-1599-4A92-BE46-9CECF9F36BD9}" type="slidenum">
              <a:rPr lang="de-DE" sz="1000">
                <a:solidFill>
                  <a:schemeClr val="bg1"/>
                </a:solidFill>
              </a:rPr>
              <a:pPr algn="r"/>
              <a:t>80</a:t>
            </a:fld>
            <a:endParaRPr lang="de-DE" sz="100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619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453308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0280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Troubleshooting: Check FV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5486400"/>
            <a:ext cx="6553200" cy="838200"/>
          </a:xfrm>
        </p:spPr>
        <p:txBody>
          <a:bodyPr/>
          <a:lstStyle/>
          <a:p>
            <a:r>
              <a:rPr lang="en-US" dirty="0"/>
              <a:t>Use FV data to check if probe calibration is correct</a:t>
            </a:r>
          </a:p>
          <a:p>
            <a:r>
              <a:rPr lang="en-US" dirty="0"/>
              <a:t>Need to consider </a:t>
            </a:r>
            <a:r>
              <a:rPr lang="en-US" dirty="0" err="1"/>
              <a:t>visco</a:t>
            </a:r>
            <a:r>
              <a:rPr lang="en-US" dirty="0"/>
              <a:t>-elasticity when compare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542088"/>
            <a:ext cx="2133600" cy="363537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9E648548-1599-4A92-BE46-9CECF9F36BD9}" type="slidenum">
              <a:rPr lang="de-DE" sz="1000">
                <a:solidFill>
                  <a:schemeClr val="bg1"/>
                </a:solidFill>
              </a:rPr>
              <a:pPr algn="r"/>
              <a:t>81</a:t>
            </a:fld>
            <a:endParaRPr lang="de-DE" sz="100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3832"/>
            <a:ext cx="7696200" cy="361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5793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Troubleshooting: Check Separation Curve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85800" y="5029200"/>
            <a:ext cx="7901940" cy="1295400"/>
          </a:xfrm>
        </p:spPr>
        <p:txBody>
          <a:bodyPr/>
          <a:lstStyle/>
          <a:p>
            <a:r>
              <a:rPr lang="en-US" dirty="0"/>
              <a:t>Use Capture Line or </a:t>
            </a:r>
            <a:r>
              <a:rPr lang="en-US" dirty="0" err="1"/>
              <a:t>Peakforce</a:t>
            </a:r>
            <a:r>
              <a:rPr lang="en-US" dirty="0"/>
              <a:t> Capture function to capture raw QNM force curve</a:t>
            </a:r>
          </a:p>
          <a:p>
            <a:r>
              <a:rPr lang="en-US" dirty="0"/>
              <a:t>Open force curve in </a:t>
            </a:r>
            <a:r>
              <a:rPr lang="en-US" dirty="0" err="1"/>
              <a:t>Nanoscope</a:t>
            </a:r>
            <a:r>
              <a:rPr lang="en-US" dirty="0"/>
              <a:t> Analysis, and convert to Separation curve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542088"/>
            <a:ext cx="2133600" cy="363537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9E648548-1599-4A92-BE46-9CECF9F36BD9}" type="slidenum">
              <a:rPr lang="de-DE" sz="1000">
                <a:solidFill>
                  <a:schemeClr val="bg1"/>
                </a:solidFill>
              </a:rPr>
              <a:pPr algn="r"/>
              <a:t>82</a:t>
            </a:fld>
            <a:endParaRPr lang="de-DE" sz="100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1680"/>
            <a:ext cx="4023360" cy="233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11680"/>
            <a:ext cx="4023360" cy="233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4419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Normal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4419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Wrong</a:t>
            </a:r>
          </a:p>
        </p:txBody>
      </p:sp>
    </p:spTree>
    <p:extLst>
      <p:ext uri="{BB962C8B-B14F-4D97-AF65-F5344CB8AC3E}">
        <p14:creationId xmlns:p14="http://schemas.microsoft.com/office/powerpoint/2010/main" val="21087337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Troubleshooting: Check PFT Amplitude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27978" y="4267200"/>
            <a:ext cx="3935022" cy="2057400"/>
          </a:xfrm>
        </p:spPr>
        <p:txBody>
          <a:bodyPr/>
          <a:lstStyle/>
          <a:p>
            <a:r>
              <a:rPr lang="en-US" dirty="0"/>
              <a:t>Make sure Z sensor is calibrated correct</a:t>
            </a:r>
          </a:p>
          <a:p>
            <a:r>
              <a:rPr lang="en-US" dirty="0"/>
              <a:t>Z sensor HSDC data to check the actual PFT Amplitude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542088"/>
            <a:ext cx="2133600" cy="363537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9E648548-1599-4A92-BE46-9CECF9F36BD9}" type="slidenum">
              <a:rPr lang="de-DE" sz="1000">
                <a:solidFill>
                  <a:schemeClr val="bg1"/>
                </a:solidFill>
              </a:rPr>
              <a:pPr algn="r"/>
              <a:t>83</a:t>
            </a:fld>
            <a:endParaRPr lang="de-DE" sz="100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78" y="1726379"/>
            <a:ext cx="3840480" cy="21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26377"/>
            <a:ext cx="4038600" cy="47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981200" y="3048000"/>
            <a:ext cx="2209800" cy="228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467302" y="4191000"/>
            <a:ext cx="1737360" cy="228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79108" y="5425966"/>
            <a:ext cx="1737360" cy="228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0034" y="3881262"/>
            <a:ext cx="868680" cy="762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06053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Troubleshooting: Tip Contamination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4953000"/>
            <a:ext cx="7772400" cy="914400"/>
          </a:xfrm>
        </p:spPr>
        <p:txBody>
          <a:bodyPr/>
          <a:lstStyle/>
          <a:p>
            <a:r>
              <a:rPr lang="en-US" dirty="0"/>
              <a:t>33nm tip on clean surface (e.g. Sapphire) should have ~10nN adhesion force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542088"/>
            <a:ext cx="2133600" cy="363537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9E648548-1599-4A92-BE46-9CECF9F36BD9}" type="slidenum">
              <a:rPr lang="de-DE" sz="1000">
                <a:solidFill>
                  <a:schemeClr val="bg1"/>
                </a:solidFill>
              </a:rPr>
              <a:pPr algn="r"/>
              <a:t>84</a:t>
            </a:fld>
            <a:endParaRPr lang="de-DE" sz="100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" y="2289785"/>
            <a:ext cx="3558540" cy="18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60" y="2297668"/>
            <a:ext cx="3558540" cy="18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460" y="42026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Contaminated tip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4430" y="42026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 tip cleaning</a:t>
            </a:r>
          </a:p>
        </p:txBody>
      </p:sp>
    </p:spTree>
    <p:extLst>
      <p:ext uri="{BB962C8B-B14F-4D97-AF65-F5344CB8AC3E}">
        <p14:creationId xmlns:p14="http://schemas.microsoft.com/office/powerpoint/2010/main" val="611600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13" y="1905000"/>
            <a:ext cx="8281987" cy="4343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Three basic Calibrations: </a:t>
            </a:r>
            <a:r>
              <a:rPr lang="en-US" dirty="0" err="1"/>
              <a:t>Defl</a:t>
            </a:r>
            <a:r>
              <a:rPr lang="en-US" dirty="0"/>
              <a:t>. Sens., Sprint Constant, Tip Radius</a:t>
            </a:r>
          </a:p>
          <a:p>
            <a:pPr>
              <a:lnSpc>
                <a:spcPct val="150000"/>
              </a:lnSpc>
            </a:pPr>
            <a:r>
              <a:rPr lang="en-US" dirty="0"/>
              <a:t>Two advanced Calibrations: DDS3 Sens., Sync Distance (QNM)</a:t>
            </a:r>
          </a:p>
          <a:p>
            <a:pPr>
              <a:lnSpc>
                <a:spcPct val="150000"/>
              </a:lnSpc>
            </a:pPr>
            <a:r>
              <a:rPr lang="en-US" dirty="0"/>
              <a:t>Cantilever spring constant needs to match the sample modulus, relative stiff cantilever is better</a:t>
            </a:r>
          </a:p>
          <a:p>
            <a:pPr>
              <a:lnSpc>
                <a:spcPct val="150000"/>
              </a:lnSpc>
            </a:pPr>
            <a:r>
              <a:rPr lang="en-US" dirty="0"/>
              <a:t>Manual control </a:t>
            </a:r>
            <a:r>
              <a:rPr lang="en-US" dirty="0" err="1"/>
              <a:t>PeakForce</a:t>
            </a:r>
            <a:r>
              <a:rPr lang="en-US" dirty="0"/>
              <a:t> </a:t>
            </a:r>
            <a:r>
              <a:rPr lang="en-US" dirty="0" err="1"/>
              <a:t>setpoint</a:t>
            </a:r>
            <a:r>
              <a:rPr lang="en-US" dirty="0"/>
              <a:t> for QNM</a:t>
            </a:r>
          </a:p>
          <a:p>
            <a:pPr>
              <a:lnSpc>
                <a:spcPct val="150000"/>
              </a:lnSpc>
            </a:pPr>
            <a:r>
              <a:rPr lang="en-US" dirty="0"/>
              <a:t>Make sure sync distance is correct</a:t>
            </a:r>
          </a:p>
          <a:p>
            <a:pPr>
              <a:lnSpc>
                <a:spcPct val="150000"/>
              </a:lnSpc>
            </a:pPr>
            <a:r>
              <a:rPr lang="en-US" dirty="0"/>
              <a:t>Need to have enough Deformation (at least 2-5nm)</a:t>
            </a:r>
          </a:p>
          <a:p>
            <a:pPr>
              <a:lnSpc>
                <a:spcPct val="150000"/>
              </a:lnSpc>
            </a:pPr>
            <a:r>
              <a:rPr lang="en-US" dirty="0"/>
              <a:t>Pre-Calibrated probes are highly recommended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 anchor="ctr" anchorCtr="0"/>
          <a:lstStyle/>
          <a:p>
            <a:fld id="{D07F1D0F-58A0-49EF-BCF8-EC937974053B}" type="slidenum">
              <a:rPr lang="en-US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372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24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3195" y="1722260"/>
                <a:ext cx="2501005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𝑭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𝑬</m:t>
                          </m:r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𝝂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</m:rad>
                      <m:sSup>
                        <m:sSup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𝜹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95" y="1722260"/>
                <a:ext cx="2501005" cy="6509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Sample Modulus: Hertzian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7F1D0F-58A0-49EF-BCF8-EC937974053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334000" y="3124200"/>
            <a:ext cx="3117109" cy="2222321"/>
            <a:chOff x="5613986" y="2333282"/>
            <a:chExt cx="3246989" cy="231491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986" y="2333282"/>
              <a:ext cx="3149014" cy="2314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8354927" y="3978220"/>
                  <a:ext cx="506048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𝜹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4927" y="3978220"/>
                  <a:ext cx="506048" cy="3847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3195" y="2663983"/>
                <a:ext cx="42672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Where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    F is the force (from force curve)</a:t>
                </a:r>
              </a:p>
              <a:p>
                <a:r>
                  <a:rPr lang="en-US" sz="1600" dirty="0"/>
                  <a:t>    E is Young’s modulus (fit parameter)</a:t>
                </a:r>
              </a:p>
              <a:p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v  </a:t>
                </a:r>
                <a:r>
                  <a:rPr lang="en-US" sz="1600" dirty="0"/>
                  <a:t>is Poisson’s ratio (typically 0.2-0.5)</a:t>
                </a:r>
              </a:p>
              <a:p>
                <a:r>
                  <a:rPr lang="en-US" sz="1600" dirty="0"/>
                  <a:t>    R is the radius of the indenter (tip)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sz="1600" dirty="0"/>
                  <a:t> is indentation depth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95" y="2663983"/>
                <a:ext cx="4267200" cy="2062103"/>
              </a:xfrm>
              <a:prstGeom prst="rect">
                <a:avLst/>
              </a:prstGeom>
              <a:blipFill rotWithShape="1">
                <a:blip r:embed="rId5"/>
                <a:stretch>
                  <a:fillRect l="-714"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31784" y="1689335"/>
                <a:ext cx="3325269" cy="716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𝑬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l-GR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𝝂</m:t>
                                          </m:r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𝑹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784" y="1689335"/>
                <a:ext cx="3325269" cy="7167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10000" y="1863068"/>
            <a:ext cx="50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27661" y="2406134"/>
            <a:ext cx="233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Linearized Equation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2000" y="4800600"/>
            <a:ext cx="8229600" cy="1752600"/>
          </a:xfrm>
        </p:spPr>
        <p:txBody>
          <a:bodyPr/>
          <a:lstStyle/>
          <a:p>
            <a:r>
              <a:rPr lang="en-US" sz="1600" dirty="0"/>
              <a:t>Model is valid for a&lt;&lt;R</a:t>
            </a:r>
          </a:p>
          <a:p>
            <a:r>
              <a:rPr lang="en-US" sz="1600" dirty="0"/>
              <a:t>DMT model: Hertzian model with adhesion force</a:t>
            </a:r>
          </a:p>
          <a:p>
            <a:r>
              <a:rPr lang="en-US" sz="1600" dirty="0"/>
              <a:t>Linearized model is more robust, no need to find contact point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Question: </a:t>
            </a:r>
            <a:r>
              <a:rPr lang="en-US" sz="1600" dirty="0"/>
              <a:t>if we use a 5um radius sphere probe to indent into sample surface by 50nm, which makes the contact area radius about 700nm, what is the tip radius </a:t>
            </a:r>
            <a:r>
              <a:rPr lang="en-US" sz="1600" b="1" dirty="0"/>
              <a:t>R</a:t>
            </a:r>
            <a:r>
              <a:rPr lang="en-US" sz="1600" dirty="0"/>
              <a:t> for above equation?</a:t>
            </a:r>
          </a:p>
        </p:txBody>
      </p:sp>
    </p:spTree>
    <p:extLst>
      <p:ext uri="{BB962C8B-B14F-4D97-AF65-F5344CB8AC3E}">
        <p14:creationId xmlns:p14="http://schemas.microsoft.com/office/powerpoint/2010/main" val="416566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94bd182-3732-4c24-a95e-4d5a7e1847cc"/>
  <p:tag name="ARTICULATE_SLIDE_PAUSE" val="1"/>
  <p:tag name="ARTICULATE_NAV_LEVEL" val="1"/>
  <p:tag name="ARTICULATE_PLAYLIST_ID" val="-1"/>
  <p:tag name="ARTICULATE_LOCK_SLIDE" val="0"/>
  <p:tag name="ARTICULATE_SLIDE_NAV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19e391b-2c43-49a2-8388-c757becdc0e0"/>
  <p:tag name="ARTICULATE_SLIDE_PAUSE" val="1"/>
  <p:tag name="ARTICULATE_NAV_LEVEL" val="1"/>
  <p:tag name="ARTICULATE_PLAYLIST_ID" val="-1"/>
  <p:tag name="ARTICULATE_LOCK_SLIDE" val="0"/>
  <p:tag name="ARTICULATE_SLIDE_NAV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c81e9e9-d2c1-4bb8-8192-250c24d27236"/>
  <p:tag name="ARTICULATE_SLIDE_PAUSE" val="1"/>
  <p:tag name="ARTICULATE_NAV_LEVEL" val="1"/>
  <p:tag name="ARTICULATE_PLAYLIST_ID" val="-1"/>
  <p:tag name="ARTICULATE_LOCK_SLIDE" val="0"/>
  <p:tag name="ARTICULATE_SLIDE_NAV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427497c-d71f-457e-8463-beba4d5adaee"/>
  <p:tag name="ARTICULATE_SLIDE_PAUSE" val="1"/>
  <p:tag name="ARTICULATE_NAV_LEVEL" val="1"/>
  <p:tag name="ARTICULATE_PLAYLIST_ID" val="-1"/>
  <p:tag name="ARTICULATE_LOCK_SLIDE" val="0"/>
  <p:tag name="ARTICULATE_SLIDE_NAV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PPTX Bruker - US">
  <a:themeElements>
    <a:clrScheme name="PPT Template 4-3 One Bruker 17.8.2010  13">
      <a:dk1>
        <a:srgbClr val="000000"/>
      </a:dk1>
      <a:lt1>
        <a:srgbClr val="FFFFFF"/>
      </a:lt1>
      <a:dk2>
        <a:srgbClr val="0071BC"/>
      </a:dk2>
      <a:lt2>
        <a:srgbClr val="748A96"/>
      </a:lt2>
      <a:accent1>
        <a:srgbClr val="D8E2E8"/>
      </a:accent1>
      <a:accent2>
        <a:srgbClr val="BACAD3"/>
      </a:accent2>
      <a:accent3>
        <a:srgbClr val="FFFFFF"/>
      </a:accent3>
      <a:accent4>
        <a:srgbClr val="000000"/>
      </a:accent4>
      <a:accent5>
        <a:srgbClr val="E9EEF2"/>
      </a:accent5>
      <a:accent6>
        <a:srgbClr val="A8B7BF"/>
      </a:accent6>
      <a:hlink>
        <a:srgbClr val="FF0000"/>
      </a:hlink>
      <a:folHlink>
        <a:srgbClr val="0071BC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4-3 One Bruker 17.8.2010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4-3 One Bruker 17.8.2010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4-3 One Bruker 17.8.2010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4-3 One Bruker 17.8.2010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4-3 One Bruker 17.8.2010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4-3 One Bruker 17.8.2010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4-3 One Bruker 17.8.2010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4-3 One Bruker 17.8.2010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4-3 One Bruker 17.8.2010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4-3 One Bruker 17.8.2010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4-3 One Bruker 17.8.2010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4-3 One Bruker 17.8.2010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4-3 One Bruker 17.8.2010  13">
        <a:dk1>
          <a:srgbClr val="000000"/>
        </a:dk1>
        <a:lt1>
          <a:srgbClr val="FFFFFF"/>
        </a:lt1>
        <a:dk2>
          <a:srgbClr val="0071BC"/>
        </a:dk2>
        <a:lt2>
          <a:srgbClr val="748A96"/>
        </a:lt2>
        <a:accent1>
          <a:srgbClr val="D8E2E8"/>
        </a:accent1>
        <a:accent2>
          <a:srgbClr val="BACAD3"/>
        </a:accent2>
        <a:accent3>
          <a:srgbClr val="FFFFFF"/>
        </a:accent3>
        <a:accent4>
          <a:srgbClr val="000000"/>
        </a:accent4>
        <a:accent5>
          <a:srgbClr val="E9EEF2"/>
        </a:accent5>
        <a:accent6>
          <a:srgbClr val="A8B7BF"/>
        </a:accent6>
        <a:hlink>
          <a:srgbClr val="FF0000"/>
        </a:hlink>
        <a:folHlink>
          <a:srgbClr val="0071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16705</TotalTime>
  <Words>4741</Words>
  <Application>Microsoft Office PowerPoint</Application>
  <PresentationFormat>全屏显示(4:3)</PresentationFormat>
  <Paragraphs>775</Paragraphs>
  <Slides>86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86</vt:i4>
      </vt:variant>
    </vt:vector>
  </HeadingPairs>
  <TitlesOfParts>
    <vt:vector size="98" baseType="lpstr">
      <vt:lpstr>ＭＳ Ｐゴシック</vt:lpstr>
      <vt:lpstr>Vrinda</vt:lpstr>
      <vt:lpstr>宋体</vt:lpstr>
      <vt:lpstr>Arial</vt:lpstr>
      <vt:lpstr>Calibri</vt:lpstr>
      <vt:lpstr>Cambria Math</vt:lpstr>
      <vt:lpstr>Courier New</vt:lpstr>
      <vt:lpstr>Times</vt:lpstr>
      <vt:lpstr>Times New Roman</vt:lpstr>
      <vt:lpstr>Verdana</vt:lpstr>
      <vt:lpstr>Wingdings</vt:lpstr>
      <vt:lpstr>PPTX Bruker - US</vt:lpstr>
      <vt:lpstr>PowerPoint 演示文稿</vt:lpstr>
      <vt:lpstr>What is PeakForce QNM?</vt:lpstr>
      <vt:lpstr>Outline</vt:lpstr>
      <vt:lpstr>PowerPoint 演示文稿</vt:lpstr>
      <vt:lpstr>Force Distance Curve</vt:lpstr>
      <vt:lpstr>Force Curve Interpretation</vt:lpstr>
      <vt:lpstr>Sample Adhesion Force</vt:lpstr>
      <vt:lpstr>Young’s Modulus</vt:lpstr>
      <vt:lpstr>Sample Modulus: Hertzian Model</vt:lpstr>
      <vt:lpstr>Sample Modulus: Sneddon Model</vt:lpstr>
      <vt:lpstr>Indentation Depth</vt:lpstr>
      <vt:lpstr>Force-Distance vs. Force-Separation</vt:lpstr>
      <vt:lpstr>How to Convert Force Curves</vt:lpstr>
      <vt:lpstr>Force vs. Separation Curve</vt:lpstr>
      <vt:lpstr>Example separation curves</vt:lpstr>
      <vt:lpstr>How to get modulus from force curve: DMT Model</vt:lpstr>
      <vt:lpstr>How to get modulus from force curve:  Sneddon Model</vt:lpstr>
      <vt:lpstr>Cantilever Selection</vt:lpstr>
      <vt:lpstr>Deflection Sensitivity Error Transfers into Indentation Depth Error</vt:lpstr>
      <vt:lpstr>PowerPoint 演示文稿</vt:lpstr>
      <vt:lpstr>Peak Force Tapping</vt:lpstr>
      <vt:lpstr>Difference Between PF-Tapping and FD Curve </vt:lpstr>
      <vt:lpstr>PeakForce QNM Data Channels</vt:lpstr>
      <vt:lpstr>Deformation</vt:lpstr>
      <vt:lpstr>PFT Parameters: 1. Sync Distance</vt:lpstr>
      <vt:lpstr>Typical Sync Distance Problems</vt:lpstr>
      <vt:lpstr>PFT Parameters: 2. PeakForce Setpoint</vt:lpstr>
      <vt:lpstr>PFT Parameters: 3. Engage Force</vt:lpstr>
      <vt:lpstr>PFT Parameters: 4. Amplitude</vt:lpstr>
      <vt:lpstr>PFT Parameters: 5. Frequency</vt:lpstr>
      <vt:lpstr>Peak Force Capture</vt:lpstr>
      <vt:lpstr>PowerPoint 演示文稿</vt:lpstr>
      <vt:lpstr>Calibration Parameters</vt:lpstr>
      <vt:lpstr>PF-QNM Calibration</vt:lpstr>
      <vt:lpstr>What is Deflection Sensitivity</vt:lpstr>
      <vt:lpstr>Def. Sens. Calibration Using Force Ramp</vt:lpstr>
      <vt:lpstr>Def. Sens. Cal. in NanoScope</vt:lpstr>
      <vt:lpstr>Def. Sens.: Baseline Correction</vt:lpstr>
      <vt:lpstr>Def. Sens.: Update Sensitivity with Line Fit</vt:lpstr>
      <vt:lpstr>Deflection Sensitivity Error Transfers into Indentation Depth Error</vt:lpstr>
      <vt:lpstr>PF-QNM Calibration</vt:lpstr>
      <vt:lpstr>Spring constant: Thermal Tune, K&lt;1N/m</vt:lpstr>
      <vt:lpstr>Spring Constant: Sader Method</vt:lpstr>
      <vt:lpstr>Spring constant: other methods</vt:lpstr>
      <vt:lpstr>PF-QNM Calibration</vt:lpstr>
      <vt:lpstr>Tip Radius for DMT Model</vt:lpstr>
      <vt:lpstr>Determining Tip Radius with Tip Qual</vt:lpstr>
      <vt:lpstr>Determining Tip Radius with Tip Qual</vt:lpstr>
      <vt:lpstr>PFQNM – How To – HSDC &amp; PFQNM Offline (how to determine true indentation depth)</vt:lpstr>
      <vt:lpstr>Indentation depth :  Deflection vs. Separation plot of HSDC</vt:lpstr>
      <vt:lpstr>Determining Tip Radius with Tip Qual</vt:lpstr>
      <vt:lpstr>PF-QNM Calibration: Other Parameters</vt:lpstr>
      <vt:lpstr>1. QNM Sync Distance Calibration (What is Sync Distance)</vt:lpstr>
      <vt:lpstr>1. QNM Sync Distance Calibration (V9 or later Nanoscope software)</vt:lpstr>
      <vt:lpstr>2. Drive3 Amplitude Sensitivity Calibration (how the modulation is driven in QNM)</vt:lpstr>
      <vt:lpstr>2. Drive3 Amplitude Sensitivity Calibration (What is Drive3 Amp. Sens.)</vt:lpstr>
      <vt:lpstr>2. Drive3 Amplitude Sensitivity Calibration (V9 and Later Nanoscope software)</vt:lpstr>
      <vt:lpstr>2. Drive3 Amplitude Sensitivity Calibration (V8.15 and Later Nanoscope software)</vt:lpstr>
      <vt:lpstr>2. Drive3 Amplitude Sensitivity Calibration (V8.15 and Later Nanoscope software)</vt:lpstr>
      <vt:lpstr>2. Drive3 Amplitude Sensitivity Calibration (V8.15 and Later Nanoscope software)</vt:lpstr>
      <vt:lpstr>2. Calibrate Drive3 Amplitude Sensitivity  (With Z sensor HSDC)</vt:lpstr>
      <vt:lpstr>New Software Interface</vt:lpstr>
      <vt:lpstr>Relative Method</vt:lpstr>
      <vt:lpstr>PF-QNM Procedure</vt:lpstr>
      <vt:lpstr> QNM High Accuracy</vt:lpstr>
      <vt:lpstr>QNM Improvements: DNG-QNM</vt:lpstr>
      <vt:lpstr>New QNM Probes</vt:lpstr>
      <vt:lpstr>Samples</vt:lpstr>
      <vt:lpstr>Sample Holder</vt:lpstr>
      <vt:lpstr>Probe Holder</vt:lpstr>
      <vt:lpstr>QR Reader</vt:lpstr>
      <vt:lpstr>Software Feature</vt:lpstr>
      <vt:lpstr>Enable Sample Navigation</vt:lpstr>
      <vt:lpstr>Touch Probe Calibration</vt:lpstr>
      <vt:lpstr>Advanced Probe Calibration</vt:lpstr>
      <vt:lpstr>Software Parameters</vt:lpstr>
      <vt:lpstr>Recommended Settings for Different Probes</vt:lpstr>
      <vt:lpstr>PS-LDPE QNM Measurement</vt:lpstr>
      <vt:lpstr>Offline Analysis</vt:lpstr>
      <vt:lpstr>Troubleshooting: Check Sync Distance</vt:lpstr>
      <vt:lpstr>Troubleshooting: Check FV data</vt:lpstr>
      <vt:lpstr>Troubleshooting: Check Separation Curve</vt:lpstr>
      <vt:lpstr>Troubleshooting: Check PFT Amplitude</vt:lpstr>
      <vt:lpstr>Troubleshooting: Tip Contamination</vt:lpstr>
      <vt:lpstr>Summary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T</dc:creator>
  <cp:lastModifiedBy>Shi, Xinhao</cp:lastModifiedBy>
  <cp:revision>1131</cp:revision>
  <cp:lastPrinted>2014-08-11T15:04:16Z</cp:lastPrinted>
  <dcterms:created xsi:type="dcterms:W3CDTF">2011-04-07T23:45:39Z</dcterms:created>
  <dcterms:modified xsi:type="dcterms:W3CDTF">2018-11-09T02:42:36Z</dcterms:modified>
</cp:coreProperties>
</file>