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6" r:id="rId3"/>
  </p:sldMasterIdLst>
  <p:notesMasterIdLst>
    <p:notesMasterId r:id="rId52"/>
  </p:notesMasterIdLst>
  <p:sldIdLst>
    <p:sldId id="520" r:id="rId4"/>
    <p:sldId id="1033" r:id="rId5"/>
    <p:sldId id="1029" r:id="rId6"/>
    <p:sldId id="1086" r:id="rId7"/>
    <p:sldId id="1081" r:id="rId8"/>
    <p:sldId id="1082" r:id="rId9"/>
    <p:sldId id="1083" r:id="rId10"/>
    <p:sldId id="1084" r:id="rId11"/>
    <p:sldId id="1092" r:id="rId12"/>
    <p:sldId id="1093" r:id="rId13"/>
    <p:sldId id="1094" r:id="rId14"/>
    <p:sldId id="1038" r:id="rId15"/>
    <p:sldId id="1039" r:id="rId16"/>
    <p:sldId id="1041" r:id="rId17"/>
    <p:sldId id="1043" r:id="rId18"/>
    <p:sldId id="1045" r:id="rId19"/>
    <p:sldId id="1044" r:id="rId20"/>
    <p:sldId id="1046" r:id="rId21"/>
    <p:sldId id="1047" r:id="rId22"/>
    <p:sldId id="1048" r:id="rId23"/>
    <p:sldId id="1049" r:id="rId24"/>
    <p:sldId id="1072" r:id="rId25"/>
    <p:sldId id="1073" r:id="rId26"/>
    <p:sldId id="1051" r:id="rId27"/>
    <p:sldId id="1052" r:id="rId28"/>
    <p:sldId id="1091" r:id="rId29"/>
    <p:sldId id="1053" r:id="rId30"/>
    <p:sldId id="1054" r:id="rId31"/>
    <p:sldId id="1055" r:id="rId32"/>
    <p:sldId id="1057" r:id="rId33"/>
    <p:sldId id="1058" r:id="rId34"/>
    <p:sldId id="1059" r:id="rId35"/>
    <p:sldId id="1060" r:id="rId36"/>
    <p:sldId id="1061" r:id="rId37"/>
    <p:sldId id="1062" r:id="rId38"/>
    <p:sldId id="1064" r:id="rId39"/>
    <p:sldId id="1090" r:id="rId40"/>
    <p:sldId id="1089" r:id="rId41"/>
    <p:sldId id="1023" r:id="rId42"/>
    <p:sldId id="1027" r:id="rId43"/>
    <p:sldId id="1019" r:id="rId44"/>
    <p:sldId id="1074" r:id="rId45"/>
    <p:sldId id="1075" r:id="rId46"/>
    <p:sldId id="1076" r:id="rId47"/>
    <p:sldId id="1077" r:id="rId48"/>
    <p:sldId id="1079" r:id="rId49"/>
    <p:sldId id="1078" r:id="rId50"/>
    <p:sldId id="1080" r:id="rId51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E00"/>
    <a:srgbClr val="FFFFFF"/>
    <a:srgbClr val="FFFFC9"/>
    <a:srgbClr val="CECD00"/>
    <a:srgbClr val="0000CC"/>
    <a:srgbClr val="FF66CC"/>
    <a:srgbClr val="FFFF8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8" autoAdjust="0"/>
    <p:restoredTop sz="96691" autoAdjust="0"/>
  </p:normalViewPr>
  <p:slideViewPr>
    <p:cSldViewPr>
      <p:cViewPr varScale="1">
        <p:scale>
          <a:sx n="85" d="100"/>
          <a:sy n="85" d="100"/>
        </p:scale>
        <p:origin x="1431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3B11BCC1-3F5A-425C-9561-0C93BD0485F6}" type="datetimeFigureOut">
              <a:rPr lang="en-US"/>
              <a:pPr>
                <a:defRPr/>
              </a:pPr>
              <a:t>10/14/2018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5467A62-3510-426D-B843-805C0EB53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69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ACBBFC2-FBFC-4DB8-822D-1B64420D0FE1}" type="slidenum">
              <a:rPr lang="en-GB" altLang="zh-CN" smtClean="0">
                <a:latin typeface="Arial" charset="0"/>
              </a:rPr>
              <a:pPr>
                <a:defRPr/>
              </a:pPr>
              <a:t>1</a:t>
            </a:fld>
            <a:endParaRPr lang="en-GB" altLang="zh-CN" smtClean="0">
              <a:latin typeface="Arial" charset="0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altLang="zh-CN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68962" cy="46037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98413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de-DE" altLang="zh-CN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68962" cy="46037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66480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zh-CN" smtClean="0"/>
              <a:t>I have organised my talk in the following steps</a:t>
            </a:r>
          </a:p>
        </p:txBody>
      </p:sp>
      <p:sp>
        <p:nvSpPr>
          <p:cNvPr id="72707" name="Foliennummernplatzhalter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1C24F28B-9576-4059-BE2F-734826F73ECB}" type="slidenum">
              <a:rPr lang="de-DE" altLang="zh-CN" sz="1300">
                <a:ea typeface="+mn-ea"/>
                <a:cs typeface="Arial" pitchFamily="34" charset="0"/>
              </a:rPr>
              <a:pPr algn="r">
                <a:defRPr/>
              </a:pPr>
              <a:t>38</a:t>
            </a:fld>
            <a:endParaRPr lang="de-DE" altLang="zh-CN" sz="1300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2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5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E0365496-B5A3-4639-9E67-E1A6EAED4C8D}" type="slidenum">
              <a:rPr lang="en-GB" altLang="zh-CN" sz="1300">
                <a:latin typeface="Calibri" pitchFamily="34" charset="0"/>
                <a:ea typeface="+mn-ea"/>
                <a:cs typeface="Arial" pitchFamily="34" charset="0"/>
              </a:rPr>
              <a:pPr algn="r">
                <a:defRPr/>
              </a:pPr>
              <a:t>41</a:t>
            </a:fld>
            <a:endParaRPr lang="en-GB" altLang="zh-CN" sz="130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18499" name="Text Box 2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de-DE" altLang="zh-CN">
              <a:latin typeface="Calibri" pitchFamily="34" charset="0"/>
            </a:endParaRPr>
          </a:p>
        </p:txBody>
      </p:sp>
      <p:sp>
        <p:nvSpPr>
          <p:cNvPr id="6185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68962" cy="46021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257133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5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E0365496-B5A3-4639-9E67-E1A6EAED4C8D}" type="slidenum">
              <a:rPr lang="en-GB" altLang="zh-CN" sz="1300">
                <a:latin typeface="Calibri" pitchFamily="34" charset="0"/>
                <a:ea typeface="+mn-ea"/>
                <a:cs typeface="Arial" pitchFamily="34" charset="0"/>
              </a:rPr>
              <a:pPr algn="r">
                <a:defRPr/>
              </a:pPr>
              <a:t>42</a:t>
            </a:fld>
            <a:endParaRPr lang="en-GB" altLang="zh-CN" sz="130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18499" name="Text Box 2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de-DE" altLang="zh-CN">
              <a:latin typeface="Calibri" pitchFamily="34" charset="0"/>
            </a:endParaRPr>
          </a:p>
        </p:txBody>
      </p:sp>
      <p:sp>
        <p:nvSpPr>
          <p:cNvPr id="6185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68962" cy="46021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127928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5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E0365496-B5A3-4639-9E67-E1A6EAED4C8D}" type="slidenum">
              <a:rPr lang="en-GB" altLang="zh-CN" sz="1300">
                <a:latin typeface="Calibri" pitchFamily="34" charset="0"/>
                <a:ea typeface="+mn-ea"/>
                <a:cs typeface="Arial" pitchFamily="34" charset="0"/>
              </a:rPr>
              <a:pPr algn="r">
                <a:defRPr/>
              </a:pPr>
              <a:t>43</a:t>
            </a:fld>
            <a:endParaRPr lang="en-GB" altLang="zh-CN" sz="130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18499" name="Text Box 2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de-DE" altLang="zh-CN">
              <a:latin typeface="Calibri" pitchFamily="34" charset="0"/>
            </a:endParaRPr>
          </a:p>
        </p:txBody>
      </p:sp>
      <p:sp>
        <p:nvSpPr>
          <p:cNvPr id="6185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68962" cy="46021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156407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5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E0365496-B5A3-4639-9E67-E1A6EAED4C8D}" type="slidenum">
              <a:rPr lang="en-GB" altLang="zh-CN" sz="1300">
                <a:latin typeface="Calibri" pitchFamily="34" charset="0"/>
                <a:ea typeface="+mn-ea"/>
                <a:cs typeface="Arial" pitchFamily="34" charset="0"/>
              </a:rPr>
              <a:pPr algn="r">
                <a:defRPr/>
              </a:pPr>
              <a:t>44</a:t>
            </a:fld>
            <a:endParaRPr lang="en-GB" altLang="zh-CN" sz="130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18499" name="Text Box 2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de-DE" altLang="zh-CN">
              <a:latin typeface="Calibri" pitchFamily="34" charset="0"/>
            </a:endParaRPr>
          </a:p>
        </p:txBody>
      </p:sp>
      <p:sp>
        <p:nvSpPr>
          <p:cNvPr id="6185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68962" cy="46021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359146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5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E0365496-B5A3-4639-9E67-E1A6EAED4C8D}" type="slidenum">
              <a:rPr lang="en-GB" altLang="zh-CN" sz="1300">
                <a:latin typeface="Calibri" pitchFamily="34" charset="0"/>
                <a:ea typeface="+mn-ea"/>
                <a:cs typeface="Arial" pitchFamily="34" charset="0"/>
              </a:rPr>
              <a:pPr algn="r">
                <a:defRPr/>
              </a:pPr>
              <a:t>45</a:t>
            </a:fld>
            <a:endParaRPr lang="en-GB" altLang="zh-CN" sz="130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18499" name="Text Box 2"/>
          <p:cNvSpPr txBox="1">
            <a:spLocks noChangeArrowheads="1"/>
          </p:cNvSpPr>
          <p:nvPr/>
        </p:nvSpPr>
        <p:spPr bwMode="auto">
          <a:xfrm>
            <a:off x="958850" y="768350"/>
            <a:ext cx="5186363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de-DE" altLang="zh-CN">
              <a:latin typeface="Calibri" pitchFamily="34" charset="0"/>
            </a:endParaRPr>
          </a:p>
        </p:txBody>
      </p:sp>
      <p:sp>
        <p:nvSpPr>
          <p:cNvPr id="6185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68962" cy="46021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1728506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245D33-4578-44DB-BF7A-56F2CFBBCBD3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20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735C4-58C7-4880-8FAA-D3BC267FC3C7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D18AC-C72C-4078-A48D-E47836527D5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3444-1056-4BA0-BC68-BE47C7045217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3B2A6-A182-4201-B8F2-AD67CA57E64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AA34-FE6C-49C0-8405-D64A588B5AD3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C8D9C-8F06-4464-9317-9303CBB036D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5CE5-318C-494C-8053-B26871BC3198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F890-A5CD-4C0E-A27C-B838D45DD85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Accurion Logo new small_600x600_100K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450" y="0"/>
            <a:ext cx="46545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4572000" y="571500"/>
            <a:ext cx="264318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44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713D200-D3B5-4704-AB51-BC36551259EA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42E162A-0415-4D30-B37C-689467D517C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5228608-A679-4FD7-A506-E1BA98A92A01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DFCCEC4-6D7F-4A05-8317-0FC9A893C4E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1B2F078-C264-45A0-A4F6-80129369C7F6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2E1EB60-ECE8-4FD3-A0C6-67D053E6EE5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E4558BE-C9CC-45CC-86CA-BA50879FD6CB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8CC72EB-9BEB-47AE-A901-A88F1B7873F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2F91ED0-AFFA-4676-9CD7-4B142C344273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5760AE4-653E-45A9-803E-8FFC6A4F790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FEE3A4F-AA77-4EA0-A018-B164A088FAF4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7635D03-10B0-4B99-915D-B84B3399965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C3731B0-5F52-4098-9F4A-F144E3E76A9A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7836F2B-A2EF-4A7E-9A7B-0D2D1550A13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470CEE0-4A3B-4BD5-95A7-4F0B40EC133A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4DD8DEB-28B3-453D-BBA4-E09EA35FC6A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EDAD-13D6-4146-ACB5-5569ACDAF551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C6F51-265A-4869-8D0E-67A125E334C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3201719-4577-4B21-A805-46BFB0C405A1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3FB9469-E37A-4F9A-A7C2-5C276DE4F83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7AABD71-D5E6-47B4-9411-1932EC80D1F4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5352C15-B24F-421C-9209-A096E85B2F8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776864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9591B60-AF67-4143-A43C-39F1D7AE0D37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620AB96-C182-48FC-BBAE-A015FA12640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7945B6F-E847-4C4F-999D-9601E2EB625C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914096F-D0B6-491D-A310-19B914309E2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CFC6EA5-7F78-4C5B-8321-49E522862AA0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4C5AD40-1C40-44D5-BF46-A6EA054DD78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E14834F-18BB-46EF-AE6C-589CDFE2CD0D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F3BAFF15-9787-4186-99B2-CD9F32605E7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1A714D7-4A16-4AFB-8543-9D3885199483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911B6FD-942B-4354-8C60-DD8EF595FE5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C6F6A1B-453D-4DAE-A0BD-4903088022F1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F68C5B0-B032-48D7-9B54-4A5F518FDA4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9925-D745-4B61-8B22-5BB260FD3916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1475B-210A-496F-A775-89102A5E8E2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BA060DC-C251-4058-BE41-70C565D6A30B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374F282-48AF-4E88-A7E9-4EAB105A60E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53F011E-DFAB-4686-B770-E50EADD529DA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F89F90C0-445C-407E-9899-9B45FE0D10F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82525BE-2C7E-4B1B-88FC-58A82EA3A5F7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FDF1136B-44B7-4714-B87C-7CACCD79D93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17803A4-630C-413B-832D-8932EF464E7B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E57C276-3426-4ECF-9399-83B728916F2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4F91-274A-4493-9DED-95D163B4D41D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4FE3-B261-40FC-BFA1-7F5D87002AE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1C989-26D1-4F71-A534-FADDFAB8F5C8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7AB95-C449-4DEC-800B-F0A82B4B2BD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2AB7-F705-4A88-AF2E-0766A929FA2C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82ED4-DADD-40EF-A3F1-D9FA66C7A1D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AAAC9-A0D9-4E3A-A50F-7956F8EDA3E2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1D0CD-967B-4ABF-8B1C-3625E6548D7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4FDC-20B8-4C7D-8E0C-F5E33200776E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91DB-8A02-4F1E-ADB4-8D88D628C06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411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smtClean="0"/>
              <a:t>Textmasterformate durch Klicken bearbeiten</a:t>
            </a:r>
          </a:p>
          <a:p>
            <a:pPr lvl="1"/>
            <a:r>
              <a:rPr lang="de-DE" altLang="zh-CN" smtClean="0"/>
              <a:t>Zweite Ebene</a:t>
            </a:r>
          </a:p>
          <a:p>
            <a:pPr lvl="2"/>
            <a:r>
              <a:rPr lang="de-DE" altLang="zh-CN" smtClean="0"/>
              <a:t>Dritte Ebene</a:t>
            </a:r>
          </a:p>
          <a:p>
            <a:pPr lvl="3"/>
            <a:r>
              <a:rPr lang="de-DE" altLang="zh-CN" smtClean="0"/>
              <a:t>Vierte Ebene</a:t>
            </a:r>
          </a:p>
          <a:p>
            <a:pPr lvl="4"/>
            <a:r>
              <a:rPr lang="de-DE" altLang="zh-CN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AAD103C-9FDD-4E70-A94D-9C2E4E6EC4C1}" type="datetimeFigureOut">
              <a:rPr lang="de-DE"/>
              <a:pPr>
                <a:defRPr/>
              </a:pPr>
              <a:t>14.10.2018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87E41C-2C6E-402E-BBAA-958D008022C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1032" name="Grafik 8" descr="Accurion_2c_ohne Claim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392738" y="107950"/>
            <a:ext cx="36433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4" r:id="rId2"/>
    <p:sldLayoutId id="2147483773" r:id="rId3"/>
    <p:sldLayoutId id="2147483772" r:id="rId4"/>
    <p:sldLayoutId id="2147483771" r:id="rId5"/>
    <p:sldLayoutId id="2147483770" r:id="rId6"/>
    <p:sldLayoutId id="2147483769" r:id="rId7"/>
    <p:sldLayoutId id="2147483768" r:id="rId8"/>
    <p:sldLayoutId id="2147483767" r:id="rId9"/>
    <p:sldLayoutId id="2147483766" r:id="rId10"/>
    <p:sldLayoutId id="2147483765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808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84858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68421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 rot="5400000">
            <a:off x="-3058550" y="3075059"/>
            <a:ext cx="685800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4000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www.accurion.com</a:t>
            </a:r>
            <a:r>
              <a:rPr lang="de-D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edraMono" pitchFamily="49" charset="0"/>
                <a:ea typeface="+mn-ea"/>
              </a:rPr>
              <a:t> </a:t>
            </a:r>
            <a:endParaRPr lang="de-DE" sz="4000" i="1" dirty="0">
              <a:solidFill>
                <a:schemeClr val="tx1">
                  <a:lumMod val="65000"/>
                  <a:lumOff val="35000"/>
                </a:schemeClr>
              </a:solidFill>
              <a:latin typeface="FedraMono" pitchFamily="49" charset="0"/>
              <a:ea typeface="+mn-ea"/>
            </a:endParaRPr>
          </a:p>
        </p:txBody>
      </p:sp>
      <p:pic>
        <p:nvPicPr>
          <p:cNvPr id="21510" name="Grafik 8" descr="Accurion_2c_ohne Claim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92738" y="107950"/>
            <a:ext cx="36433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84858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57213" y="2671763"/>
            <a:ext cx="8029575" cy="1514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48587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de-DE" sz="3200" b="1" dirty="0">
              <a:solidFill>
                <a:schemeClr val="bg1"/>
              </a:solidFill>
              <a:latin typeface="FedraMono" pitchFamily="49" charset="0"/>
              <a:cs typeface="Arial" charset="0"/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 rot="5400000">
            <a:off x="-3058550" y="3075059"/>
            <a:ext cx="685800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4000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www.accurion.com</a:t>
            </a:r>
            <a:r>
              <a:rPr lang="de-D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edraMono" pitchFamily="49" charset="0"/>
                <a:ea typeface="+mn-ea"/>
              </a:rPr>
              <a:t> </a:t>
            </a:r>
            <a:endParaRPr lang="de-DE" sz="4000" i="1" dirty="0">
              <a:solidFill>
                <a:schemeClr val="tx1">
                  <a:lumMod val="65000"/>
                  <a:lumOff val="35000"/>
                </a:schemeClr>
              </a:solidFill>
              <a:latin typeface="FedraMono" pitchFamily="49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7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84858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4858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upload.wikimedia.org/wikipedia/commons/6/60/Laser-symbol-text.svg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upload.wikimedia.org/wikipedia/commons/6/60/Laser-symbol-text.svg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upload.wikimedia.org/wikipedia/commons/6/60/Laser-symbol-text.svg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emf"/><Relationship Id="rId5" Type="http://schemas.openxmlformats.org/officeDocument/2006/relationships/image" Target="../media/image4.wmf"/><Relationship Id="rId4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Microsoft_Word_97_-_2003___2.doc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upload.wikimedia.org/wikipedia/commons/6/60/Laser-symbol-text.svg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upload.wikimedia.org/wikipedia/commons/6/60/Laser-symbol-text.svg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3789363"/>
            <a:ext cx="9144000" cy="3068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0" y="3789363"/>
            <a:ext cx="9144000" cy="3068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49155" name="Rechteck 3"/>
          <p:cNvSpPr>
            <a:spLocks noChangeArrowheads="1"/>
          </p:cNvSpPr>
          <p:nvPr/>
        </p:nvSpPr>
        <p:spPr bwMode="auto">
          <a:xfrm>
            <a:off x="323850" y="2335213"/>
            <a:ext cx="8351838" cy="428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2800" b="1" dirty="0">
              <a:solidFill>
                <a:srgbClr val="CECD00"/>
              </a:solidFill>
              <a:latin typeface="FedraMono"/>
            </a:endParaRPr>
          </a:p>
          <a:p>
            <a:endParaRPr lang="en-US" altLang="zh-CN" sz="2800" b="1" dirty="0" smtClean="0">
              <a:solidFill>
                <a:srgbClr val="CECD00"/>
              </a:solidFill>
              <a:latin typeface="FedraMono"/>
            </a:endParaRPr>
          </a:p>
          <a:p>
            <a:r>
              <a:rPr lang="en-US" altLang="zh-CN" sz="2800" b="1" dirty="0">
                <a:solidFill>
                  <a:srgbClr val="CECD00"/>
                </a:solidFill>
                <a:latin typeface="FedraMono" pitchFamily="49" charset="0"/>
                <a:ea typeface="+mn-ea"/>
              </a:rPr>
              <a:t>Introduction </a:t>
            </a:r>
            <a:r>
              <a:rPr lang="en-US" altLang="zh-CN" sz="2800" b="1" dirty="0">
                <a:solidFill>
                  <a:srgbClr val="7F7F7F"/>
                </a:solidFill>
                <a:latin typeface="FedraMono"/>
                <a:cs typeface="Arial" panose="020B0604020202020204" pitchFamily="34" charset="0"/>
              </a:rPr>
              <a:t>to Imaging </a:t>
            </a:r>
            <a:r>
              <a:rPr lang="en-US" altLang="zh-CN" sz="2800" b="1" dirty="0" err="1" smtClean="0">
                <a:solidFill>
                  <a:srgbClr val="7F7F7F"/>
                </a:solidFill>
                <a:latin typeface="FedraMono"/>
                <a:cs typeface="Arial" panose="020B0604020202020204" pitchFamily="34" charset="0"/>
              </a:rPr>
              <a:t>Ellipsometry</a:t>
            </a:r>
            <a:endParaRPr lang="en-US" altLang="zh-CN" sz="2800" b="1" dirty="0" smtClean="0">
              <a:solidFill>
                <a:srgbClr val="7F7F7F"/>
              </a:solidFill>
              <a:latin typeface="FedraMono"/>
              <a:cs typeface="Arial" panose="020B0604020202020204" pitchFamily="34" charset="0"/>
            </a:endParaRPr>
          </a:p>
          <a:p>
            <a:endParaRPr lang="de-DE" altLang="zh-CN" dirty="0" smtClean="0">
              <a:solidFill>
                <a:schemeClr val="bg1"/>
              </a:solidFill>
            </a:endParaRPr>
          </a:p>
          <a:p>
            <a:r>
              <a:rPr lang="en-US" altLang="zh-CN" dirty="0" err="1" smtClean="0">
                <a:solidFill>
                  <a:schemeClr val="bg1"/>
                </a:solidFill>
              </a:rPr>
              <a:t>Fangqing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de-DE" altLang="zh-CN" dirty="0" smtClean="0">
                <a:solidFill>
                  <a:schemeClr val="bg1"/>
                </a:solidFill>
              </a:rPr>
              <a:t>ZUO</a:t>
            </a:r>
            <a:endParaRPr lang="de-DE" altLang="zh-CN" baseline="30000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dirty="0">
              <a:solidFill>
                <a:schemeClr val="bg1"/>
              </a:solidFill>
            </a:endParaRPr>
          </a:p>
          <a:p>
            <a:endParaRPr lang="de-DE" altLang="zh-CN" sz="1600" i="1" baseline="30000" dirty="0" smtClean="0">
              <a:solidFill>
                <a:schemeClr val="bg1"/>
              </a:solidFill>
            </a:endParaRPr>
          </a:p>
          <a:p>
            <a:r>
              <a:rPr lang="de-DE" altLang="zh-CN" sz="1600" i="1" dirty="0" smtClean="0">
                <a:solidFill>
                  <a:schemeClr val="bg1"/>
                </a:solidFill>
              </a:rPr>
              <a:t>Accurion </a:t>
            </a:r>
            <a:r>
              <a:rPr lang="de-DE" altLang="zh-CN" sz="1600" i="1" dirty="0">
                <a:solidFill>
                  <a:schemeClr val="bg1"/>
                </a:solidFill>
              </a:rPr>
              <a:t>China, Shanghai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9113" y="4549775"/>
            <a:ext cx="18288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Ellipsometry-Reflektion an einer Schicht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58888"/>
            <a:ext cx="5581650" cy="3074987"/>
          </a:xfrm>
          <a:noFill/>
          <a:ln>
            <a:miter lim="800000"/>
            <a:headEnd/>
            <a:tailEnd/>
          </a:ln>
        </p:spPr>
      </p:pic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0" y="1052736"/>
            <a:ext cx="8928100" cy="460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buClr>
                <a:srgbClr val="CECD00"/>
              </a:buClr>
              <a:buFont typeface="Wingdings" pitchFamily="2" charset="2"/>
              <a:buChar char="§"/>
            </a:pPr>
            <a:r>
              <a:rPr lang="en-US" sz="2400" dirty="0" err="1" smtClean="0"/>
              <a:t>Drude</a:t>
            </a:r>
            <a:r>
              <a:rPr lang="en-US" sz="2400" dirty="0" smtClean="0"/>
              <a:t> equation</a:t>
            </a:r>
            <a:endParaRPr lang="en-US" sz="24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5793989" y="2540260"/>
          <a:ext cx="27178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57" name="Formel" r:id="rId4" imgW="43437960" imgH="13419720" progId="Equation.3">
                  <p:embed/>
                </p:oleObj>
              </mc:Choice>
              <mc:Fallback>
                <p:oleObj name="Formel" r:id="rId4" imgW="43437960" imgH="13419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3989" y="2540260"/>
                        <a:ext cx="271780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366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827584" y="4941168"/>
          <a:ext cx="59420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58" name="Formel" r:id="rId6" imgW="95010120" imgH="14640840" progId="Equation.3">
                  <p:embed/>
                </p:oleObj>
              </mc:Choice>
              <mc:Fallback>
                <p:oleObj name="Formel" r:id="rId6" imgW="95010120" imgH="146408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941168"/>
                        <a:ext cx="5942013" cy="914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/>
          <p:cNvSpPr/>
          <p:nvPr/>
        </p:nvSpPr>
        <p:spPr>
          <a:xfrm>
            <a:off x="6300192" y="4941168"/>
            <a:ext cx="360040" cy="288032"/>
          </a:xfrm>
          <a:prstGeom prst="rect">
            <a:avLst/>
          </a:prstGeom>
          <a:noFill/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5652120" y="3988928"/>
            <a:ext cx="1800200" cy="719597"/>
          </a:xfrm>
          <a:prstGeom prst="rect">
            <a:avLst/>
          </a:prstGeom>
          <a:solidFill>
            <a:schemeClr val="bg1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Pfeil nach unten 4"/>
          <p:cNvSpPr/>
          <p:nvPr/>
        </p:nvSpPr>
        <p:spPr>
          <a:xfrm>
            <a:off x="6390202" y="4716044"/>
            <a:ext cx="180020" cy="232643"/>
          </a:xfrm>
          <a:prstGeom prst="downArrow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/>
          </p:nvPr>
        </p:nvGraphicFramePr>
        <p:xfrm>
          <a:off x="5742341" y="4077072"/>
          <a:ext cx="1655762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59" name="Formel" r:id="rId8" imgW="1180800" imgH="393480" progId="Equation.3">
                  <p:embed/>
                </p:oleObj>
              </mc:Choice>
              <mc:Fallback>
                <p:oleObj name="Formel" r:id="rId8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2341" y="4077072"/>
                        <a:ext cx="1655762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5486400" y="2514600"/>
            <a:ext cx="0" cy="53340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5652120" y="2348880"/>
            <a:ext cx="3024336" cy="1224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390202" y="4348485"/>
            <a:ext cx="270030" cy="360040"/>
          </a:xfrm>
          <a:prstGeom prst="rect">
            <a:avLst/>
          </a:prstGeom>
          <a:noFill/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794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4" y="2160058"/>
            <a:ext cx="3134510" cy="36452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06" y="2204864"/>
            <a:ext cx="1301312" cy="2490806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3563888" y="2996952"/>
            <a:ext cx="864096" cy="432048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95536" y="16195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Wavelength</a:t>
            </a:r>
            <a:r>
              <a:rPr lang="en-US" altLang="zh-CN" b="1" dirty="0" smtClean="0"/>
              <a:t> </a:t>
            </a:r>
            <a:r>
              <a:rPr lang="en-US" altLang="zh-CN" b="1" dirty="0" smtClean="0"/>
              <a:t>or AOI spectra</a:t>
            </a:r>
            <a:endParaRPr lang="zh-CN" altLang="en-US" b="1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4094797" y="1599098"/>
            <a:ext cx="20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Optical model</a:t>
            </a:r>
            <a:endParaRPr lang="zh-CN" altLang="en-US" b="1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6516216" y="1599098"/>
            <a:ext cx="20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Results</a:t>
            </a:r>
            <a:endParaRPr lang="zh-CN" altLang="en-US" b="1" dirty="0" smtClean="0"/>
          </a:p>
        </p:txBody>
      </p:sp>
      <p:sp>
        <p:nvSpPr>
          <p:cNvPr id="13" name="右箭头 12"/>
          <p:cNvSpPr/>
          <p:nvPr/>
        </p:nvSpPr>
        <p:spPr>
          <a:xfrm>
            <a:off x="5652120" y="2996952"/>
            <a:ext cx="864096" cy="432048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60232" y="2348880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 smtClean="0">
                <a:solidFill>
                  <a:srgbClr val="CECD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thickness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 smtClean="0">
                <a:solidFill>
                  <a:srgbClr val="CECD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n, k at different   wavelength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 smtClean="0">
                <a:solidFill>
                  <a:srgbClr val="CECD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volume fraction</a:t>
            </a:r>
          </a:p>
          <a:p>
            <a:r>
              <a:rPr lang="en-US" altLang="zh-CN" b="1" dirty="0">
                <a:solidFill>
                  <a:srgbClr val="CECD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b="1" dirty="0" smtClean="0">
                <a:solidFill>
                  <a:srgbClr val="CECD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</a:t>
            </a:r>
            <a:r>
              <a:rPr lang="en-US" altLang="zh-CN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(EMA)</a:t>
            </a:r>
            <a:endParaRPr lang="zh-CN" altLang="en-US" b="1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8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7" name="Abgerundetes Rechteck 6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10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11" name="Rechteck 10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3134254" y="2425211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3" name="Gleichschenkliges Dreieck 12"/>
            <p:cNvSpPr/>
            <p:nvPr/>
          </p:nvSpPr>
          <p:spPr>
            <a:xfrm rot="10800000">
              <a:off x="3134254" y="2425211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15" name="Rechteck 14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16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17" name="Gleichschenkliges Dreieck 16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8" name="Gleichschenkliges Dreieck 17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19" name="Ellipse 18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20" name="Rechteck 1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21" name="Textfeld 74"/>
          <p:cNvSpPr txBox="1">
            <a:spLocks noChangeArrowheads="1"/>
          </p:cNvSpPr>
          <p:nvPr/>
        </p:nvSpPr>
        <p:spPr bwMode="auto">
          <a:xfrm>
            <a:off x="5857875" y="392906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>
                <a:latin typeface="Calibri" pitchFamily="34" charset="0"/>
              </a:rPr>
              <a:t>analyser</a:t>
            </a:r>
          </a:p>
        </p:txBody>
      </p:sp>
      <p:sp>
        <p:nvSpPr>
          <p:cNvPr id="59" name="Rechteck 58"/>
          <p:cNvSpPr/>
          <p:nvPr/>
        </p:nvSpPr>
        <p:spPr>
          <a:xfrm rot="1800000">
            <a:off x="1565275" y="3838575"/>
            <a:ext cx="3322638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60" name="Rechteck 59"/>
          <p:cNvSpPr/>
          <p:nvPr/>
        </p:nvSpPr>
        <p:spPr>
          <a:xfrm rot="1800000">
            <a:off x="1622425" y="3624263"/>
            <a:ext cx="2463800" cy="120650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61" name="Rechteck 60"/>
          <p:cNvSpPr/>
          <p:nvPr/>
        </p:nvSpPr>
        <p:spPr>
          <a:xfrm rot="19800000">
            <a:off x="4351338" y="3898900"/>
            <a:ext cx="2757487" cy="138113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62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63" name="Gleichschenkliges Dreieck 62"/>
            <p:cNvSpPr/>
            <p:nvPr/>
          </p:nvSpPr>
          <p:spPr>
            <a:xfrm>
              <a:off x="3145353" y="2421241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4" name="Gleichschenkliges Dreieck 63"/>
            <p:cNvSpPr/>
            <p:nvPr/>
          </p:nvSpPr>
          <p:spPr>
            <a:xfrm rot="10800000">
              <a:off x="3145353" y="2421241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6" name="Ellipse 65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81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82" name="Rechteck 81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2" b="47287"/>
          <a:stretch/>
        </p:blipFill>
        <p:spPr bwMode="auto">
          <a:xfrm>
            <a:off x="1979039" y="5229200"/>
            <a:ext cx="5185922" cy="72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https://encrypted-tbn2.gstatic.com/images?q=tbn:ANd9GcSo83WxStQ3QIhGtWplP5_bclP8hjlVbtNMHAulIeMyPBnb6AK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68" y="1634920"/>
            <a:ext cx="1373064" cy="21830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ccurion F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67" y="979397"/>
            <a:ext cx="4431720" cy="150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7" name="Abgerundetes Rechteck 6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10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11" name="Rechteck 10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3134254" y="2425211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3" name="Gleichschenkliges Dreieck 12"/>
            <p:cNvSpPr/>
            <p:nvPr/>
          </p:nvSpPr>
          <p:spPr>
            <a:xfrm rot="10800000">
              <a:off x="3134254" y="2425211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15" name="Rechteck 14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16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17" name="Gleichschenkliges Dreieck 16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18" name="Gleichschenkliges Dreieck 17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19" name="Ellipse 18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20" name="Rechteck 1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21" name="Textfeld 74"/>
          <p:cNvSpPr txBox="1">
            <a:spLocks noChangeArrowheads="1"/>
          </p:cNvSpPr>
          <p:nvPr/>
        </p:nvSpPr>
        <p:spPr bwMode="auto">
          <a:xfrm>
            <a:off x="5857875" y="392906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>
                <a:latin typeface="Calibri" pitchFamily="34" charset="0"/>
              </a:rPr>
              <a:t>analyser</a:t>
            </a:r>
          </a:p>
        </p:txBody>
      </p:sp>
      <p:sp>
        <p:nvSpPr>
          <p:cNvPr id="59" name="Rechteck 58"/>
          <p:cNvSpPr/>
          <p:nvPr/>
        </p:nvSpPr>
        <p:spPr>
          <a:xfrm rot="1800000">
            <a:off x="1565275" y="3838575"/>
            <a:ext cx="3322638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60" name="Rechteck 59"/>
          <p:cNvSpPr/>
          <p:nvPr/>
        </p:nvSpPr>
        <p:spPr>
          <a:xfrm rot="1800000">
            <a:off x="1622425" y="3624263"/>
            <a:ext cx="2463800" cy="120650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61" name="Rechteck 60"/>
          <p:cNvSpPr/>
          <p:nvPr/>
        </p:nvSpPr>
        <p:spPr>
          <a:xfrm rot="19800000">
            <a:off x="4351338" y="3898900"/>
            <a:ext cx="2757487" cy="138113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62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63" name="Gleichschenkliges Dreieck 62"/>
            <p:cNvSpPr/>
            <p:nvPr/>
          </p:nvSpPr>
          <p:spPr>
            <a:xfrm>
              <a:off x="3145353" y="2421241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4" name="Gleichschenkliges Dreieck 63"/>
            <p:cNvSpPr/>
            <p:nvPr/>
          </p:nvSpPr>
          <p:spPr>
            <a:xfrm rot="10800000">
              <a:off x="3145353" y="2421241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6" name="Ellipse 65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81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82" name="Rechteck 81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282703" y="5034282"/>
            <a:ext cx="18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5220072" y="5043364"/>
            <a:ext cx="3329794" cy="1200329"/>
          </a:xfrm>
          <a:prstGeom prst="rect">
            <a:avLst/>
          </a:prstGeom>
          <a:noFill/>
          <a:ln w="9525">
            <a:solidFill>
              <a:srgbClr val="CECD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Wingdings" panose="05000000000000000000" pitchFamily="2" charset="2"/>
              <a:buChar char="Ø"/>
              <a:tabLst>
                <a:tab pos="292100" algn="l"/>
                <a:tab pos="1435100" algn="l"/>
              </a:tabLst>
            </a:pPr>
            <a:r>
              <a:rPr lang="en-GB" dirty="0" smtClean="0">
                <a:cs typeface="Times New Roman" pitchFamily="18" charset="0"/>
              </a:rPr>
              <a:t>highest accuracy</a:t>
            </a:r>
          </a:p>
          <a:p>
            <a:pPr marL="285750" indent="-285750" algn="just">
              <a:spcBef>
                <a:spcPct val="50000"/>
              </a:spcBef>
              <a:buFont typeface="Wingdings" panose="05000000000000000000" pitchFamily="2" charset="2"/>
              <a:buChar char="Ø"/>
              <a:tabLst>
                <a:tab pos="292100" algn="l"/>
                <a:tab pos="1435100" algn="l"/>
              </a:tabLst>
            </a:pPr>
            <a:r>
              <a:rPr lang="en-GB" dirty="0" smtClean="0">
                <a:cs typeface="Times New Roman" pitchFamily="18" charset="0"/>
              </a:rPr>
              <a:t>eliminate </a:t>
            </a:r>
            <a:r>
              <a:rPr lang="en-GB" dirty="0">
                <a:cs typeface="Times New Roman" pitchFamily="18" charset="0"/>
              </a:rPr>
              <a:t>system </a:t>
            </a:r>
            <a:r>
              <a:rPr lang="en-GB" dirty="0" smtClean="0">
                <a:cs typeface="Times New Roman" pitchFamily="18" charset="0"/>
              </a:rPr>
              <a:t>errors</a:t>
            </a:r>
          </a:p>
          <a:p>
            <a:pPr marL="285750" indent="-285750" algn="just">
              <a:spcBef>
                <a:spcPct val="50000"/>
              </a:spcBef>
              <a:buFont typeface="Wingdings" panose="05000000000000000000" pitchFamily="2" charset="2"/>
              <a:buChar char="Ø"/>
              <a:tabLst>
                <a:tab pos="292100" algn="l"/>
                <a:tab pos="1435100" algn="l"/>
              </a:tabLst>
            </a:pPr>
            <a:r>
              <a:rPr lang="en-US" altLang="zh-CN" dirty="0"/>
              <a:t>full range without blind </a:t>
            </a:r>
            <a:r>
              <a:rPr lang="en-US" altLang="zh-CN" dirty="0" smtClean="0"/>
              <a:t>zone</a:t>
            </a:r>
            <a:endParaRPr lang="de-DE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 Box 47"/>
          <p:cNvSpPr txBox="1">
            <a:spLocks noChangeArrowheads="1"/>
          </p:cNvSpPr>
          <p:nvPr/>
        </p:nvSpPr>
        <p:spPr bwMode="auto">
          <a:xfrm rot="5400000">
            <a:off x="-3058550" y="3075059"/>
            <a:ext cx="685800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4000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www.accurion.com</a:t>
            </a:r>
            <a:r>
              <a:rPr lang="de-D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edraMono" pitchFamily="49" charset="0"/>
                <a:ea typeface="+mn-ea"/>
              </a:rPr>
              <a:t> </a:t>
            </a:r>
            <a:endParaRPr lang="de-DE" sz="4000" i="1" dirty="0">
              <a:solidFill>
                <a:schemeClr val="tx1">
                  <a:lumMod val="65000"/>
                  <a:lumOff val="35000"/>
                </a:schemeClr>
              </a:solidFill>
              <a:latin typeface="FedraMono" pitchFamily="49" charset="0"/>
              <a:ea typeface="+mn-ea"/>
            </a:endParaRPr>
          </a:p>
        </p:txBody>
      </p:sp>
      <p:sp>
        <p:nvSpPr>
          <p:cNvPr id="6" name="Rechteck 4"/>
          <p:cNvSpPr/>
          <p:nvPr/>
        </p:nvSpPr>
        <p:spPr>
          <a:xfrm>
            <a:off x="899592" y="1628800"/>
            <a:ext cx="8244408" cy="732370"/>
          </a:xfrm>
          <a:prstGeom prst="rect">
            <a:avLst/>
          </a:prstGeom>
          <a:solidFill>
            <a:srgbClr val="CDCE00"/>
          </a:solidFill>
          <a:ln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chemeClr val="tx1"/>
                </a:solidFill>
              </a:rPr>
              <a:t>Imaging </a:t>
            </a:r>
            <a:r>
              <a:rPr lang="en-US" sz="4000" dirty="0" err="1" smtClean="0">
                <a:solidFill>
                  <a:schemeClr val="tx1"/>
                </a:solidFill>
              </a:rPr>
              <a:t>Ellipsometry</a:t>
            </a:r>
            <a:r>
              <a:rPr lang="en-US" sz="4000" dirty="0" smtClean="0">
                <a:solidFill>
                  <a:schemeClr val="tx1"/>
                </a:solidFill>
              </a:rPr>
              <a:t> - Introduction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 rot="19800000">
            <a:off x="4302125" y="3709988"/>
            <a:ext cx="3506788" cy="138112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2450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232485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32452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35" name="Gleichschenkliges Dreieck 34"/>
            <p:cNvSpPr/>
            <p:nvPr/>
          </p:nvSpPr>
          <p:spPr>
            <a:xfrm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Gleichschenkliges Dreieck 35"/>
            <p:cNvSpPr/>
            <p:nvPr/>
          </p:nvSpPr>
          <p:spPr>
            <a:xfrm rot="10800000"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0" name="Rechteck 2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3" name="Rechteck 32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4" name="Abgerundetes Rechteck 33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232456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48" name="Rechteck 47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9" name="Gleichschenkliges Dreieck 48"/>
            <p:cNvSpPr/>
            <p:nvPr/>
          </p:nvSpPr>
          <p:spPr>
            <a:xfrm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0" name="Gleichschenkliges Dreieck 49"/>
            <p:cNvSpPr/>
            <p:nvPr/>
          </p:nvSpPr>
          <p:spPr>
            <a:xfrm rot="10800000"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grpSp>
        <p:nvGrpSpPr>
          <p:cNvPr id="232457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46" name="Gleichschenkliges Dreieck 45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7" name="Gleichschenkliges Dreieck 46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1" name="Ellipse 40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2" name="Rechteck 41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4" name="Gleichschenkliges Dreieck 43"/>
          <p:cNvSpPr/>
          <p:nvPr/>
        </p:nvSpPr>
        <p:spPr>
          <a:xfrm rot="1800000">
            <a:off x="831850" y="2371725"/>
            <a:ext cx="214313" cy="1714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232461" name="Picture 2" descr="File:Laser-symbol-text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00000">
            <a:off x="793750" y="2384425"/>
            <a:ext cx="3000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2462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67" name="Rechteck 66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232463" name="Textfeld 71"/>
          <p:cNvSpPr txBox="1">
            <a:spLocks noChangeArrowheads="1"/>
          </p:cNvSpPr>
          <p:nvPr/>
        </p:nvSpPr>
        <p:spPr bwMode="auto">
          <a:xfrm>
            <a:off x="55716" y="2986263"/>
            <a:ext cx="13197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Ligth source</a:t>
            </a:r>
          </a:p>
        </p:txBody>
      </p:sp>
      <p:sp>
        <p:nvSpPr>
          <p:cNvPr id="232464" name="Textfeld 72"/>
          <p:cNvSpPr txBox="1">
            <a:spLocks noChangeArrowheads="1"/>
          </p:cNvSpPr>
          <p:nvPr/>
        </p:nvSpPr>
        <p:spPr bwMode="auto">
          <a:xfrm>
            <a:off x="1058228" y="4112173"/>
            <a:ext cx="1049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polarizer</a:t>
            </a:r>
          </a:p>
        </p:txBody>
      </p:sp>
      <p:sp>
        <p:nvSpPr>
          <p:cNvPr id="232465" name="Textfeld 73"/>
          <p:cNvSpPr txBox="1">
            <a:spLocks noChangeArrowheads="1"/>
          </p:cNvSpPr>
          <p:nvPr/>
        </p:nvSpPr>
        <p:spPr bwMode="auto">
          <a:xfrm>
            <a:off x="1810979" y="4427264"/>
            <a:ext cx="153688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compensator</a:t>
            </a:r>
          </a:p>
        </p:txBody>
      </p:sp>
      <p:sp>
        <p:nvSpPr>
          <p:cNvPr id="232466" name="Textfeld 74"/>
          <p:cNvSpPr txBox="1">
            <a:spLocks noChangeArrowheads="1"/>
          </p:cNvSpPr>
          <p:nvPr/>
        </p:nvSpPr>
        <p:spPr bwMode="auto">
          <a:xfrm>
            <a:off x="6942231" y="4010127"/>
            <a:ext cx="102412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Calibri" pitchFamily="34" charset="0"/>
              </a:rPr>
              <a:t>analyser</a:t>
            </a:r>
          </a:p>
        </p:txBody>
      </p:sp>
      <p:sp>
        <p:nvSpPr>
          <p:cNvPr id="232467" name="Textfeld 75"/>
          <p:cNvSpPr txBox="1">
            <a:spLocks noChangeArrowheads="1"/>
          </p:cNvSpPr>
          <p:nvPr/>
        </p:nvSpPr>
        <p:spPr bwMode="auto">
          <a:xfrm>
            <a:off x="8005110" y="3047446"/>
            <a:ext cx="1184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 smtClean="0">
                <a:latin typeface="Calibri" pitchFamily="34" charset="0"/>
              </a:rPr>
              <a:t>detector</a:t>
            </a:r>
            <a:endParaRPr lang="de-DE" altLang="zh-CN" dirty="0">
              <a:latin typeface="Calibri" pitchFamily="34" charset="0"/>
            </a:endParaRPr>
          </a:p>
        </p:txBody>
      </p:sp>
      <p:sp>
        <p:nvSpPr>
          <p:cNvPr id="232468" name="Textfeld 76"/>
          <p:cNvSpPr txBox="1">
            <a:spLocks noChangeArrowheads="1"/>
          </p:cNvSpPr>
          <p:nvPr/>
        </p:nvSpPr>
        <p:spPr bwMode="auto">
          <a:xfrm>
            <a:off x="3923928" y="4921738"/>
            <a:ext cx="100183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265763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 rot="19800000">
            <a:off x="4302125" y="3709988"/>
            <a:ext cx="3506788" cy="138112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2450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232485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32452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35" name="Gleichschenkliges Dreieck 34"/>
            <p:cNvSpPr/>
            <p:nvPr/>
          </p:nvSpPr>
          <p:spPr>
            <a:xfrm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Gleichschenkliges Dreieck 35"/>
            <p:cNvSpPr/>
            <p:nvPr/>
          </p:nvSpPr>
          <p:spPr>
            <a:xfrm rot="10800000"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0" name="Rechteck 2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3" name="Rechteck 32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4" name="Abgerundetes Rechteck 33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232456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48" name="Rechteck 47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9" name="Gleichschenkliges Dreieck 48"/>
            <p:cNvSpPr/>
            <p:nvPr/>
          </p:nvSpPr>
          <p:spPr>
            <a:xfrm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0" name="Gleichschenkliges Dreieck 49"/>
            <p:cNvSpPr/>
            <p:nvPr/>
          </p:nvSpPr>
          <p:spPr>
            <a:xfrm rot="10800000"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grpSp>
        <p:nvGrpSpPr>
          <p:cNvPr id="232457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46" name="Gleichschenkliges Dreieck 45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7" name="Gleichschenkliges Dreieck 46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1" name="Ellipse 40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2" name="Rechteck 41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4" name="Gleichschenkliges Dreieck 43"/>
          <p:cNvSpPr/>
          <p:nvPr/>
        </p:nvSpPr>
        <p:spPr>
          <a:xfrm rot="1800000">
            <a:off x="831850" y="2371725"/>
            <a:ext cx="214313" cy="1714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232461" name="Picture 2" descr="File:Laser-symbol-text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00000">
            <a:off x="793750" y="2384425"/>
            <a:ext cx="3000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2462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67" name="Rechteck 66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232463" name="Textfeld 71"/>
          <p:cNvSpPr txBox="1">
            <a:spLocks noChangeArrowheads="1"/>
          </p:cNvSpPr>
          <p:nvPr/>
        </p:nvSpPr>
        <p:spPr bwMode="auto">
          <a:xfrm>
            <a:off x="55716" y="2986263"/>
            <a:ext cx="13197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Ligth source</a:t>
            </a:r>
          </a:p>
        </p:txBody>
      </p:sp>
      <p:sp>
        <p:nvSpPr>
          <p:cNvPr id="232464" name="Textfeld 72"/>
          <p:cNvSpPr txBox="1">
            <a:spLocks noChangeArrowheads="1"/>
          </p:cNvSpPr>
          <p:nvPr/>
        </p:nvSpPr>
        <p:spPr bwMode="auto">
          <a:xfrm>
            <a:off x="1058228" y="4112173"/>
            <a:ext cx="1049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polarizer</a:t>
            </a:r>
          </a:p>
        </p:txBody>
      </p:sp>
      <p:sp>
        <p:nvSpPr>
          <p:cNvPr id="232465" name="Textfeld 73"/>
          <p:cNvSpPr txBox="1">
            <a:spLocks noChangeArrowheads="1"/>
          </p:cNvSpPr>
          <p:nvPr/>
        </p:nvSpPr>
        <p:spPr bwMode="auto">
          <a:xfrm>
            <a:off x="1810979" y="4427264"/>
            <a:ext cx="153688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compensator</a:t>
            </a:r>
          </a:p>
        </p:txBody>
      </p:sp>
      <p:sp>
        <p:nvSpPr>
          <p:cNvPr id="232466" name="Textfeld 74"/>
          <p:cNvSpPr txBox="1">
            <a:spLocks noChangeArrowheads="1"/>
          </p:cNvSpPr>
          <p:nvPr/>
        </p:nvSpPr>
        <p:spPr bwMode="auto">
          <a:xfrm>
            <a:off x="6942231" y="4010127"/>
            <a:ext cx="102412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Calibri" pitchFamily="34" charset="0"/>
              </a:rPr>
              <a:t>analyser</a:t>
            </a:r>
          </a:p>
        </p:txBody>
      </p:sp>
      <p:sp>
        <p:nvSpPr>
          <p:cNvPr id="232467" name="Textfeld 75"/>
          <p:cNvSpPr txBox="1">
            <a:spLocks noChangeArrowheads="1"/>
          </p:cNvSpPr>
          <p:nvPr/>
        </p:nvSpPr>
        <p:spPr bwMode="auto">
          <a:xfrm>
            <a:off x="8005110" y="3047446"/>
            <a:ext cx="1184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alibri" pitchFamily="34" charset="0"/>
              </a:rPr>
              <a:t>CCD</a:t>
            </a:r>
            <a:endParaRPr lang="de-DE" altLang="zh-CN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32468" name="Textfeld 76"/>
          <p:cNvSpPr txBox="1">
            <a:spLocks noChangeArrowheads="1"/>
          </p:cNvSpPr>
          <p:nvPr/>
        </p:nvSpPr>
        <p:spPr bwMode="auto">
          <a:xfrm>
            <a:off x="3923928" y="4921738"/>
            <a:ext cx="100183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sample</a:t>
            </a:r>
          </a:p>
        </p:txBody>
      </p:sp>
      <p:grpSp>
        <p:nvGrpSpPr>
          <p:cNvPr id="39" name="Gruppieren 32"/>
          <p:cNvGrpSpPr>
            <a:grpSpLocks/>
          </p:cNvGrpSpPr>
          <p:nvPr/>
        </p:nvGrpSpPr>
        <p:grpSpPr bwMode="auto">
          <a:xfrm rot="-1800000">
            <a:off x="4875213" y="3767138"/>
            <a:ext cx="1414462" cy="547687"/>
            <a:chOff x="1071538" y="2714620"/>
            <a:chExt cx="2357454" cy="914400"/>
          </a:xfrm>
        </p:grpSpPr>
        <p:sp>
          <p:nvSpPr>
            <p:cNvPr id="40" name="Abgerundetes Rechteck 30"/>
            <p:cNvSpPr/>
            <p:nvPr/>
          </p:nvSpPr>
          <p:spPr>
            <a:xfrm>
              <a:off x="1427431" y="2714634"/>
              <a:ext cx="915465" cy="914402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5" name="Ellipse 27"/>
            <p:cNvSpPr/>
            <p:nvPr/>
          </p:nvSpPr>
          <p:spPr>
            <a:xfrm>
              <a:off x="1070696" y="2857516"/>
              <a:ext cx="142876" cy="641406"/>
            </a:xfrm>
            <a:prstGeom prst="ellipse">
              <a:avLst/>
            </a:prstGeom>
            <a:solidFill>
              <a:srgbClr val="99CCFF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2" name="Abgerundetes Rechteck 28"/>
            <p:cNvSpPr/>
            <p:nvPr/>
          </p:nvSpPr>
          <p:spPr>
            <a:xfrm>
              <a:off x="1142563" y="2785438"/>
              <a:ext cx="357191" cy="784529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3" name="Rechteck 31"/>
            <p:cNvSpPr/>
            <p:nvPr/>
          </p:nvSpPr>
          <p:spPr>
            <a:xfrm>
              <a:off x="1999445" y="2713400"/>
              <a:ext cx="1428761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54" name="Textfeld 76"/>
          <p:cNvSpPr txBox="1">
            <a:spLocks noChangeArrowheads="1"/>
          </p:cNvSpPr>
          <p:nvPr/>
        </p:nvSpPr>
        <p:spPr bwMode="auto">
          <a:xfrm>
            <a:off x="5455696" y="4367460"/>
            <a:ext cx="1128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alibri" pitchFamily="34" charset="0"/>
              </a:rPr>
              <a:t>objective</a:t>
            </a:r>
            <a:endParaRPr lang="de-DE" altLang="zh-CN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83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69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237653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4" name="Abgerundetes Rechteck 33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4" name="Gleichschenkliges Dreieck 43"/>
          <p:cNvSpPr/>
          <p:nvPr/>
        </p:nvSpPr>
        <p:spPr>
          <a:xfrm rot="1800000">
            <a:off x="831850" y="2371725"/>
            <a:ext cx="214313" cy="1714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237573" name="Picture 2" descr="File:Laser-symbol-text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00000">
            <a:off x="793750" y="2384425"/>
            <a:ext cx="3000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7574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48" name="Rechteck 47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9" name="Gleichschenkliges Dreieck 48"/>
            <p:cNvSpPr/>
            <p:nvPr/>
          </p:nvSpPr>
          <p:spPr>
            <a:xfrm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0" name="Gleichschenkliges Dreieck 49"/>
            <p:cNvSpPr/>
            <p:nvPr/>
          </p:nvSpPr>
          <p:spPr>
            <a:xfrm rot="10800000"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2" name="Rechteck 41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237576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46" name="Gleichschenkliges Dreieck 45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7" name="Gleichschenkliges Dreieck 46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1" name="Ellipse 40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0" name="Rechteck 2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cxnSp>
        <p:nvCxnSpPr>
          <p:cNvPr id="61" name="Gerade Verbindung mit Pfeil 60"/>
          <p:cNvCxnSpPr/>
          <p:nvPr/>
        </p:nvCxnSpPr>
        <p:spPr>
          <a:xfrm>
            <a:off x="5108575" y="1535113"/>
            <a:ext cx="714375" cy="285750"/>
          </a:xfrm>
          <a:prstGeom prst="straightConnector1">
            <a:avLst/>
          </a:prstGeom>
          <a:ln w="38100">
            <a:solidFill>
              <a:srgbClr val="CECD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581" name="Gruppieren 70"/>
          <p:cNvGrpSpPr>
            <a:grpSpLocks/>
          </p:cNvGrpSpPr>
          <p:nvPr/>
        </p:nvGrpSpPr>
        <p:grpSpPr bwMode="auto">
          <a:xfrm>
            <a:off x="4500563" y="714375"/>
            <a:ext cx="1928812" cy="1928813"/>
            <a:chOff x="3607587" y="2464587"/>
            <a:chExt cx="1928826" cy="1928826"/>
          </a:xfrm>
        </p:grpSpPr>
        <p:sp>
          <p:nvSpPr>
            <p:cNvPr id="63" name="Rechteck 62"/>
            <p:cNvSpPr/>
            <p:nvPr/>
          </p:nvSpPr>
          <p:spPr>
            <a:xfrm>
              <a:off x="3607587" y="2464587"/>
              <a:ext cx="1928826" cy="19288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237641" name="Gruppieren 72"/>
            <p:cNvGrpSpPr>
              <a:grpSpLocks/>
            </p:cNvGrpSpPr>
            <p:nvPr/>
          </p:nvGrpSpPr>
          <p:grpSpPr bwMode="auto">
            <a:xfrm>
              <a:off x="3964777" y="2821777"/>
              <a:ext cx="1214446" cy="1214446"/>
              <a:chOff x="3821901" y="4000504"/>
              <a:chExt cx="1214446" cy="1214446"/>
            </a:xfrm>
          </p:grpSpPr>
          <p:sp>
            <p:nvSpPr>
              <p:cNvPr id="69" name="Ellipse 68"/>
              <p:cNvSpPr/>
              <p:nvPr/>
            </p:nvSpPr>
            <p:spPr>
              <a:xfrm>
                <a:off x="3972715" y="4151317"/>
                <a:ext cx="912819" cy="912819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70" name="Gerade Verbindung 69"/>
              <p:cNvCxnSpPr/>
              <p:nvPr/>
            </p:nvCxnSpPr>
            <p:spPr>
              <a:xfrm rot="5400000">
                <a:off x="3821902" y="4606933"/>
                <a:ext cx="1214445" cy="158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/>
            </p:nvCxnSpPr>
            <p:spPr>
              <a:xfrm>
                <a:off x="3821901" y="4606933"/>
                <a:ext cx="1214447" cy="158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642" name="Textfeld 64"/>
            <p:cNvSpPr txBox="1">
              <a:spLocks noChangeArrowheads="1"/>
            </p:cNvSpPr>
            <p:nvPr/>
          </p:nvSpPr>
          <p:spPr bwMode="auto">
            <a:xfrm>
              <a:off x="3714744" y="321468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37643" name="Textfeld 65"/>
            <p:cNvSpPr txBox="1">
              <a:spLocks noChangeArrowheads="1"/>
            </p:cNvSpPr>
            <p:nvPr/>
          </p:nvSpPr>
          <p:spPr bwMode="auto">
            <a:xfrm>
              <a:off x="4429124" y="39290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</p:grpSp>
      <p:sp>
        <p:nvSpPr>
          <p:cNvPr id="80" name="Ellipse 79"/>
          <p:cNvSpPr/>
          <p:nvPr/>
        </p:nvSpPr>
        <p:spPr>
          <a:xfrm rot="2742098">
            <a:off x="3662363" y="1339850"/>
            <a:ext cx="319087" cy="677863"/>
          </a:xfrm>
          <a:prstGeom prst="ellipse">
            <a:avLst/>
          </a:prstGeom>
          <a:noFill/>
          <a:ln w="38100"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7583" name="Gruppieren 34"/>
          <p:cNvGrpSpPr>
            <a:grpSpLocks/>
          </p:cNvGrpSpPr>
          <p:nvPr/>
        </p:nvGrpSpPr>
        <p:grpSpPr bwMode="auto">
          <a:xfrm>
            <a:off x="2857500" y="714375"/>
            <a:ext cx="1928813" cy="1928813"/>
            <a:chOff x="3607587" y="2464587"/>
            <a:chExt cx="1928826" cy="1928826"/>
          </a:xfrm>
        </p:grpSpPr>
        <p:sp>
          <p:nvSpPr>
            <p:cNvPr id="82" name="Rechteck 81"/>
            <p:cNvSpPr/>
            <p:nvPr/>
          </p:nvSpPr>
          <p:spPr>
            <a:xfrm>
              <a:off x="3607587" y="2464587"/>
              <a:ext cx="1928826" cy="19288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237634" name="Gruppieren 31"/>
            <p:cNvGrpSpPr>
              <a:grpSpLocks/>
            </p:cNvGrpSpPr>
            <p:nvPr/>
          </p:nvGrpSpPr>
          <p:grpSpPr bwMode="auto">
            <a:xfrm>
              <a:off x="3964777" y="2821777"/>
              <a:ext cx="1214446" cy="1214446"/>
              <a:chOff x="3821901" y="4000504"/>
              <a:chExt cx="1214446" cy="1214446"/>
            </a:xfrm>
          </p:grpSpPr>
          <p:sp>
            <p:nvSpPr>
              <p:cNvPr id="86" name="Ellipse 85"/>
              <p:cNvSpPr/>
              <p:nvPr/>
            </p:nvSpPr>
            <p:spPr>
              <a:xfrm>
                <a:off x="3972714" y="4151317"/>
                <a:ext cx="912819" cy="912819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87" name="Gerade Verbindung 86"/>
              <p:cNvCxnSpPr/>
              <p:nvPr/>
            </p:nvCxnSpPr>
            <p:spPr>
              <a:xfrm rot="5400000">
                <a:off x="3821901" y="4606933"/>
                <a:ext cx="1214445" cy="158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87"/>
              <p:cNvCxnSpPr/>
              <p:nvPr/>
            </p:nvCxnSpPr>
            <p:spPr>
              <a:xfrm>
                <a:off x="3821901" y="4606933"/>
                <a:ext cx="1214445" cy="158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635" name="Textfeld 83"/>
            <p:cNvSpPr txBox="1">
              <a:spLocks noChangeArrowheads="1"/>
            </p:cNvSpPr>
            <p:nvPr/>
          </p:nvSpPr>
          <p:spPr bwMode="auto">
            <a:xfrm>
              <a:off x="3714744" y="321468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37636" name="Textfeld 84"/>
            <p:cNvSpPr txBox="1">
              <a:spLocks noChangeArrowheads="1"/>
            </p:cNvSpPr>
            <p:nvPr/>
          </p:nvSpPr>
          <p:spPr bwMode="auto">
            <a:xfrm>
              <a:off x="4429124" y="39290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</p:grpSp>
      <p:sp>
        <p:nvSpPr>
          <p:cNvPr id="89" name="Pfeil nach rechts 88"/>
          <p:cNvSpPr/>
          <p:nvPr/>
        </p:nvSpPr>
        <p:spPr>
          <a:xfrm>
            <a:off x="2786063" y="1428750"/>
            <a:ext cx="357187" cy="500063"/>
          </a:xfrm>
          <a:prstGeom prst="rightArrow">
            <a:avLst/>
          </a:prstGeom>
          <a:noFill/>
          <a:ln>
            <a:solidFill>
              <a:srgbClr val="848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7585" name="Gruppieren 110"/>
          <p:cNvGrpSpPr>
            <a:grpSpLocks/>
          </p:cNvGrpSpPr>
          <p:nvPr/>
        </p:nvGrpSpPr>
        <p:grpSpPr bwMode="auto">
          <a:xfrm>
            <a:off x="1214438" y="714375"/>
            <a:ext cx="1928812" cy="1928813"/>
            <a:chOff x="4000496" y="2786058"/>
            <a:chExt cx="1928826" cy="1928826"/>
          </a:xfrm>
        </p:grpSpPr>
        <p:grpSp>
          <p:nvGrpSpPr>
            <p:cNvPr id="237620" name="Gruppieren 67"/>
            <p:cNvGrpSpPr>
              <a:grpSpLocks/>
            </p:cNvGrpSpPr>
            <p:nvPr/>
          </p:nvGrpSpPr>
          <p:grpSpPr bwMode="auto">
            <a:xfrm>
              <a:off x="4000496" y="2786058"/>
              <a:ext cx="1928826" cy="1928826"/>
              <a:chOff x="3607587" y="2464587"/>
              <a:chExt cx="1928826" cy="1928826"/>
            </a:xfrm>
          </p:grpSpPr>
          <p:cxnSp>
            <p:nvCxnSpPr>
              <p:cNvPr id="115" name="Gerade Verbindung mit Pfeil 114"/>
              <p:cNvCxnSpPr/>
              <p:nvPr/>
            </p:nvCxnSpPr>
            <p:spPr>
              <a:xfrm rot="5400000">
                <a:off x="4215604" y="3286918"/>
                <a:ext cx="714380" cy="285752"/>
              </a:xfrm>
              <a:prstGeom prst="straightConnector1">
                <a:avLst/>
              </a:prstGeom>
              <a:ln w="38100">
                <a:solidFill>
                  <a:srgbClr val="50E527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7624" name="Gruppieren 57"/>
              <p:cNvGrpSpPr>
                <a:grpSpLocks/>
              </p:cNvGrpSpPr>
              <p:nvPr/>
            </p:nvGrpSpPr>
            <p:grpSpPr bwMode="auto">
              <a:xfrm>
                <a:off x="3607587" y="2464587"/>
                <a:ext cx="1928826" cy="1928826"/>
                <a:chOff x="3607587" y="2464587"/>
                <a:chExt cx="1928826" cy="1928826"/>
              </a:xfrm>
            </p:grpSpPr>
            <p:sp>
              <p:nvSpPr>
                <p:cNvPr id="118" name="Rechteck 117"/>
                <p:cNvSpPr/>
                <p:nvPr/>
              </p:nvSpPr>
              <p:spPr>
                <a:xfrm>
                  <a:off x="3607587" y="2464587"/>
                  <a:ext cx="1928826" cy="1928826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/>
                </a:p>
              </p:txBody>
            </p:sp>
            <p:grpSp>
              <p:nvGrpSpPr>
                <p:cNvPr id="237627" name="Gruppieren 59"/>
                <p:cNvGrpSpPr>
                  <a:grpSpLocks/>
                </p:cNvGrpSpPr>
                <p:nvPr/>
              </p:nvGrpSpPr>
              <p:grpSpPr bwMode="auto">
                <a:xfrm>
                  <a:off x="3964777" y="2821777"/>
                  <a:ext cx="1214446" cy="1214446"/>
                  <a:chOff x="3821901" y="4000504"/>
                  <a:chExt cx="1214446" cy="1214446"/>
                </a:xfrm>
              </p:grpSpPr>
              <p:sp>
                <p:nvSpPr>
                  <p:cNvPr id="122" name="Ellipse 121"/>
                  <p:cNvSpPr/>
                  <p:nvPr/>
                </p:nvSpPr>
                <p:spPr>
                  <a:xfrm>
                    <a:off x="3972715" y="4151317"/>
                    <a:ext cx="912819" cy="91281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/>
                  </a:p>
                </p:txBody>
              </p:sp>
              <p:cxnSp>
                <p:nvCxnSpPr>
                  <p:cNvPr id="123" name="Gerade Verbindung 122"/>
                  <p:cNvCxnSpPr/>
                  <p:nvPr/>
                </p:nvCxnSpPr>
                <p:spPr>
                  <a:xfrm rot="5400000">
                    <a:off x="3821902" y="4606933"/>
                    <a:ext cx="1214445" cy="158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Gerade Verbindung 123"/>
                  <p:cNvCxnSpPr/>
                  <p:nvPr/>
                </p:nvCxnSpPr>
                <p:spPr>
                  <a:xfrm>
                    <a:off x="3821901" y="4606933"/>
                    <a:ext cx="1214447" cy="15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7628" name="Textfeld 119"/>
                <p:cNvSpPr txBox="1">
                  <a:spLocks noChangeArrowheads="1"/>
                </p:cNvSpPr>
                <p:nvPr/>
              </p:nvSpPr>
              <p:spPr bwMode="auto">
                <a:xfrm>
                  <a:off x="3714744" y="3214686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altLang="zh-CN">
                      <a:latin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237629" name="Textfeld 120"/>
                <p:cNvSpPr txBox="1">
                  <a:spLocks noChangeArrowheads="1"/>
                </p:cNvSpPr>
                <p:nvPr/>
              </p:nvSpPr>
              <p:spPr bwMode="auto">
                <a:xfrm>
                  <a:off x="4429124" y="3929066"/>
                  <a:ext cx="27443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altLang="zh-CN">
                      <a:latin typeface="Calibri" pitchFamily="34" charset="0"/>
                    </a:rPr>
                    <a:t>s</a:t>
                  </a:r>
                </a:p>
              </p:txBody>
            </p:sp>
          </p:grpSp>
          <p:cxnSp>
            <p:nvCxnSpPr>
              <p:cNvPr id="117" name="Gerade Verbindung mit Pfeil 116"/>
              <p:cNvCxnSpPr/>
              <p:nvPr/>
            </p:nvCxnSpPr>
            <p:spPr>
              <a:xfrm rot="5400000">
                <a:off x="3679026" y="3107528"/>
                <a:ext cx="1714512" cy="714380"/>
              </a:xfrm>
              <a:prstGeom prst="straightConnector1">
                <a:avLst/>
              </a:prstGeom>
              <a:ln w="6350">
                <a:solidFill>
                  <a:srgbClr val="CECD0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Bogen 112"/>
            <p:cNvSpPr/>
            <p:nvPr/>
          </p:nvSpPr>
          <p:spPr>
            <a:xfrm>
              <a:off x="4786314" y="3143248"/>
              <a:ext cx="357191" cy="142876"/>
            </a:xfrm>
            <a:prstGeom prst="arc">
              <a:avLst/>
            </a:prstGeom>
            <a:ln w="9525">
              <a:solidFill>
                <a:srgbClr val="CE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37622" name="Textfeld 113"/>
            <p:cNvSpPr txBox="1">
              <a:spLocks noChangeArrowheads="1"/>
            </p:cNvSpPr>
            <p:nvPr/>
          </p:nvSpPr>
          <p:spPr bwMode="auto">
            <a:xfrm>
              <a:off x="4929190" y="2786058"/>
              <a:ext cx="2143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altLang="zh-CN" b="1">
                  <a:latin typeface="Calibri" pitchFamily="34" charset="0"/>
                </a:rPr>
                <a:t>P</a:t>
              </a:r>
            </a:p>
          </p:txBody>
        </p:sp>
      </p:grpSp>
      <p:sp>
        <p:nvSpPr>
          <p:cNvPr id="125" name="Pfeil nach rechts 124"/>
          <p:cNvSpPr/>
          <p:nvPr/>
        </p:nvSpPr>
        <p:spPr>
          <a:xfrm>
            <a:off x="4500563" y="1428750"/>
            <a:ext cx="357187" cy="500063"/>
          </a:xfrm>
          <a:prstGeom prst="rightArrow">
            <a:avLst/>
          </a:prstGeom>
          <a:noFill/>
          <a:ln>
            <a:solidFill>
              <a:srgbClr val="848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7" name="Gewinkelte Verbindung 126"/>
          <p:cNvCxnSpPr/>
          <p:nvPr/>
        </p:nvCxnSpPr>
        <p:spPr>
          <a:xfrm rot="16200000" flipH="1">
            <a:off x="2000250" y="2643188"/>
            <a:ext cx="1214438" cy="214312"/>
          </a:xfrm>
          <a:prstGeom prst="bentConnector3">
            <a:avLst>
              <a:gd name="adj1" fmla="val 50000"/>
            </a:avLst>
          </a:prstGeom>
          <a:ln w="28575">
            <a:solidFill>
              <a:srgbClr val="84858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Gewinkelte Verbindung 128"/>
          <p:cNvCxnSpPr/>
          <p:nvPr/>
        </p:nvCxnSpPr>
        <p:spPr>
          <a:xfrm rot="5400000">
            <a:off x="4138612" y="3076576"/>
            <a:ext cx="1857375" cy="704850"/>
          </a:xfrm>
          <a:prstGeom prst="bentConnector3">
            <a:avLst>
              <a:gd name="adj1" fmla="val 50000"/>
            </a:avLst>
          </a:prstGeom>
          <a:ln w="28575">
            <a:solidFill>
              <a:srgbClr val="84858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winkelte Verbindung 129"/>
          <p:cNvCxnSpPr/>
          <p:nvPr/>
        </p:nvCxnSpPr>
        <p:spPr>
          <a:xfrm rot="16200000" flipH="1">
            <a:off x="3071813" y="3214688"/>
            <a:ext cx="1643062" cy="214312"/>
          </a:xfrm>
          <a:prstGeom prst="bentConnector3">
            <a:avLst>
              <a:gd name="adj1" fmla="val 50000"/>
            </a:avLst>
          </a:prstGeom>
          <a:ln w="28575">
            <a:solidFill>
              <a:srgbClr val="84858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hteck 89"/>
          <p:cNvSpPr/>
          <p:nvPr/>
        </p:nvSpPr>
        <p:spPr>
          <a:xfrm rot="1800000">
            <a:off x="1565275" y="3838575"/>
            <a:ext cx="3322638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91" name="Rechteck 90"/>
          <p:cNvSpPr/>
          <p:nvPr/>
        </p:nvSpPr>
        <p:spPr>
          <a:xfrm rot="1800000">
            <a:off x="1622425" y="3624263"/>
            <a:ext cx="2463800" cy="120650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92" name="Rechteck 91"/>
          <p:cNvSpPr/>
          <p:nvPr/>
        </p:nvSpPr>
        <p:spPr>
          <a:xfrm rot="19800000">
            <a:off x="4351338" y="3898900"/>
            <a:ext cx="2757487" cy="138113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7593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35" name="Gleichschenkliges Dreieck 34"/>
            <p:cNvSpPr/>
            <p:nvPr/>
          </p:nvSpPr>
          <p:spPr>
            <a:xfrm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Gleichschenkliges Dreieck 35"/>
            <p:cNvSpPr/>
            <p:nvPr/>
          </p:nvSpPr>
          <p:spPr>
            <a:xfrm rot="10800000"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237594" name="Gruppieren 88"/>
          <p:cNvGrpSpPr>
            <a:grpSpLocks/>
          </p:cNvGrpSpPr>
          <p:nvPr/>
        </p:nvGrpSpPr>
        <p:grpSpPr bwMode="auto">
          <a:xfrm>
            <a:off x="6072188" y="714375"/>
            <a:ext cx="1928812" cy="1928813"/>
            <a:chOff x="3607587" y="2464587"/>
            <a:chExt cx="1928826" cy="1928826"/>
          </a:xfrm>
        </p:grpSpPr>
        <p:cxnSp>
          <p:nvCxnSpPr>
            <p:cNvPr id="79" name="Gerade Verbindung mit Pfeil 78"/>
            <p:cNvCxnSpPr/>
            <p:nvPr/>
          </p:nvCxnSpPr>
          <p:spPr>
            <a:xfrm rot="5400000">
              <a:off x="3894132" y="3036885"/>
              <a:ext cx="1285884" cy="92869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608" name="Gruppieren 43"/>
            <p:cNvGrpSpPr>
              <a:grpSpLocks/>
            </p:cNvGrpSpPr>
            <p:nvPr/>
          </p:nvGrpSpPr>
          <p:grpSpPr bwMode="auto">
            <a:xfrm>
              <a:off x="3607587" y="2464587"/>
              <a:ext cx="1928826" cy="1928826"/>
              <a:chOff x="3607587" y="2464587"/>
              <a:chExt cx="1928826" cy="1928826"/>
            </a:xfrm>
          </p:grpSpPr>
          <p:sp>
            <p:nvSpPr>
              <p:cNvPr id="83" name="Rechteck 82"/>
              <p:cNvSpPr/>
              <p:nvPr/>
            </p:nvSpPr>
            <p:spPr>
              <a:xfrm>
                <a:off x="3607587" y="2464587"/>
                <a:ext cx="1928826" cy="1928826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grpSp>
            <p:nvGrpSpPr>
              <p:cNvPr id="237610" name="Gruppieren 55"/>
              <p:cNvGrpSpPr>
                <a:grpSpLocks/>
              </p:cNvGrpSpPr>
              <p:nvPr/>
            </p:nvGrpSpPr>
            <p:grpSpPr bwMode="auto">
              <a:xfrm>
                <a:off x="3964777" y="2821777"/>
                <a:ext cx="1214446" cy="1214446"/>
                <a:chOff x="3821901" y="4000504"/>
                <a:chExt cx="1214446" cy="1214446"/>
              </a:xfrm>
            </p:grpSpPr>
            <p:sp>
              <p:nvSpPr>
                <p:cNvPr id="96" name="Ellipse 95"/>
                <p:cNvSpPr/>
                <p:nvPr/>
              </p:nvSpPr>
              <p:spPr>
                <a:xfrm>
                  <a:off x="3972715" y="4151317"/>
                  <a:ext cx="912819" cy="912819"/>
                </a:xfrm>
                <a:prstGeom prst="ellips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/>
                </a:p>
              </p:txBody>
            </p:sp>
            <p:cxnSp>
              <p:nvCxnSpPr>
                <p:cNvPr id="97" name="Gerade Verbindung 96"/>
                <p:cNvCxnSpPr/>
                <p:nvPr/>
              </p:nvCxnSpPr>
              <p:spPr>
                <a:xfrm rot="5400000">
                  <a:off x="3821902" y="4606933"/>
                  <a:ext cx="1214445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 Verbindung 97"/>
                <p:cNvCxnSpPr/>
                <p:nvPr/>
              </p:nvCxnSpPr>
              <p:spPr>
                <a:xfrm>
                  <a:off x="3821901" y="4606933"/>
                  <a:ext cx="1214447" cy="158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611" name="Textfeld 93"/>
              <p:cNvSpPr txBox="1">
                <a:spLocks noChangeArrowheads="1"/>
              </p:cNvSpPr>
              <p:nvPr/>
            </p:nvSpPr>
            <p:spPr bwMode="auto">
              <a:xfrm>
                <a:off x="3714744" y="3214686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zh-CN">
                    <a:latin typeface="Calibri" pitchFamily="34" charset="0"/>
                  </a:rPr>
                  <a:t>p</a:t>
                </a:r>
              </a:p>
            </p:txBody>
          </p:sp>
          <p:sp>
            <p:nvSpPr>
              <p:cNvPr id="237612" name="Textfeld 94"/>
              <p:cNvSpPr txBox="1">
                <a:spLocks noChangeArrowheads="1"/>
              </p:cNvSpPr>
              <p:nvPr/>
            </p:nvSpPr>
            <p:spPr bwMode="auto">
              <a:xfrm>
                <a:off x="4429124" y="3929066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de-DE" altLang="zh-CN">
                  <a:latin typeface="Calibri" pitchFamily="34" charset="0"/>
                </a:endParaRPr>
              </a:p>
            </p:txBody>
          </p:sp>
        </p:grpSp>
      </p:grpSp>
      <p:sp>
        <p:nvSpPr>
          <p:cNvPr id="99" name="Bogen 98"/>
          <p:cNvSpPr/>
          <p:nvPr/>
        </p:nvSpPr>
        <p:spPr>
          <a:xfrm>
            <a:off x="6751638" y="1106488"/>
            <a:ext cx="642937" cy="285750"/>
          </a:xfrm>
          <a:prstGeom prst="arc">
            <a:avLst/>
          </a:prstGeom>
          <a:ln w="9525">
            <a:solidFill>
              <a:srgbClr val="CE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37596" name="Textfeld 99"/>
          <p:cNvSpPr txBox="1">
            <a:spLocks noChangeArrowheads="1"/>
          </p:cNvSpPr>
          <p:nvPr/>
        </p:nvSpPr>
        <p:spPr bwMode="auto">
          <a:xfrm>
            <a:off x="7108825" y="7493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zh-CN" b="1">
                <a:latin typeface="Calibri" pitchFamily="34" charset="0"/>
              </a:rPr>
              <a:t>A</a:t>
            </a:r>
          </a:p>
        </p:txBody>
      </p:sp>
      <p:sp>
        <p:nvSpPr>
          <p:cNvPr id="101" name="Pfeil nach rechts 100"/>
          <p:cNvSpPr/>
          <p:nvPr/>
        </p:nvSpPr>
        <p:spPr>
          <a:xfrm>
            <a:off x="6072188" y="1428750"/>
            <a:ext cx="357187" cy="50006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02" name="Gewinkelte Verbindung 101"/>
          <p:cNvCxnSpPr/>
          <p:nvPr/>
        </p:nvCxnSpPr>
        <p:spPr>
          <a:xfrm rot="16200000" flipH="1">
            <a:off x="6638925" y="2352676"/>
            <a:ext cx="714375" cy="43815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599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67" name="Rechteck 66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237600" name="Gruppieren 32"/>
          <p:cNvGrpSpPr>
            <a:grpSpLocks/>
          </p:cNvGrpSpPr>
          <p:nvPr/>
        </p:nvGrpSpPr>
        <p:grpSpPr bwMode="auto">
          <a:xfrm rot="-1800000">
            <a:off x="4875213" y="3767138"/>
            <a:ext cx="1414462" cy="547687"/>
            <a:chOff x="1071538" y="2714620"/>
            <a:chExt cx="2357454" cy="914400"/>
          </a:xfrm>
        </p:grpSpPr>
        <p:sp>
          <p:nvSpPr>
            <p:cNvPr id="31" name="Abgerundetes Rechteck 30"/>
            <p:cNvSpPr/>
            <p:nvPr/>
          </p:nvSpPr>
          <p:spPr>
            <a:xfrm>
              <a:off x="1427431" y="2714634"/>
              <a:ext cx="915465" cy="914402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70696" y="2857516"/>
              <a:ext cx="142876" cy="641406"/>
            </a:xfrm>
            <a:prstGeom prst="ellipse">
              <a:avLst/>
            </a:prstGeom>
            <a:solidFill>
              <a:srgbClr val="99CCFF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9" name="Abgerundetes Rechteck 28"/>
            <p:cNvSpPr/>
            <p:nvPr/>
          </p:nvSpPr>
          <p:spPr>
            <a:xfrm>
              <a:off x="1142563" y="2785438"/>
              <a:ext cx="357191" cy="784529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1999445" y="2713400"/>
              <a:ext cx="1428761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93" name="Textplatzhalter 18"/>
          <p:cNvSpPr txBox="1">
            <a:spLocks/>
          </p:cNvSpPr>
          <p:nvPr/>
        </p:nvSpPr>
        <p:spPr bwMode="auto">
          <a:xfrm>
            <a:off x="5921375" y="5485221"/>
            <a:ext cx="2715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altLang="zh-CN" sz="2400">
                <a:latin typeface="Calibri" pitchFamily="34" charset="0"/>
              </a:rPr>
              <a:t>Nulling ellipsometry</a:t>
            </a:r>
          </a:p>
        </p:txBody>
      </p:sp>
    </p:spTree>
    <p:extLst>
      <p:ext uri="{BB962C8B-B14F-4D97-AF65-F5344CB8AC3E}">
        <p14:creationId xmlns:p14="http://schemas.microsoft.com/office/powerpoint/2010/main" val="4200225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9" y="1412776"/>
            <a:ext cx="923348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83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18"/>
          <p:cNvSpPr txBox="1">
            <a:spLocks/>
          </p:cNvSpPr>
          <p:nvPr/>
        </p:nvSpPr>
        <p:spPr bwMode="auto">
          <a:xfrm>
            <a:off x="3332749" y="3061336"/>
            <a:ext cx="2071687" cy="42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 sz="2000">
              <a:latin typeface="Calibri" pitchFamily="34" charset="0"/>
            </a:endParaRPr>
          </a:p>
        </p:txBody>
      </p:sp>
      <p:sp>
        <p:nvSpPr>
          <p:cNvPr id="24579" name="Textplatzhalter 18"/>
          <p:cNvSpPr txBox="1">
            <a:spLocks/>
          </p:cNvSpPr>
          <p:nvPr/>
        </p:nvSpPr>
        <p:spPr bwMode="auto">
          <a:xfrm>
            <a:off x="3332749" y="3418523"/>
            <a:ext cx="2643187" cy="42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 sz="2000">
              <a:latin typeface="Calibri" pitchFamily="34" charset="0"/>
            </a:endParaRP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7" b="21611"/>
          <a:stretch>
            <a:fillRect/>
          </a:stretch>
        </p:blipFill>
        <p:spPr bwMode="auto">
          <a:xfrm>
            <a:off x="871355" y="1978362"/>
            <a:ext cx="2590800" cy="361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28"/>
          <p:cNvSpPr/>
          <p:nvPr/>
        </p:nvSpPr>
        <p:spPr>
          <a:xfrm>
            <a:off x="1121985" y="2240098"/>
            <a:ext cx="628650" cy="5000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2036415" y="2791390"/>
            <a:ext cx="324715" cy="19482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2014355" y="2233444"/>
            <a:ext cx="571500" cy="35718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5352" r="47642" b="15352"/>
          <a:stretch/>
        </p:blipFill>
        <p:spPr>
          <a:xfrm>
            <a:off x="3995936" y="1988840"/>
            <a:ext cx="3960000" cy="3600400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860032" y="5795972"/>
            <a:ext cx="1872208" cy="369332"/>
          </a:xfrm>
          <a:prstGeom prst="rect">
            <a:avLst/>
          </a:prstGeom>
          <a:noFill/>
          <a:ln w="9525">
            <a:solidFill>
              <a:srgbClr val="CECD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DCE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FePS3 flake</a:t>
            </a:r>
          </a:p>
        </p:txBody>
      </p:sp>
      <p:sp>
        <p:nvSpPr>
          <p:cNvPr id="13" name="Textfeld 2"/>
          <p:cNvSpPr txBox="1"/>
          <p:nvPr/>
        </p:nvSpPr>
        <p:spPr>
          <a:xfrm>
            <a:off x="425031" y="112584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de-DE" sz="2000" dirty="0" smtClean="0"/>
              <a:t>Regions </a:t>
            </a:r>
            <a:r>
              <a:rPr lang="de-DE" sz="2000" dirty="0"/>
              <a:t>of interest (ROI)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5413939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 Box 47"/>
          <p:cNvSpPr txBox="1">
            <a:spLocks noChangeArrowheads="1"/>
          </p:cNvSpPr>
          <p:nvPr/>
        </p:nvSpPr>
        <p:spPr bwMode="auto">
          <a:xfrm rot="5400000">
            <a:off x="-3058550" y="3075059"/>
            <a:ext cx="685800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4000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www.accurion.com</a:t>
            </a:r>
            <a:r>
              <a:rPr lang="de-D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edraMono" pitchFamily="49" charset="0"/>
                <a:ea typeface="+mn-ea"/>
              </a:rPr>
              <a:t> </a:t>
            </a:r>
            <a:endParaRPr lang="de-DE" sz="4000" i="1" dirty="0">
              <a:solidFill>
                <a:schemeClr val="tx1">
                  <a:lumMod val="65000"/>
                  <a:lumOff val="35000"/>
                </a:schemeClr>
              </a:solidFill>
              <a:latin typeface="FedraMono" pitchFamily="49" charset="0"/>
              <a:ea typeface="+mn-ea"/>
            </a:endParaRPr>
          </a:p>
        </p:txBody>
      </p:sp>
      <p:sp>
        <p:nvSpPr>
          <p:cNvPr id="6" name="Rechteck 4"/>
          <p:cNvSpPr/>
          <p:nvPr/>
        </p:nvSpPr>
        <p:spPr>
          <a:xfrm>
            <a:off x="899592" y="1628800"/>
            <a:ext cx="8244408" cy="732370"/>
          </a:xfrm>
          <a:prstGeom prst="rect">
            <a:avLst/>
          </a:prstGeom>
          <a:solidFill>
            <a:srgbClr val="CDCE00"/>
          </a:solidFill>
          <a:ln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 smtClean="0">
                <a:solidFill>
                  <a:schemeClr val="tx1"/>
                </a:solidFill>
              </a:rPr>
              <a:t>Ellipsometry</a:t>
            </a:r>
            <a:r>
              <a:rPr lang="en-US" sz="4000" dirty="0" smtClean="0">
                <a:solidFill>
                  <a:schemeClr val="tx1"/>
                </a:solidFill>
              </a:rPr>
              <a:t> - Introduction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1" t="21782" r="23224" b="47697"/>
          <a:stretch/>
        </p:blipFill>
        <p:spPr bwMode="auto">
          <a:xfrm>
            <a:off x="685800" y="2592317"/>
            <a:ext cx="3810000" cy="289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el 1"/>
          <p:cNvSpPr txBox="1">
            <a:spLocks/>
          </p:cNvSpPr>
          <p:nvPr/>
        </p:nvSpPr>
        <p:spPr bwMode="auto">
          <a:xfrm>
            <a:off x="432000" y="115200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48587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Ellipsometric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Enhanced Contrast Micrographs </a:t>
            </a:r>
          </a:p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CECD00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Air|</a:t>
            </a:r>
            <a:r>
              <a:rPr lang="en-US" sz="2000" dirty="0" smtClean="0">
                <a:solidFill>
                  <a:srgbClr val="CE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|SiO</a:t>
            </a:r>
            <a:r>
              <a:rPr lang="en-US" sz="20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2(native)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|Si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83" y="1943447"/>
            <a:ext cx="2994621" cy="159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eckige Legende 18"/>
          <p:cNvSpPr/>
          <p:nvPr/>
        </p:nvSpPr>
        <p:spPr>
          <a:xfrm flipV="1">
            <a:off x="7693463" y="3389851"/>
            <a:ext cx="777230" cy="288032"/>
          </a:xfrm>
          <a:prstGeom prst="wedgeRectCallout">
            <a:avLst>
              <a:gd name="adj1" fmla="val -34279"/>
              <a:gd name="adj2" fmla="val 89107"/>
            </a:avLst>
          </a:prstGeom>
          <a:solidFill>
            <a:schemeClr val="bg1"/>
          </a:solidFill>
          <a:ln w="3175"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ige Legende 19"/>
          <p:cNvSpPr/>
          <p:nvPr/>
        </p:nvSpPr>
        <p:spPr>
          <a:xfrm flipV="1">
            <a:off x="5749247" y="3495946"/>
            <a:ext cx="777230" cy="288032"/>
          </a:xfrm>
          <a:prstGeom prst="wedgeRectCallout">
            <a:avLst>
              <a:gd name="adj1" fmla="val -34279"/>
              <a:gd name="adj2" fmla="val 89107"/>
            </a:avLst>
          </a:prstGeom>
          <a:solidFill>
            <a:schemeClr val="bg1"/>
          </a:solidFill>
          <a:ln w="3175"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ige Legende 20"/>
          <p:cNvSpPr/>
          <p:nvPr/>
        </p:nvSpPr>
        <p:spPr>
          <a:xfrm flipH="1" flipV="1">
            <a:off x="4957158" y="3370122"/>
            <a:ext cx="746453" cy="288032"/>
          </a:xfrm>
          <a:prstGeom prst="wedgeRectCallout">
            <a:avLst>
              <a:gd name="adj1" fmla="val -34279"/>
              <a:gd name="adj2" fmla="val 89107"/>
            </a:avLst>
          </a:prstGeom>
          <a:solidFill>
            <a:schemeClr val="bg1"/>
          </a:solidFill>
          <a:ln w="3175"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4957158" y="3389851"/>
            <a:ext cx="74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0</a:t>
            </a:r>
            <a:r>
              <a:rPr lang="de-DE" sz="1400" dirty="0" smtClean="0"/>
              <a:t>°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780024" y="3486073"/>
            <a:ext cx="74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0</a:t>
            </a:r>
            <a:r>
              <a:rPr lang="de-DE" sz="1400" dirty="0" smtClean="0"/>
              <a:t>°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724240" y="3389850"/>
            <a:ext cx="74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0</a:t>
            </a:r>
            <a:r>
              <a:rPr lang="de-DE" sz="1400" dirty="0" smtClean="0"/>
              <a:t>°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02556" y="3658154"/>
            <a:ext cx="100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err="1" smtClean="0"/>
              <a:t>polarizer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5751225" y="3800370"/>
            <a:ext cx="147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compensator</a:t>
            </a:r>
            <a:endParaRPr lang="de-DE" sz="1600" dirty="0"/>
          </a:p>
        </p:txBody>
      </p:sp>
      <p:sp>
        <p:nvSpPr>
          <p:cNvPr id="27" name="Textfeld 26"/>
          <p:cNvSpPr txBox="1"/>
          <p:nvPr/>
        </p:nvSpPr>
        <p:spPr>
          <a:xfrm>
            <a:off x="7701998" y="3697628"/>
            <a:ext cx="129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analysator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205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1" t="22117" r="23224" b="48706"/>
          <a:stretch/>
        </p:blipFill>
        <p:spPr bwMode="auto">
          <a:xfrm>
            <a:off x="685800" y="2656004"/>
            <a:ext cx="3810000" cy="276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el 1"/>
          <p:cNvSpPr txBox="1">
            <a:spLocks/>
          </p:cNvSpPr>
          <p:nvPr/>
        </p:nvSpPr>
        <p:spPr bwMode="auto">
          <a:xfrm>
            <a:off x="432000" y="115200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48587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Ellipsometric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Enhanced Contrast Micrographs </a:t>
            </a:r>
          </a:p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CECD00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Air|</a:t>
            </a:r>
            <a:r>
              <a:rPr lang="en-US" sz="2000" dirty="0" smtClean="0">
                <a:solidFill>
                  <a:srgbClr val="CE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|SiO</a:t>
            </a:r>
            <a:r>
              <a:rPr lang="en-US" sz="20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2(native)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|Si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83" y="1943447"/>
            <a:ext cx="2994621" cy="159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ige Legende 17"/>
          <p:cNvSpPr/>
          <p:nvPr/>
        </p:nvSpPr>
        <p:spPr>
          <a:xfrm flipV="1">
            <a:off x="7693463" y="3389851"/>
            <a:ext cx="777230" cy="288032"/>
          </a:xfrm>
          <a:prstGeom prst="wedgeRectCallout">
            <a:avLst>
              <a:gd name="adj1" fmla="val -34279"/>
              <a:gd name="adj2" fmla="val 89107"/>
            </a:avLst>
          </a:prstGeom>
          <a:solidFill>
            <a:schemeClr val="bg1"/>
          </a:solidFill>
          <a:ln w="3175"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ige Legende 18"/>
          <p:cNvSpPr/>
          <p:nvPr/>
        </p:nvSpPr>
        <p:spPr>
          <a:xfrm flipV="1">
            <a:off x="5749247" y="3495946"/>
            <a:ext cx="777230" cy="288032"/>
          </a:xfrm>
          <a:prstGeom prst="wedgeRectCallout">
            <a:avLst>
              <a:gd name="adj1" fmla="val -34279"/>
              <a:gd name="adj2" fmla="val 89107"/>
            </a:avLst>
          </a:prstGeom>
          <a:solidFill>
            <a:schemeClr val="bg1"/>
          </a:solidFill>
          <a:ln w="3175"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ige Legende 19"/>
          <p:cNvSpPr/>
          <p:nvPr/>
        </p:nvSpPr>
        <p:spPr>
          <a:xfrm flipH="1" flipV="1">
            <a:off x="4957158" y="3370122"/>
            <a:ext cx="746453" cy="288032"/>
          </a:xfrm>
          <a:prstGeom prst="wedgeRectCallout">
            <a:avLst>
              <a:gd name="adj1" fmla="val -34279"/>
              <a:gd name="adj2" fmla="val 89107"/>
            </a:avLst>
          </a:prstGeom>
          <a:solidFill>
            <a:schemeClr val="bg1"/>
          </a:solidFill>
          <a:ln w="3175"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4957158" y="3389851"/>
            <a:ext cx="74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45°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780024" y="3486073"/>
            <a:ext cx="74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45°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724240" y="3389850"/>
            <a:ext cx="74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45°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702556" y="3658154"/>
            <a:ext cx="100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err="1" smtClean="0"/>
              <a:t>polarizer</a:t>
            </a:r>
            <a:endParaRPr lang="de-DE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5751225" y="3800370"/>
            <a:ext cx="147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compensator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7701998" y="3697628"/>
            <a:ext cx="129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analysator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104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platzhalter 18"/>
          <p:cNvSpPr txBox="1">
            <a:spLocks/>
          </p:cNvSpPr>
          <p:nvPr/>
        </p:nvSpPr>
        <p:spPr bwMode="auto">
          <a:xfrm>
            <a:off x="2928938" y="3071813"/>
            <a:ext cx="2071687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24" name="Textplatzhalter 18"/>
          <p:cNvSpPr txBox="1">
            <a:spLocks/>
          </p:cNvSpPr>
          <p:nvPr/>
        </p:nvSpPr>
        <p:spPr bwMode="auto">
          <a:xfrm>
            <a:off x="2928938" y="3429000"/>
            <a:ext cx="2643187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26" name="Textplatzhalter 18"/>
          <p:cNvSpPr txBox="1">
            <a:spLocks/>
          </p:cNvSpPr>
          <p:nvPr/>
        </p:nvSpPr>
        <p:spPr bwMode="auto">
          <a:xfrm>
            <a:off x="3500438" y="3786188"/>
            <a:ext cx="3786187" cy="500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29" name="Textplatzhalter 18"/>
          <p:cNvSpPr txBox="1">
            <a:spLocks/>
          </p:cNvSpPr>
          <p:nvPr/>
        </p:nvSpPr>
        <p:spPr bwMode="auto">
          <a:xfrm>
            <a:off x="4643438" y="1428750"/>
            <a:ext cx="4214812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31" name="Textplatzhalter 18"/>
          <p:cNvSpPr txBox="1">
            <a:spLocks/>
          </p:cNvSpPr>
          <p:nvPr/>
        </p:nvSpPr>
        <p:spPr bwMode="auto">
          <a:xfrm rot="-4085038">
            <a:off x="5059363" y="2127250"/>
            <a:ext cx="2071688" cy="17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32" name="Textplatzhalter 18"/>
          <p:cNvSpPr txBox="1">
            <a:spLocks/>
          </p:cNvSpPr>
          <p:nvPr/>
        </p:nvSpPr>
        <p:spPr bwMode="auto">
          <a:xfrm>
            <a:off x="5072063" y="1581150"/>
            <a:ext cx="3071812" cy="1204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pic>
        <p:nvPicPr>
          <p:cNvPr id="56345" name="Grafik 28" descr="X:\Halcyonics\Organisation &amp; Verwaltung\Accurion LayOut\Accurion Printmedien\3 Flyer EP3SE\3d-Delta SE.png"/>
          <p:cNvPicPr>
            <a:picLocks noChangeAspect="1" noChangeArrowheads="1"/>
          </p:cNvPicPr>
          <p:nvPr/>
        </p:nvPicPr>
        <p:blipFill>
          <a:blip r:embed="rId2" cstate="print"/>
          <a:srcRect l="22331" t="4926" r="3230" b="3116"/>
          <a:stretch>
            <a:fillRect/>
          </a:stretch>
        </p:blipFill>
        <p:spPr bwMode="auto">
          <a:xfrm>
            <a:off x="551030" y="2143124"/>
            <a:ext cx="35004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27" descr="Psi-Map-Graphene-A.png"/>
          <p:cNvPicPr>
            <a:picLocks noChangeAspect="1"/>
          </p:cNvPicPr>
          <p:nvPr/>
        </p:nvPicPr>
        <p:blipFill>
          <a:blip r:embed="rId3" cstate="print"/>
          <a:srcRect l="25000" t="2773" r="28906" b="16055"/>
          <a:stretch>
            <a:fillRect/>
          </a:stretch>
        </p:blipFill>
        <p:spPr bwMode="auto">
          <a:xfrm>
            <a:off x="4643438" y="1945357"/>
            <a:ext cx="38322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75656" y="5661248"/>
            <a:ext cx="842624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Bef>
                <a:spcPct val="50000"/>
              </a:spcBef>
            </a:pPr>
            <a:r>
              <a:rPr lang="de-DE" sz="2400" dirty="0" smtClean="0">
                <a:latin typeface="Calibri" pitchFamily="34" charset="0"/>
              </a:rPr>
              <a:t>Delta-</a:t>
            </a:r>
            <a:r>
              <a:rPr lang="de-DE" sz="2400" dirty="0" err="1" smtClean="0">
                <a:latin typeface="Calibri" pitchFamily="34" charset="0"/>
              </a:rPr>
              <a:t>map</a:t>
            </a:r>
            <a:r>
              <a:rPr lang="de-DE" sz="2400" dirty="0" smtClean="0">
                <a:latin typeface="Calibri" pitchFamily="34" charset="0"/>
              </a:rPr>
              <a:t> 				</a:t>
            </a:r>
            <a:r>
              <a:rPr lang="de-DE" sz="2400" dirty="0" err="1" smtClean="0">
                <a:latin typeface="Calibri" pitchFamily="34" charset="0"/>
              </a:rPr>
              <a:t>Psi-map</a:t>
            </a:r>
            <a:endParaRPr lang="de-DE" sz="2400" dirty="0">
              <a:latin typeface="Calibri" pitchFamily="34" charset="0"/>
            </a:endParaRPr>
          </a:p>
        </p:txBody>
      </p:sp>
      <p:sp>
        <p:nvSpPr>
          <p:cNvPr id="13" name="Textfeld 2"/>
          <p:cNvSpPr txBox="1"/>
          <p:nvPr/>
        </p:nvSpPr>
        <p:spPr>
          <a:xfrm>
            <a:off x="425031" y="112584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de-DE" sz="2000" dirty="0" err="1" smtClean="0"/>
              <a:t>Microscopic</a:t>
            </a:r>
            <a:r>
              <a:rPr lang="de-DE" sz="2000" dirty="0" smtClean="0"/>
              <a:t> </a:t>
            </a:r>
            <a:r>
              <a:rPr lang="de-DE" sz="2000" dirty="0" err="1" smtClean="0"/>
              <a:t>mapping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933423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platzhalter 18"/>
          <p:cNvSpPr txBox="1">
            <a:spLocks/>
          </p:cNvSpPr>
          <p:nvPr/>
        </p:nvSpPr>
        <p:spPr bwMode="auto">
          <a:xfrm>
            <a:off x="2928938" y="3071813"/>
            <a:ext cx="2071687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24" name="Textplatzhalter 18"/>
          <p:cNvSpPr txBox="1">
            <a:spLocks/>
          </p:cNvSpPr>
          <p:nvPr/>
        </p:nvSpPr>
        <p:spPr bwMode="auto">
          <a:xfrm>
            <a:off x="2928938" y="3429000"/>
            <a:ext cx="2643187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26" name="Textplatzhalter 18"/>
          <p:cNvSpPr txBox="1">
            <a:spLocks/>
          </p:cNvSpPr>
          <p:nvPr/>
        </p:nvSpPr>
        <p:spPr bwMode="auto">
          <a:xfrm>
            <a:off x="3500438" y="3786188"/>
            <a:ext cx="3786187" cy="500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29" name="Textplatzhalter 18"/>
          <p:cNvSpPr txBox="1">
            <a:spLocks/>
          </p:cNvSpPr>
          <p:nvPr/>
        </p:nvSpPr>
        <p:spPr bwMode="auto">
          <a:xfrm>
            <a:off x="4643438" y="1428750"/>
            <a:ext cx="4214812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31" name="Textplatzhalter 18"/>
          <p:cNvSpPr txBox="1">
            <a:spLocks/>
          </p:cNvSpPr>
          <p:nvPr/>
        </p:nvSpPr>
        <p:spPr bwMode="auto">
          <a:xfrm rot="-4085038">
            <a:off x="5059363" y="2127250"/>
            <a:ext cx="2071688" cy="17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56332" name="Textplatzhalter 18"/>
          <p:cNvSpPr txBox="1">
            <a:spLocks/>
          </p:cNvSpPr>
          <p:nvPr/>
        </p:nvSpPr>
        <p:spPr bwMode="auto">
          <a:xfrm>
            <a:off x="5072063" y="1581150"/>
            <a:ext cx="3071812" cy="1204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de-DE" sz="2000">
              <a:latin typeface="Calibri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03648" y="5587911"/>
            <a:ext cx="656862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Bef>
                <a:spcPct val="50000"/>
              </a:spcBef>
            </a:pPr>
            <a:r>
              <a:rPr lang="en-US" sz="2400" dirty="0" smtClean="0">
                <a:latin typeface="Calibri" pitchFamily="34" charset="0"/>
              </a:rPr>
              <a:t>Thickness map 	           refractive index map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76" y="1928812"/>
            <a:ext cx="3934436" cy="35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9422" r="17839" b="14258"/>
          <a:stretch>
            <a:fillRect/>
          </a:stretch>
        </p:blipFill>
        <p:spPr bwMode="auto">
          <a:xfrm>
            <a:off x="569151" y="2011556"/>
            <a:ext cx="3477388" cy="297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"/>
          <p:cNvSpPr txBox="1"/>
          <p:nvPr/>
        </p:nvSpPr>
        <p:spPr>
          <a:xfrm>
            <a:off x="425031" y="112584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de-DE" sz="2000" dirty="0" err="1" smtClean="0"/>
              <a:t>Microscopic</a:t>
            </a:r>
            <a:r>
              <a:rPr lang="de-DE" sz="2000" dirty="0" smtClean="0"/>
              <a:t> </a:t>
            </a:r>
            <a:r>
              <a:rPr lang="de-DE" sz="2000" dirty="0" err="1" smtClean="0"/>
              <a:t>mapping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1084404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2232000"/>
            <a:ext cx="3277058" cy="3858164"/>
          </a:xfrm>
          <a:prstGeom prst="rect">
            <a:avLst/>
          </a:prstGeom>
        </p:spPr>
      </p:pic>
      <p:sp>
        <p:nvSpPr>
          <p:cNvPr id="6" name="Rechteck 1"/>
          <p:cNvSpPr/>
          <p:nvPr/>
        </p:nvSpPr>
        <p:spPr>
          <a:xfrm>
            <a:off x="432000" y="3802426"/>
            <a:ext cx="3277058" cy="2287737"/>
          </a:xfrm>
          <a:custGeom>
            <a:avLst/>
            <a:gdLst>
              <a:gd name="connsiteX0" fmla="*/ 0 w 3277058"/>
              <a:gd name="connsiteY0" fmla="*/ 0 h 2157108"/>
              <a:gd name="connsiteX1" fmla="*/ 3277058 w 3277058"/>
              <a:gd name="connsiteY1" fmla="*/ 0 h 2157108"/>
              <a:gd name="connsiteX2" fmla="*/ 3277058 w 3277058"/>
              <a:gd name="connsiteY2" fmla="*/ 2157108 h 2157108"/>
              <a:gd name="connsiteX3" fmla="*/ 0 w 3277058"/>
              <a:gd name="connsiteY3" fmla="*/ 2157108 h 2157108"/>
              <a:gd name="connsiteX4" fmla="*/ 0 w 3277058"/>
              <a:gd name="connsiteY4" fmla="*/ 0 h 2157108"/>
              <a:gd name="connsiteX0" fmla="*/ 0 w 3277058"/>
              <a:gd name="connsiteY0" fmla="*/ 0 h 2287737"/>
              <a:gd name="connsiteX1" fmla="*/ 3277058 w 3277058"/>
              <a:gd name="connsiteY1" fmla="*/ 130629 h 2287737"/>
              <a:gd name="connsiteX2" fmla="*/ 3277058 w 3277058"/>
              <a:gd name="connsiteY2" fmla="*/ 2287737 h 2287737"/>
              <a:gd name="connsiteX3" fmla="*/ 0 w 3277058"/>
              <a:gd name="connsiteY3" fmla="*/ 2287737 h 2287737"/>
              <a:gd name="connsiteX4" fmla="*/ 0 w 3277058"/>
              <a:gd name="connsiteY4" fmla="*/ 0 h 228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058" h="2287737">
                <a:moveTo>
                  <a:pt x="0" y="0"/>
                </a:moveTo>
                <a:lnTo>
                  <a:pt x="3277058" y="130629"/>
                </a:lnTo>
                <a:lnTo>
                  <a:pt x="3277058" y="2287737"/>
                </a:lnTo>
                <a:lnTo>
                  <a:pt x="0" y="2287737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2772000"/>
            <a:ext cx="4571429" cy="2571429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32000" y="1152001"/>
            <a:ext cx="4067992" cy="119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48587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back-reflection</a:t>
            </a:r>
          </a:p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CECD00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zh-C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en-US" altLang="zh-CN" sz="2000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|</a:t>
            </a:r>
            <a:r>
              <a:rPr lang="en-US" sz="2000" dirty="0" smtClean="0">
                <a:solidFill>
                  <a:srgbClr val="CDC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MoS2</a:t>
            </a:r>
            <a:r>
              <a:rPr lang="en-US" altLang="zh-CN" sz="2000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|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Sapphire 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1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2232000"/>
            <a:ext cx="3277058" cy="385816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32000" y="3802426"/>
            <a:ext cx="3277058" cy="2287737"/>
          </a:xfrm>
          <a:custGeom>
            <a:avLst/>
            <a:gdLst>
              <a:gd name="connsiteX0" fmla="*/ 0 w 3277058"/>
              <a:gd name="connsiteY0" fmla="*/ 0 h 2157108"/>
              <a:gd name="connsiteX1" fmla="*/ 3277058 w 3277058"/>
              <a:gd name="connsiteY1" fmla="*/ 0 h 2157108"/>
              <a:gd name="connsiteX2" fmla="*/ 3277058 w 3277058"/>
              <a:gd name="connsiteY2" fmla="*/ 2157108 h 2157108"/>
              <a:gd name="connsiteX3" fmla="*/ 0 w 3277058"/>
              <a:gd name="connsiteY3" fmla="*/ 2157108 h 2157108"/>
              <a:gd name="connsiteX4" fmla="*/ 0 w 3277058"/>
              <a:gd name="connsiteY4" fmla="*/ 0 h 2157108"/>
              <a:gd name="connsiteX0" fmla="*/ 0 w 3277058"/>
              <a:gd name="connsiteY0" fmla="*/ 0 h 2287737"/>
              <a:gd name="connsiteX1" fmla="*/ 3277058 w 3277058"/>
              <a:gd name="connsiteY1" fmla="*/ 130629 h 2287737"/>
              <a:gd name="connsiteX2" fmla="*/ 3277058 w 3277058"/>
              <a:gd name="connsiteY2" fmla="*/ 2287737 h 2287737"/>
              <a:gd name="connsiteX3" fmla="*/ 0 w 3277058"/>
              <a:gd name="connsiteY3" fmla="*/ 2287737 h 2287737"/>
              <a:gd name="connsiteX4" fmla="*/ 0 w 3277058"/>
              <a:gd name="connsiteY4" fmla="*/ 0 h 228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058" h="2287737">
                <a:moveTo>
                  <a:pt x="0" y="0"/>
                </a:moveTo>
                <a:lnTo>
                  <a:pt x="3277058" y="130629"/>
                </a:lnTo>
                <a:lnTo>
                  <a:pt x="3277058" y="2287737"/>
                </a:lnTo>
                <a:lnTo>
                  <a:pt x="0" y="2287737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32000" y="1152001"/>
            <a:ext cx="4067992" cy="119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48587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48587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back-reflection</a:t>
            </a:r>
          </a:p>
          <a:p>
            <a:pPr marL="342900" indent="-342900" algn="l">
              <a:buClr>
                <a:srgbClr val="CECD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CECD00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zh-C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en-US" altLang="zh-CN" sz="2000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|</a:t>
            </a:r>
            <a:r>
              <a:rPr lang="en-US" sz="2000" dirty="0" smtClean="0">
                <a:solidFill>
                  <a:srgbClr val="CDC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MoS2</a:t>
            </a:r>
            <a:r>
              <a:rPr lang="en-US" altLang="zh-CN" sz="2000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|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Sapphire 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EP4_align</a:t>
            </a:r>
            <a:r>
              <a:rPr lang="en-US" altLang="zh-CN" dirty="0" err="1" smtClean="0">
                <a:latin typeface="+mj-lt"/>
              </a:rPr>
              <a:t>ment</a:t>
            </a:r>
            <a:r>
              <a:rPr lang="de-DE" dirty="0" smtClean="0">
                <a:latin typeface="+mj-lt"/>
              </a:rPr>
              <a:t>_sensor</a:t>
            </a:r>
            <a:r>
              <a:rPr lang="de-DE" dirty="0" smtClean="0"/>
              <a:t>:</a:t>
            </a:r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11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77273"/>
            <a:ext cx="675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AFM NaniteB (Nanosurf</a:t>
            </a:r>
            <a:r>
              <a:rPr lang="de-DE" dirty="0">
                <a:latin typeface="+mj-lt"/>
              </a:rPr>
              <a:t>)</a:t>
            </a:r>
            <a:r>
              <a:rPr lang="de-DE" dirty="0" smtClean="0"/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84368" y="170080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Automatic</a:t>
            </a:r>
            <a:r>
              <a:rPr lang="de-DE" dirty="0" smtClean="0">
                <a:latin typeface="+mn-lt"/>
              </a:rPr>
              <a:t> linear </a:t>
            </a:r>
            <a:r>
              <a:rPr lang="de-DE" dirty="0" err="1" smtClean="0">
                <a:latin typeface="+mn-lt"/>
              </a:rPr>
              <a:t>stage</a:t>
            </a:r>
            <a:endParaRPr lang="de-DE" dirty="0" smtClean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77272"/>
            <a:ext cx="6748625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feil nach rechts 11"/>
          <p:cNvSpPr/>
          <p:nvPr/>
        </p:nvSpPr>
        <p:spPr>
          <a:xfrm rot="10800000">
            <a:off x="5652120" y="1843953"/>
            <a:ext cx="2088232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7" name="Textfeld 6"/>
          <p:cNvSpPr txBox="1"/>
          <p:nvPr/>
        </p:nvSpPr>
        <p:spPr>
          <a:xfrm>
            <a:off x="-36512" y="429309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Compact multi-</a:t>
            </a:r>
            <a:r>
              <a:rPr lang="de-DE" dirty="0" err="1" smtClean="0">
                <a:latin typeface="+mn-lt"/>
              </a:rPr>
              <a:t>purpose</a:t>
            </a:r>
            <a:r>
              <a:rPr lang="de-DE" dirty="0" smtClean="0">
                <a:latin typeface="+mn-lt"/>
              </a:rPr>
              <a:t> AFM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1448721" y="4582869"/>
            <a:ext cx="2619223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422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AFM NaniteB (Nanosurf</a:t>
            </a:r>
            <a:r>
              <a:rPr lang="de-DE" dirty="0">
                <a:latin typeface="+mj-lt"/>
              </a:rPr>
              <a:t>)</a:t>
            </a:r>
            <a:r>
              <a:rPr lang="de-DE" dirty="0" smtClean="0"/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844824"/>
            <a:ext cx="267383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556792"/>
            <a:ext cx="5292588" cy="420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ckige Klammer links/rechts 5"/>
          <p:cNvSpPr/>
          <p:nvPr/>
        </p:nvSpPr>
        <p:spPr>
          <a:xfrm>
            <a:off x="5004048" y="1857792"/>
            <a:ext cx="1224136" cy="1512168"/>
          </a:xfrm>
          <a:prstGeom prst="bracketPair">
            <a:avLst/>
          </a:prstGeom>
          <a:ln w="76200">
            <a:solidFill>
              <a:srgbClr val="CD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0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MicroRaman System (Horiba)</a:t>
            </a:r>
            <a:r>
              <a:rPr lang="de-DE" dirty="0" smtClean="0"/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84368" y="141451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Automatic</a:t>
            </a:r>
            <a:r>
              <a:rPr lang="de-DE" dirty="0" smtClean="0">
                <a:latin typeface="+mn-lt"/>
              </a:rPr>
              <a:t> linear </a:t>
            </a:r>
            <a:r>
              <a:rPr lang="de-DE" dirty="0" err="1" smtClean="0">
                <a:latin typeface="+mn-lt"/>
              </a:rPr>
              <a:t>stage</a:t>
            </a:r>
            <a:endParaRPr lang="de-DE" dirty="0" smtClean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504" y="191857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Compact Raman probe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1970109" y="2037933"/>
            <a:ext cx="2619223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14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/>
          <a:stretch/>
        </p:blipFill>
        <p:spPr bwMode="auto">
          <a:xfrm>
            <a:off x="1723379" y="1414517"/>
            <a:ext cx="6204202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feil nach rechts 12"/>
          <p:cNvSpPr/>
          <p:nvPr/>
        </p:nvSpPr>
        <p:spPr>
          <a:xfrm rot="10800000">
            <a:off x="5796136" y="1557662"/>
            <a:ext cx="2088232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14" name="Pfeil nach rechts 13"/>
          <p:cNvSpPr/>
          <p:nvPr/>
        </p:nvSpPr>
        <p:spPr>
          <a:xfrm>
            <a:off x="1547664" y="2037933"/>
            <a:ext cx="2992816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15" name="Pfeil nach rechts 14"/>
          <p:cNvSpPr/>
          <p:nvPr/>
        </p:nvSpPr>
        <p:spPr>
          <a:xfrm rot="10800000">
            <a:off x="5580112" y="2492896"/>
            <a:ext cx="2304256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16" name="Textfeld 15"/>
          <p:cNvSpPr txBox="1"/>
          <p:nvPr/>
        </p:nvSpPr>
        <p:spPr>
          <a:xfrm>
            <a:off x="7884368" y="234888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Multi-</a:t>
            </a:r>
            <a:r>
              <a:rPr lang="de-DE" dirty="0" err="1" smtClean="0">
                <a:latin typeface="+mn-lt"/>
              </a:rPr>
              <a:t>axis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alignment</a:t>
            </a:r>
            <a:endParaRPr lang="de-DE" dirty="0" smtClean="0">
              <a:latin typeface="+mn-lt"/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1579184" y="3356992"/>
            <a:ext cx="2992816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18" name="Textfeld 17"/>
          <p:cNvSpPr txBox="1"/>
          <p:nvPr/>
        </p:nvSpPr>
        <p:spPr>
          <a:xfrm>
            <a:off x="179512" y="321384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Microspot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objective</a:t>
            </a:r>
            <a:endParaRPr lang="de-DE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7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975350" y="1143000"/>
          <a:ext cx="3168650" cy="308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68" name="Dokument" r:id="rId3" imgW="2276856" imgH="2214372" progId="Word.Document.8">
                  <p:embed/>
                </p:oleObj>
              </mc:Choice>
              <mc:Fallback>
                <p:oleObj name="Dokument" r:id="rId3" imgW="2276856" imgH="22143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1143000"/>
                        <a:ext cx="3168650" cy="308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41"/>
          <p:cNvSpPr txBox="1">
            <a:spLocks noChangeArrowheads="1"/>
          </p:cNvSpPr>
          <p:nvPr/>
        </p:nvSpPr>
        <p:spPr bwMode="auto">
          <a:xfrm>
            <a:off x="6215063" y="428625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latin typeface="Calibri" pitchFamily="34" charset="0"/>
                <a:cs typeface="Times New Roman" pitchFamily="18" charset="0"/>
              </a:rPr>
              <a:t>( Paul Drude, </a:t>
            </a:r>
            <a:r>
              <a:rPr lang="de-DE" sz="1200" i="1" dirty="0">
                <a:latin typeface="Calibri" pitchFamily="34" charset="0"/>
                <a:cs typeface="Times New Roman" pitchFamily="18" charset="0"/>
              </a:rPr>
              <a:t>Lehrbuch der Optik</a:t>
            </a:r>
            <a:r>
              <a:rPr lang="de-DE" sz="1200" dirty="0">
                <a:latin typeface="Calibri" pitchFamily="34" charset="0"/>
                <a:cs typeface="Times New Roman" pitchFamily="18" charset="0"/>
              </a:rPr>
              <a:t>, Leipzig, </a:t>
            </a:r>
            <a:r>
              <a:rPr lang="de-DE" sz="12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1900</a:t>
            </a: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sz="1200" dirty="0">
                <a:latin typeface="Calibri" pitchFamily="34" charset="0"/>
                <a:cs typeface="Times New Roman" pitchFamily="18" charset="0"/>
              </a:rPr>
              <a:t>)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4" name="Textplatzhalter 4"/>
          <p:cNvSpPr txBox="1">
            <a:spLocks/>
          </p:cNvSpPr>
          <p:nvPr/>
        </p:nvSpPr>
        <p:spPr bwMode="auto">
          <a:xfrm>
            <a:off x="432000" y="1152000"/>
            <a:ext cx="8247063" cy="571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/>
              <a:t>History…</a:t>
            </a:r>
            <a:r>
              <a:rPr lang="de-DE" altLang="zh-CN" dirty="0" smtClean="0"/>
              <a:t>…</a:t>
            </a:r>
            <a:endParaRPr lang="de-DE" dirty="0" smtClean="0"/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3275856" y="4309841"/>
            <a:ext cx="2438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Karl Ludwig Paul Drude, physicist (1863 - 1906)</a:t>
            </a:r>
          </a:p>
        </p:txBody>
      </p:sp>
      <p:pic>
        <p:nvPicPr>
          <p:cNvPr id="6" name="Picture 4" descr="Karl Ludwig Paul Drude, Physiker (1863 - 1906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484784"/>
            <a:ext cx="18272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0756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UV / VIS Reflection Spectrometer RefSpec (Accurion)</a:t>
            </a:r>
            <a:r>
              <a:rPr lang="de-DE" dirty="0" smtClean="0"/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84368" y="141451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Automatic</a:t>
            </a:r>
            <a:r>
              <a:rPr lang="de-DE" dirty="0" smtClean="0">
                <a:latin typeface="+mn-lt"/>
              </a:rPr>
              <a:t> linear </a:t>
            </a:r>
            <a:r>
              <a:rPr lang="de-DE" dirty="0" err="1" smtClean="0">
                <a:latin typeface="+mn-lt"/>
              </a:rPr>
              <a:t>stage</a:t>
            </a:r>
            <a:endParaRPr lang="de-DE" dirty="0" smtClean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17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884368" y="220660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Multi-</a:t>
            </a:r>
            <a:r>
              <a:rPr lang="de-DE" dirty="0" err="1" smtClean="0">
                <a:latin typeface="+mn-lt"/>
              </a:rPr>
              <a:t>axis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alignment</a:t>
            </a:r>
            <a:endParaRPr lang="de-DE" dirty="0" smtClean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75" y="1414517"/>
            <a:ext cx="6746706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feil nach rechts 18"/>
          <p:cNvSpPr/>
          <p:nvPr/>
        </p:nvSpPr>
        <p:spPr>
          <a:xfrm rot="10800000">
            <a:off x="4860032" y="1557662"/>
            <a:ext cx="3024336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20" name="Pfeil nach rechts 19"/>
          <p:cNvSpPr/>
          <p:nvPr/>
        </p:nvSpPr>
        <p:spPr>
          <a:xfrm rot="10800000">
            <a:off x="4788024" y="2312005"/>
            <a:ext cx="3087868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21" name="Textfeld 20"/>
          <p:cNvSpPr txBox="1"/>
          <p:nvPr/>
        </p:nvSpPr>
        <p:spPr>
          <a:xfrm>
            <a:off x="35496" y="285467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Compact </a:t>
            </a:r>
            <a:r>
              <a:rPr lang="de-DE" dirty="0" err="1" smtClean="0">
                <a:latin typeface="+mn-lt"/>
              </a:rPr>
              <a:t>sensor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head</a:t>
            </a:r>
            <a:endParaRPr lang="de-DE" dirty="0" smtClean="0">
              <a:latin typeface="+mn-lt"/>
            </a:endParaRPr>
          </a:p>
        </p:txBody>
      </p:sp>
      <p:sp>
        <p:nvSpPr>
          <p:cNvPr id="22" name="Pfeil nach rechts 21"/>
          <p:cNvSpPr/>
          <p:nvPr/>
        </p:nvSpPr>
        <p:spPr>
          <a:xfrm>
            <a:off x="1331640" y="2997822"/>
            <a:ext cx="2592288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6015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QCM-D system E1 (Q-Sense)</a:t>
            </a:r>
            <a:r>
              <a:rPr lang="de-DE" dirty="0" smtClean="0"/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20</a:t>
            </a:r>
          </a:p>
        </p:txBody>
      </p:sp>
      <p:sp>
        <p:nvSpPr>
          <p:cNvPr id="19" name="Pfeil nach rechts 18"/>
          <p:cNvSpPr/>
          <p:nvPr/>
        </p:nvSpPr>
        <p:spPr>
          <a:xfrm rot="10800000">
            <a:off x="4860032" y="1557662"/>
            <a:ext cx="3024336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20" name="Pfeil nach rechts 19"/>
          <p:cNvSpPr/>
          <p:nvPr/>
        </p:nvSpPr>
        <p:spPr>
          <a:xfrm rot="10800000">
            <a:off x="4788024" y="2312005"/>
            <a:ext cx="3087868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sp>
        <p:nvSpPr>
          <p:cNvPr id="22" name="Pfeil nach rechts 21"/>
          <p:cNvSpPr/>
          <p:nvPr/>
        </p:nvSpPr>
        <p:spPr>
          <a:xfrm>
            <a:off x="1331640" y="2997822"/>
            <a:ext cx="2592288" cy="360040"/>
          </a:xfrm>
          <a:prstGeom prst="rightArrow">
            <a:avLst/>
          </a:prstGeom>
          <a:solidFill>
            <a:srgbClr val="CDCE00"/>
          </a:solidFill>
          <a:ln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75" y="1412776"/>
            <a:ext cx="6746706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9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2000" y="836712"/>
            <a:ext cx="8244456" cy="369332"/>
          </a:xfrm>
          <a:prstGeom prst="rect">
            <a:avLst/>
          </a:prstGeom>
          <a:solidFill>
            <a:srgbClr val="CECD00"/>
          </a:solidFill>
        </p:spPr>
        <p:txBody>
          <a:bodyPr wrap="square" rtlCol="0">
            <a:spAutoFit/>
          </a:bodyPr>
          <a:lstStyle/>
          <a:p>
            <a:pPr>
              <a:buClr>
                <a:srgbClr val="CECD00"/>
              </a:buClr>
            </a:pPr>
            <a:r>
              <a:rPr lang="de-DE" dirty="0" smtClean="0">
                <a:latin typeface="+mj-lt"/>
              </a:rPr>
              <a:t>Electron synchrotron DESY (Hamburg, Germany)</a:t>
            </a:r>
            <a:r>
              <a:rPr lang="de-DE" dirty="0" smtClean="0"/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8720000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ECD00"/>
                </a:solidFill>
              </a:rPr>
              <a:t>Accurion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has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two</a:t>
            </a:r>
            <a:r>
              <a:rPr lang="de-DE" b="1" dirty="0" smtClean="0">
                <a:solidFill>
                  <a:srgbClr val="CECD00"/>
                </a:solidFill>
              </a:rPr>
              <a:t> </a:t>
            </a:r>
            <a:r>
              <a:rPr lang="de-DE" b="1" dirty="0" err="1" smtClean="0">
                <a:solidFill>
                  <a:srgbClr val="CECD00"/>
                </a:solidFill>
              </a:rPr>
              <a:t>sub</a:t>
            </a:r>
            <a:endParaRPr lang="de-DE" b="1" dirty="0" smtClean="0">
              <a:solidFill>
                <a:srgbClr val="CECD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0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n-lt"/>
              </a:rPr>
              <a:t>24</a:t>
            </a:r>
          </a:p>
        </p:txBody>
      </p:sp>
      <p:pic>
        <p:nvPicPr>
          <p:cNvPr id="6" name="Picture 48" descr="IMG_53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8247" y="1372245"/>
            <a:ext cx="6011961" cy="450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7618616" y="4712425"/>
            <a:ext cx="1493912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800" cap="small" dirty="0">
                <a:latin typeface="+mn-lt"/>
              </a:rPr>
              <a:t>V. </a:t>
            </a:r>
            <a:r>
              <a:rPr lang="en-US" sz="800" cap="small" dirty="0" err="1">
                <a:latin typeface="+mn-lt"/>
              </a:rPr>
              <a:t>Körstgens</a:t>
            </a:r>
            <a:r>
              <a:rPr lang="en-US" sz="800" cap="small" dirty="0">
                <a:latin typeface="+mn-lt"/>
              </a:rPr>
              <a:t> et al. (2010) </a:t>
            </a:r>
          </a:p>
          <a:p>
            <a:pPr>
              <a:spcBef>
                <a:spcPct val="20000"/>
              </a:spcBef>
            </a:pPr>
            <a:r>
              <a:rPr lang="en-US" sz="800" dirty="0">
                <a:latin typeface="+mn-lt"/>
              </a:rPr>
              <a:t>Combining imaging ellipsometry and grazing incidence small angle X-ray scattering for in situ characterization of polymer nanostructures. </a:t>
            </a:r>
          </a:p>
          <a:p>
            <a:pPr>
              <a:spcBef>
                <a:spcPct val="20000"/>
              </a:spcBef>
            </a:pPr>
            <a:r>
              <a:rPr lang="de-DE" sz="800" i="1" dirty="0">
                <a:latin typeface="+mn-lt"/>
              </a:rPr>
              <a:t>Anal </a:t>
            </a:r>
            <a:r>
              <a:rPr lang="de-DE" sz="800" i="1" dirty="0" err="1">
                <a:latin typeface="+mn-lt"/>
              </a:rPr>
              <a:t>Bioanal</a:t>
            </a:r>
            <a:r>
              <a:rPr lang="de-DE" sz="800" i="1" dirty="0">
                <a:latin typeface="+mn-lt"/>
              </a:rPr>
              <a:t> Chem.,</a:t>
            </a:r>
            <a:r>
              <a:rPr lang="de-DE" sz="800" dirty="0">
                <a:latin typeface="+mn-lt"/>
              </a:rPr>
              <a:t> </a:t>
            </a:r>
            <a:r>
              <a:rPr lang="de-DE" sz="800" b="1" dirty="0">
                <a:latin typeface="+mn-lt"/>
              </a:rPr>
              <a:t>396</a:t>
            </a:r>
            <a:r>
              <a:rPr lang="de-DE" sz="800" dirty="0">
                <a:latin typeface="+mn-lt"/>
              </a:rPr>
              <a:t> , 139-149</a:t>
            </a:r>
            <a:endParaRPr lang="en-US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25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 Box 47"/>
          <p:cNvSpPr txBox="1">
            <a:spLocks noChangeArrowheads="1"/>
          </p:cNvSpPr>
          <p:nvPr/>
        </p:nvSpPr>
        <p:spPr bwMode="auto">
          <a:xfrm rot="5400000">
            <a:off x="-3058550" y="3075059"/>
            <a:ext cx="685800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4000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www.accurion.com</a:t>
            </a:r>
            <a:r>
              <a:rPr lang="de-D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edraMono" pitchFamily="49" charset="0"/>
                <a:ea typeface="+mn-ea"/>
              </a:rPr>
              <a:t> </a:t>
            </a:r>
            <a:endParaRPr lang="de-DE" sz="4000" i="1" dirty="0">
              <a:solidFill>
                <a:schemeClr val="tx1">
                  <a:lumMod val="65000"/>
                  <a:lumOff val="35000"/>
                </a:schemeClr>
              </a:solidFill>
              <a:latin typeface="FedraMono" pitchFamily="49" charset="0"/>
              <a:ea typeface="+mn-ea"/>
            </a:endParaRPr>
          </a:p>
        </p:txBody>
      </p:sp>
      <p:sp>
        <p:nvSpPr>
          <p:cNvPr id="6" name="Rechteck 4"/>
          <p:cNvSpPr/>
          <p:nvPr/>
        </p:nvSpPr>
        <p:spPr>
          <a:xfrm>
            <a:off x="899592" y="1628800"/>
            <a:ext cx="8244408" cy="732370"/>
          </a:xfrm>
          <a:prstGeom prst="rect">
            <a:avLst/>
          </a:prstGeom>
          <a:solidFill>
            <a:srgbClr val="CDCE00"/>
          </a:solidFill>
          <a:ln>
            <a:solidFill>
              <a:srgbClr val="CDC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chemeClr val="tx1"/>
                </a:solidFill>
              </a:rPr>
              <a:t>Imaging </a:t>
            </a:r>
            <a:r>
              <a:rPr lang="en-US" sz="4000" dirty="0" err="1" smtClean="0">
                <a:solidFill>
                  <a:schemeClr val="tx1"/>
                </a:solidFill>
              </a:rPr>
              <a:t>Ellipsometry</a:t>
            </a:r>
            <a:r>
              <a:rPr lang="en-US" sz="4000" dirty="0" smtClean="0">
                <a:solidFill>
                  <a:schemeClr val="tx1"/>
                </a:solidFill>
              </a:rPr>
              <a:t> - </a:t>
            </a:r>
            <a:r>
              <a:rPr lang="en-US" altLang="zh-CN" sz="4000" dirty="0" smtClean="0">
                <a:solidFill>
                  <a:schemeClr val="tx1"/>
                </a:solidFill>
              </a:rPr>
              <a:t>Application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Textplatzhalter 4"/>
          <p:cNvSpPr txBox="1">
            <a:spLocks/>
          </p:cNvSpPr>
          <p:nvPr/>
        </p:nvSpPr>
        <p:spPr>
          <a:xfrm>
            <a:off x="468313" y="1408113"/>
            <a:ext cx="5286375" cy="49053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Light guides for Liquid-Liquid interfaces</a:t>
            </a:r>
          </a:p>
        </p:txBody>
      </p:sp>
      <p:grpSp>
        <p:nvGrpSpPr>
          <p:cNvPr id="457732" name="Group 3"/>
          <p:cNvGrpSpPr>
            <a:grpSpLocks/>
          </p:cNvGrpSpPr>
          <p:nvPr/>
        </p:nvGrpSpPr>
        <p:grpSpPr bwMode="auto">
          <a:xfrm>
            <a:off x="2205038" y="2266950"/>
            <a:ext cx="4662487" cy="2740025"/>
            <a:chOff x="846136" y="2272683"/>
            <a:chExt cx="5000625" cy="2993055"/>
          </a:xfrm>
        </p:grpSpPr>
        <p:pic>
          <p:nvPicPr>
            <p:cNvPr id="457734" name="Picture 2" descr="C:\Users\ago\Desktop\SnapCrab_NoName_2013-5-31_11-7-40_No-00.png"/>
            <p:cNvPicPr>
              <a:picLocks noChangeAspect="1" noChangeArrowheads="1"/>
            </p:cNvPicPr>
            <p:nvPr/>
          </p:nvPicPr>
          <p:blipFill>
            <a:blip r:embed="rId2"/>
            <a:srcRect t="2109"/>
            <a:stretch>
              <a:fillRect/>
            </a:stretch>
          </p:blipFill>
          <p:spPr bwMode="auto">
            <a:xfrm flipH="1">
              <a:off x="846136" y="2272683"/>
              <a:ext cx="5000625" cy="299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7735" name="TextBox 2"/>
            <p:cNvSpPr txBox="1">
              <a:spLocks noChangeArrowheads="1"/>
            </p:cNvSpPr>
            <p:nvPr/>
          </p:nvSpPr>
          <p:spPr bwMode="auto">
            <a:xfrm>
              <a:off x="5004048" y="3769210"/>
              <a:ext cx="504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altLang="zh-CN"/>
                <a:t>L1</a:t>
              </a:r>
              <a:endParaRPr lang="de-DE" altLang="zh-CN"/>
            </a:p>
          </p:txBody>
        </p:sp>
        <p:sp>
          <p:nvSpPr>
            <p:cNvPr id="457736" name="TextBox 7"/>
            <p:cNvSpPr txBox="1">
              <a:spLocks noChangeArrowheads="1"/>
            </p:cNvSpPr>
            <p:nvPr/>
          </p:nvSpPr>
          <p:spPr bwMode="auto">
            <a:xfrm>
              <a:off x="5025752" y="4581128"/>
              <a:ext cx="504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altLang="zh-CN"/>
                <a:t>L2</a:t>
              </a:r>
              <a:endParaRPr lang="de-DE" altLang="zh-CN"/>
            </a:p>
          </p:txBody>
        </p:sp>
      </p:grpSp>
      <p:sp>
        <p:nvSpPr>
          <p:cNvPr id="457733" name="TextBox 8"/>
          <p:cNvSpPr txBox="1">
            <a:spLocks noChangeArrowheads="1"/>
          </p:cNvSpPr>
          <p:nvPr/>
        </p:nvSpPr>
        <p:spPr bwMode="auto">
          <a:xfrm>
            <a:off x="1908175" y="5229225"/>
            <a:ext cx="5256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altLang="zh-CN" sz="1600"/>
              <a:t>Glass pipes inmersed in the upper liquid act as light guide for the beam, avoiding the air-liquid interface and so the undesired displacements of the beam path</a:t>
            </a:r>
            <a:endParaRPr lang="de-DE" altLang="zh-CN" sz="1600"/>
          </a:p>
        </p:txBody>
      </p:sp>
    </p:spTree>
    <p:extLst>
      <p:ext uri="{BB962C8B-B14F-4D97-AF65-F5344CB8AC3E}">
        <p14:creationId xmlns:p14="http://schemas.microsoft.com/office/powerpoint/2010/main" val="22679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Textplatzhalter 4"/>
          <p:cNvSpPr txBox="1">
            <a:spLocks/>
          </p:cNvSpPr>
          <p:nvPr/>
        </p:nvSpPr>
        <p:spPr>
          <a:xfrm>
            <a:off x="468313" y="1408113"/>
            <a:ext cx="5286375" cy="49053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Light guides for Liquid-Liquid interfaces</a:t>
            </a:r>
          </a:p>
        </p:txBody>
      </p:sp>
      <p:pic>
        <p:nvPicPr>
          <p:cNvPr id="458756" name="Picture 37" descr="O:\FuE\nanofilm_Accessories\Light guide\images\Bilder Testaufbau\IMG_5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3188" y="2133600"/>
            <a:ext cx="29527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7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133600"/>
            <a:ext cx="295116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3188" y="4224338"/>
            <a:ext cx="29527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9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224338"/>
            <a:ext cx="2951162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48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Textplatzhalter 4"/>
          <p:cNvSpPr txBox="1">
            <a:spLocks/>
          </p:cNvSpPr>
          <p:nvPr/>
        </p:nvSpPr>
        <p:spPr>
          <a:xfrm>
            <a:off x="468313" y="1408113"/>
            <a:ext cx="5286375" cy="49053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Light guides for Liquid-Liquid interfaces</a:t>
            </a:r>
          </a:p>
        </p:txBody>
      </p:sp>
      <p:pic>
        <p:nvPicPr>
          <p:cNvPr id="460804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444750"/>
            <a:ext cx="35718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05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444750"/>
            <a:ext cx="36401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06" name="TextBox 1"/>
          <p:cNvSpPr txBox="1">
            <a:spLocks noChangeArrowheads="1"/>
          </p:cNvSpPr>
          <p:nvPr/>
        </p:nvSpPr>
        <p:spPr bwMode="auto">
          <a:xfrm>
            <a:off x="2755900" y="5445125"/>
            <a:ext cx="584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 smtClean="0"/>
              <a:t>Polystyrene</a:t>
            </a:r>
            <a:r>
              <a:rPr lang="es-ES_tradnl" altLang="zh-CN" dirty="0" smtClean="0"/>
              <a:t> </a:t>
            </a:r>
            <a:r>
              <a:rPr lang="es-ES_tradnl" altLang="zh-CN" dirty="0"/>
              <a:t>at parafin oil-water interface</a:t>
            </a:r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6463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Textplatzhalter 4"/>
          <p:cNvSpPr txBox="1">
            <a:spLocks/>
          </p:cNvSpPr>
          <p:nvPr/>
        </p:nvSpPr>
        <p:spPr>
          <a:xfrm>
            <a:off x="468313" y="1408113"/>
            <a:ext cx="5286375" cy="49053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Light guides for Liquid-Liquid interfaces</a:t>
            </a:r>
          </a:p>
        </p:txBody>
      </p:sp>
      <p:pic>
        <p:nvPicPr>
          <p:cNvPr id="459780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3213" y="1916113"/>
            <a:ext cx="25527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1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488" y="1916113"/>
            <a:ext cx="255111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2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3213" y="4006850"/>
            <a:ext cx="25527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3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6488" y="4006850"/>
            <a:ext cx="255111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4" name="TextBox 1"/>
          <p:cNvSpPr txBox="1">
            <a:spLocks noChangeArrowheads="1"/>
          </p:cNvSpPr>
          <p:nvPr/>
        </p:nvSpPr>
        <p:spPr bwMode="auto">
          <a:xfrm>
            <a:off x="1619250" y="6092825"/>
            <a:ext cx="584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altLang="zh-CN" dirty="0"/>
              <a:t>Cetylpyridiniumbromide at the toluene-water interface</a:t>
            </a:r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1109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7554" name="Object 2"/>
          <p:cNvGraphicFramePr>
            <a:graphicFrameLocks noChangeAspect="1"/>
          </p:cNvGraphicFramePr>
          <p:nvPr/>
        </p:nvGraphicFramePr>
        <p:xfrm>
          <a:off x="5975350" y="1143000"/>
          <a:ext cx="3168650" cy="308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35" name="Dokument" r:id="rId4" imgW="2276856" imgH="2214372" progId="Word.Document.8">
                  <p:embed/>
                </p:oleObj>
              </mc:Choice>
              <mc:Fallback>
                <p:oleObj name="Dokument" r:id="rId4" imgW="2276856" imgH="22143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1143000"/>
                        <a:ext cx="3168650" cy="308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5715000" y="928688"/>
            <a:ext cx="3429000" cy="450056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07560" name="Rectangle 3"/>
          <p:cNvSpPr>
            <a:spLocks noChangeArrowheads="1"/>
          </p:cNvSpPr>
          <p:nvPr/>
        </p:nvSpPr>
        <p:spPr bwMode="auto">
          <a:xfrm>
            <a:off x="76200" y="50292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b="1" dirty="0" smtClean="0">
                <a:solidFill>
                  <a:srgbClr val="000000"/>
                </a:solidFill>
                <a:ea typeface="MS Gothic" pitchFamily="49" charset="-128"/>
              </a:rPr>
              <a:t>DMPE</a:t>
            </a:r>
            <a:endParaRPr lang="de-DE" altLang="zh-CN" b="1" dirty="0">
              <a:solidFill>
                <a:srgbClr val="000000"/>
              </a:solidFill>
              <a:ea typeface="MS Gothic" pitchFamily="49" charset="-128"/>
            </a:endParaRPr>
          </a:p>
        </p:txBody>
      </p:sp>
      <p:pic>
        <p:nvPicPr>
          <p:cNvPr id="4075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520533"/>
            <a:ext cx="2819400" cy="24717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07562" name="Rectangle 6"/>
          <p:cNvSpPr>
            <a:spLocks noChangeArrowheads="1"/>
          </p:cNvSpPr>
          <p:nvPr/>
        </p:nvSpPr>
        <p:spPr bwMode="auto">
          <a:xfrm>
            <a:off x="3048000" y="50292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b="1" dirty="0" smtClean="0">
                <a:solidFill>
                  <a:srgbClr val="000000"/>
                </a:solidFill>
                <a:ea typeface="MS Gothic" pitchFamily="49" charset="-128"/>
              </a:rPr>
              <a:t>Sphingomyelin</a:t>
            </a:r>
            <a:endParaRPr lang="de-DE" altLang="zh-CN" dirty="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pic>
        <p:nvPicPr>
          <p:cNvPr id="40756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2514600"/>
            <a:ext cx="2819400" cy="24685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2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3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4" name="Textplatzhalter 4"/>
          <p:cNvSpPr txBox="1">
            <a:spLocks/>
          </p:cNvSpPr>
          <p:nvPr/>
        </p:nvSpPr>
        <p:spPr>
          <a:xfrm>
            <a:off x="468313" y="1408113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Air</a:t>
            </a:r>
            <a:r>
              <a:rPr lang="en-US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-Liquid interfaces</a:t>
            </a:r>
            <a:r>
              <a:rPr lang="en-US" sz="2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– BAM pictures</a:t>
            </a:r>
            <a:endParaRPr lang="en-US" sz="24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3080" y="2514600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068888" y="5013176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b="1" dirty="0">
                <a:solidFill>
                  <a:srgbClr val="000000"/>
                </a:solidFill>
                <a:ea typeface="MS Gothic" pitchFamily="49" charset="-128"/>
              </a:rPr>
              <a:t>Ethyl stearate </a:t>
            </a:r>
            <a:endParaRPr lang="de-DE" altLang="zh-CN" b="1" dirty="0">
              <a:solidFill>
                <a:srgbClr val="000000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087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Grafik 3"/>
          <p:cNvPicPr>
            <a:picLocks noChangeAspect="1"/>
          </p:cNvPicPr>
          <p:nvPr/>
        </p:nvPicPr>
        <p:blipFill>
          <a:blip r:embed="rId2"/>
          <a:srcRect t="12987" b="8263"/>
          <a:stretch>
            <a:fillRect/>
          </a:stretch>
        </p:blipFill>
        <p:spPr bwMode="auto">
          <a:xfrm>
            <a:off x="0" y="168813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5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Surface </a:t>
            </a:r>
            <a:r>
              <a:rPr lang="en-US" sz="2200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plasmon</a:t>
            </a:r>
            <a:r>
              <a:rPr lang="en-US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resonance (SPR)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39749"/>
            <a:ext cx="4968552" cy="4337523"/>
          </a:xfrm>
          <a:prstGeom prst="rect">
            <a:avLst/>
          </a:prstGeom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975350" y="1143000"/>
          <a:ext cx="3168650" cy="308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90" name="Dokument" r:id="rId4" imgW="2276856" imgH="2214372" progId="Word.Document.8">
                  <p:embed/>
                </p:oleObj>
              </mc:Choice>
              <mc:Fallback>
                <p:oleObj name="Dokument" r:id="rId4" imgW="2276856" imgH="22143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1143000"/>
                        <a:ext cx="3168650" cy="308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41"/>
          <p:cNvSpPr txBox="1">
            <a:spLocks noChangeArrowheads="1"/>
          </p:cNvSpPr>
          <p:nvPr/>
        </p:nvSpPr>
        <p:spPr bwMode="auto">
          <a:xfrm>
            <a:off x="6215063" y="428625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latin typeface="Calibri" pitchFamily="34" charset="0"/>
                <a:cs typeface="Times New Roman" pitchFamily="18" charset="0"/>
              </a:rPr>
              <a:t>( Paul Drude, </a:t>
            </a:r>
            <a:r>
              <a:rPr lang="de-DE" sz="1200" i="1" dirty="0">
                <a:latin typeface="Calibri" pitchFamily="34" charset="0"/>
                <a:cs typeface="Times New Roman" pitchFamily="18" charset="0"/>
              </a:rPr>
              <a:t>Lehrbuch der Optik</a:t>
            </a:r>
            <a:r>
              <a:rPr lang="de-DE" sz="1200" dirty="0">
                <a:latin typeface="Calibri" pitchFamily="34" charset="0"/>
                <a:cs typeface="Times New Roman" pitchFamily="18" charset="0"/>
              </a:rPr>
              <a:t>, Leipzig, </a:t>
            </a:r>
            <a:r>
              <a:rPr lang="de-DE" sz="12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1900</a:t>
            </a: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sz="1200" dirty="0">
                <a:latin typeface="Calibri" pitchFamily="34" charset="0"/>
                <a:cs typeface="Times New Roman" pitchFamily="18" charset="0"/>
              </a:rPr>
              <a:t>)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1331640" y="5949280"/>
            <a:ext cx="3528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latin typeface="Calibri" pitchFamily="34" charset="0"/>
                <a:cs typeface="Times New Roman" pitchFamily="18" charset="0"/>
              </a:rPr>
              <a:t>( </a:t>
            </a: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Nanofilm_EP4, </a:t>
            </a:r>
            <a:r>
              <a:rPr lang="de-DE" sz="1200" i="1" dirty="0" smtClean="0">
                <a:latin typeface="Calibri" pitchFamily="34" charset="0"/>
                <a:cs typeface="Times New Roman" pitchFamily="18" charset="0"/>
              </a:rPr>
              <a:t>Accurion GmbH</a:t>
            </a: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,</a:t>
            </a:r>
            <a:r>
              <a:rPr lang="de-DE" sz="1200" dirty="0" smtClean="0"/>
              <a:t> </a:t>
            </a: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Goettingen, </a:t>
            </a:r>
            <a:r>
              <a:rPr lang="de-DE" sz="12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2013</a:t>
            </a: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)</a:t>
            </a:r>
            <a:endParaRPr lang="de-DE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08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2303"/>
            <a:ext cx="914400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1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Textplatzhalter 4"/>
          <p:cNvSpPr txBox="1">
            <a:spLocks/>
          </p:cNvSpPr>
          <p:nvPr/>
        </p:nvSpPr>
        <p:spPr>
          <a:xfrm>
            <a:off x="468313" y="1408113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SPR - </a:t>
            </a:r>
            <a:r>
              <a:rPr lang="en-US" sz="22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Kretschmann</a:t>
            </a: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dirty="0">
                <a:solidFill>
                  <a:srgbClr val="CDCE00"/>
                </a:solidFill>
                <a:ea typeface="Arial Unicode MS" pitchFamily="34" charset="-128"/>
                <a:cs typeface="Arial Unicode MS" pitchFamily="34" charset="-128"/>
              </a:rPr>
              <a:t>Setup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 nach rechts 1"/>
          <p:cNvSpPr/>
          <p:nvPr/>
        </p:nvSpPr>
        <p:spPr>
          <a:xfrm>
            <a:off x="4572000" y="2852738"/>
            <a:ext cx="360363" cy="403225"/>
          </a:xfrm>
          <a:prstGeom prst="rightArrow">
            <a:avLst/>
          </a:prstGeom>
          <a:solidFill>
            <a:srgbClr val="CD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17477" name="Grafik 21"/>
          <p:cNvPicPr>
            <a:picLocks noChangeAspect="1" noChangeArrowheads="1"/>
          </p:cNvPicPr>
          <p:nvPr/>
        </p:nvPicPr>
        <p:blipFill>
          <a:blip r:embed="rId3"/>
          <a:srcRect l="6821" t="16389" r="49416" b="8920"/>
          <a:stretch>
            <a:fillRect/>
          </a:stretch>
        </p:blipFill>
        <p:spPr bwMode="auto">
          <a:xfrm>
            <a:off x="450850" y="1841500"/>
            <a:ext cx="26781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78" name="Grafik 21"/>
          <p:cNvPicPr>
            <a:picLocks noChangeAspect="1" noChangeArrowheads="1"/>
          </p:cNvPicPr>
          <p:nvPr/>
        </p:nvPicPr>
        <p:blipFill>
          <a:blip r:embed="rId3"/>
          <a:srcRect l="50584" t="16389" r="5653" b="8920"/>
          <a:stretch>
            <a:fillRect/>
          </a:stretch>
        </p:blipFill>
        <p:spPr bwMode="auto">
          <a:xfrm>
            <a:off x="1619250" y="2708275"/>
            <a:ext cx="2679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479" name="Rectangle 9"/>
          <p:cNvSpPr>
            <a:spLocks noChangeArrowheads="1"/>
          </p:cNvSpPr>
          <p:nvPr/>
        </p:nvSpPr>
        <p:spPr bwMode="auto">
          <a:xfrm>
            <a:off x="431800" y="6551613"/>
            <a:ext cx="8928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t-BR" altLang="zh-CN" sz="1400"/>
              <a:t>Klenkar G, Brian B, Ederth Th, Stengel G, Höök F, Piehler J, Liedberg B (2008) </a:t>
            </a:r>
            <a:r>
              <a:rPr lang="pt-BR" altLang="zh-CN" sz="1400" i="1"/>
              <a:t>Biointerphases</a:t>
            </a:r>
            <a:r>
              <a:rPr lang="pt-BR" altLang="zh-CN" sz="1400"/>
              <a:t> </a:t>
            </a:r>
            <a:r>
              <a:rPr lang="pt-BR" altLang="zh-CN" sz="1400" b="1"/>
              <a:t>3</a:t>
            </a:r>
            <a:r>
              <a:rPr lang="pt-BR" altLang="zh-CN" sz="1400"/>
              <a:t>: 29-37.</a:t>
            </a:r>
            <a:endParaRPr lang="de-DE" altLang="zh-CN" sz="1400" i="1"/>
          </a:p>
          <a:p>
            <a:endParaRPr lang="de-DE" altLang="zh-CN" sz="1400" i="1">
              <a:latin typeface="Calibri" pitchFamily="34" charset="0"/>
            </a:endParaRPr>
          </a:p>
        </p:txBody>
      </p:sp>
      <p:pic>
        <p:nvPicPr>
          <p:cNvPr id="8" name="Grafik 20"/>
          <p:cNvPicPr>
            <a:picLocks noChangeAspect="1" noChangeArrowheads="1"/>
          </p:cNvPicPr>
          <p:nvPr/>
        </p:nvPicPr>
        <p:blipFill>
          <a:blip r:embed="rId4"/>
          <a:srcRect l="23438" t="16667" r="34084" b="11903"/>
          <a:stretch>
            <a:fillRect/>
          </a:stretch>
        </p:blipFill>
        <p:spPr bwMode="auto">
          <a:xfrm>
            <a:off x="4970463" y="1772444"/>
            <a:ext cx="38846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0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Surface </a:t>
            </a:r>
            <a:r>
              <a:rPr lang="en-US" sz="2200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plasmon</a:t>
            </a:r>
            <a:r>
              <a:rPr lang="en-US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resonance (SPR)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0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Graphene</a:t>
            </a:r>
            <a:endParaRPr lang="en-US" sz="2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1448"/>
          <a:stretch/>
        </p:blipFill>
        <p:spPr>
          <a:xfrm>
            <a:off x="1187624" y="2060848"/>
            <a:ext cx="669597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77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0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Graphene</a:t>
            </a:r>
            <a:endParaRPr lang="en-US" sz="2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r="9311"/>
          <a:stretch/>
        </p:blipFill>
        <p:spPr>
          <a:xfrm>
            <a:off x="6084168" y="1772816"/>
            <a:ext cx="2952328" cy="45575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r="10779"/>
          <a:stretch/>
        </p:blipFill>
        <p:spPr>
          <a:xfrm>
            <a:off x="107504" y="1778426"/>
            <a:ext cx="2736304" cy="4557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r="9804"/>
          <a:stretch/>
        </p:blipFill>
        <p:spPr>
          <a:xfrm>
            <a:off x="3021484" y="1772001"/>
            <a:ext cx="2880320" cy="45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3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0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Graphene</a:t>
            </a:r>
            <a:endParaRPr lang="en-US" sz="2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95105"/>
            <a:ext cx="8064896" cy="44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51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10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Graphene</a:t>
            </a:r>
            <a:endParaRPr lang="en-US" sz="2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"/>
          <a:stretch/>
        </p:blipFill>
        <p:spPr>
          <a:xfrm>
            <a:off x="539552" y="1813320"/>
            <a:ext cx="7992888" cy="43519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64228" y="2570803"/>
            <a:ext cx="1584176" cy="360040"/>
          </a:xfrm>
          <a:prstGeom prst="rect">
            <a:avLst/>
          </a:prstGeom>
          <a:noFill/>
          <a:ln w="38100">
            <a:solidFill>
              <a:srgbClr val="CD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387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" y="1376772"/>
            <a:ext cx="868240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platzhalter 4"/>
          <p:cNvSpPr txBox="1">
            <a:spLocks/>
          </p:cNvSpPr>
          <p:nvPr/>
        </p:nvSpPr>
        <p:spPr bwMode="auto">
          <a:xfrm>
            <a:off x="431800" y="765175"/>
            <a:ext cx="52863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dirty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Applications</a:t>
            </a:r>
          </a:p>
        </p:txBody>
      </p:sp>
      <p:sp>
        <p:nvSpPr>
          <p:cNvPr id="5" name="Abgerundetes Rechteck 6"/>
          <p:cNvSpPr/>
          <p:nvPr/>
        </p:nvSpPr>
        <p:spPr bwMode="auto">
          <a:xfrm>
            <a:off x="142875" y="873125"/>
            <a:ext cx="285750" cy="285750"/>
          </a:xfrm>
          <a:prstGeom prst="roundRect">
            <a:avLst/>
          </a:prstGeom>
          <a:solidFill>
            <a:srgbClr val="CECD00"/>
          </a:solidFill>
          <a:ln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Textplatzhalter 4"/>
          <p:cNvSpPr txBox="1">
            <a:spLocks/>
          </p:cNvSpPr>
          <p:nvPr/>
        </p:nvSpPr>
        <p:spPr>
          <a:xfrm>
            <a:off x="468313" y="1282279"/>
            <a:ext cx="5286375" cy="4905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Graphene</a:t>
            </a:r>
            <a:endParaRPr lang="en-US" sz="2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83768" y="1376772"/>
            <a:ext cx="2232248" cy="756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 Box 47"/>
          <p:cNvSpPr txBox="1">
            <a:spLocks noChangeArrowheads="1"/>
          </p:cNvSpPr>
          <p:nvPr/>
        </p:nvSpPr>
        <p:spPr bwMode="auto">
          <a:xfrm rot="5400000">
            <a:off x="-3058550" y="3075059"/>
            <a:ext cx="685800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4000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www.accurion.com</a:t>
            </a:r>
            <a:r>
              <a:rPr lang="de-D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edraMono" pitchFamily="49" charset="0"/>
                <a:ea typeface="+mn-ea"/>
              </a:rPr>
              <a:t> </a:t>
            </a:r>
            <a:endParaRPr lang="de-DE" sz="4000" i="1" dirty="0">
              <a:solidFill>
                <a:schemeClr val="tx1">
                  <a:lumMod val="65000"/>
                  <a:lumOff val="35000"/>
                </a:schemeClr>
              </a:solidFill>
              <a:latin typeface="FedraMono" pitchFamily="49" charset="0"/>
              <a:ea typeface="+mn-ea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7975" y="5805488"/>
            <a:ext cx="1031875" cy="90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92550" name="Textfeld 14"/>
          <p:cNvSpPr txBox="1">
            <a:spLocks noChangeArrowheads="1"/>
          </p:cNvSpPr>
          <p:nvPr/>
        </p:nvSpPr>
        <p:spPr bwMode="auto">
          <a:xfrm>
            <a:off x="771525" y="5802313"/>
            <a:ext cx="6969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Air|</a:t>
            </a:r>
            <a:r>
              <a:rPr lang="en-US" altLang="zh-CN" dirty="0" smtClean="0">
                <a:solidFill>
                  <a:srgbClr val="CDCE00"/>
                </a:solidFill>
              </a:rPr>
              <a:t>Graphene</a:t>
            </a:r>
            <a:r>
              <a:rPr lang="en-US" altLang="zh-CN" dirty="0" smtClean="0">
                <a:solidFill>
                  <a:schemeClr val="bg1"/>
                </a:solidFill>
              </a:rPr>
              <a:t>|SiO2|Si</a:t>
            </a:r>
            <a:r>
              <a:rPr lang="en-US" altLang="zh-CN" dirty="0">
                <a:solidFill>
                  <a:schemeClr val="bg1"/>
                </a:solidFill>
              </a:rPr>
              <a:t>		 Delta map 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92551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513" y="1042988"/>
            <a:ext cx="75469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64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17" y="4059918"/>
            <a:ext cx="5508105" cy="17038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3528" y="3356992"/>
            <a:ext cx="2843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/>
              <a:t>Accurion</a:t>
            </a:r>
            <a:r>
              <a:rPr lang="en-US" sz="1600" b="1" dirty="0"/>
              <a:t> GmbH</a:t>
            </a:r>
          </a:p>
          <a:p>
            <a:pPr>
              <a:lnSpc>
                <a:spcPct val="150000"/>
              </a:lnSpc>
            </a:pPr>
            <a:r>
              <a:rPr lang="en-US" sz="1600" dirty="0" err="1"/>
              <a:t>Stresemannstrasse</a:t>
            </a:r>
            <a:r>
              <a:rPr lang="en-US" sz="1600" dirty="0"/>
              <a:t> 30</a:t>
            </a:r>
            <a:br>
              <a:rPr lang="en-US" sz="1600" dirty="0"/>
            </a:br>
            <a:r>
              <a:rPr lang="en-US" sz="1600" dirty="0"/>
              <a:t>37079 </a:t>
            </a:r>
            <a:r>
              <a:rPr lang="en-US" sz="1600" dirty="0" err="1"/>
              <a:t>Goettingen</a:t>
            </a:r>
            <a:r>
              <a:rPr lang="en-US" sz="1600" dirty="0"/>
              <a:t>, Germany</a:t>
            </a:r>
            <a:br>
              <a:rPr lang="en-US" sz="1600" dirty="0"/>
            </a:br>
            <a:r>
              <a:rPr lang="en-US" sz="1600" dirty="0"/>
              <a:t>Phone: +49-[0]551.999  60.0</a:t>
            </a:r>
            <a:br>
              <a:rPr lang="en-US" sz="1600" dirty="0"/>
            </a:br>
            <a:r>
              <a:rPr lang="en-US" sz="1600" dirty="0"/>
              <a:t>Fax: +49-[0]551.999  60.10</a:t>
            </a:r>
            <a:br>
              <a:rPr lang="en-US" sz="1600" dirty="0"/>
            </a:br>
            <a:r>
              <a:rPr lang="en-US" sz="1600" dirty="0"/>
              <a:t>E-Mail: info@accurion.com</a:t>
            </a:r>
            <a:br>
              <a:rPr lang="en-US" sz="1600" dirty="0"/>
            </a:br>
            <a:r>
              <a:rPr lang="en-US" sz="1600" dirty="0"/>
              <a:t>Web: www.accurion.com</a:t>
            </a:r>
            <a:endParaRPr lang="de-DE" sz="1600" dirty="0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ubTitle" idx="4294967295"/>
          </p:nvPr>
        </p:nvSpPr>
        <p:spPr>
          <a:xfrm>
            <a:off x="0" y="1592263"/>
            <a:ext cx="9144000" cy="1476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6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???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 any questions, do not hesitate to contact the Accurion Team! </a:t>
            </a:r>
          </a:p>
        </p:txBody>
      </p:sp>
    </p:spTree>
    <p:extLst>
      <p:ext uri="{BB962C8B-B14F-4D97-AF65-F5344CB8AC3E}">
        <p14:creationId xmlns:p14="http://schemas.microsoft.com/office/powerpoint/2010/main" val="4217494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818" name="Group 5"/>
          <p:cNvGrpSpPr>
            <a:grpSpLocks/>
          </p:cNvGrpSpPr>
          <p:nvPr/>
        </p:nvGrpSpPr>
        <p:grpSpPr bwMode="auto">
          <a:xfrm>
            <a:off x="539750" y="2276475"/>
            <a:ext cx="4900613" cy="3168650"/>
            <a:chOff x="1203" y="651"/>
            <a:chExt cx="3024" cy="1968"/>
          </a:xfrm>
        </p:grpSpPr>
        <p:sp>
          <p:nvSpPr>
            <p:cNvPr id="203821" name="Freeform 6"/>
            <p:cNvSpPr>
              <a:spLocks/>
            </p:cNvSpPr>
            <p:nvPr/>
          </p:nvSpPr>
          <p:spPr bwMode="auto">
            <a:xfrm>
              <a:off x="2403" y="1803"/>
              <a:ext cx="1536" cy="480"/>
            </a:xfrm>
            <a:custGeom>
              <a:avLst/>
              <a:gdLst>
                <a:gd name="T0" fmla="*/ 1536 w 1536"/>
                <a:gd name="T1" fmla="*/ 0 h 480"/>
                <a:gd name="T2" fmla="*/ 0 w 1536"/>
                <a:gd name="T3" fmla="*/ 384 h 480"/>
                <a:gd name="T4" fmla="*/ 0 w 1536"/>
                <a:gd name="T5" fmla="*/ 480 h 480"/>
                <a:gd name="T6" fmla="*/ 1536 w 1536"/>
                <a:gd name="T7" fmla="*/ 96 h 480"/>
                <a:gd name="T8" fmla="*/ 1536 w 1536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6"/>
                <a:gd name="T16" fmla="*/ 0 h 480"/>
                <a:gd name="T17" fmla="*/ 1536 w 1536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6" h="480">
                  <a:moveTo>
                    <a:pt x="1536" y="0"/>
                  </a:moveTo>
                  <a:lnTo>
                    <a:pt x="0" y="384"/>
                  </a:lnTo>
                  <a:lnTo>
                    <a:pt x="0" y="480"/>
                  </a:lnTo>
                  <a:lnTo>
                    <a:pt x="1536" y="96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2" name="Freeform 7"/>
            <p:cNvSpPr>
              <a:spLocks/>
            </p:cNvSpPr>
            <p:nvPr/>
          </p:nvSpPr>
          <p:spPr bwMode="auto">
            <a:xfrm>
              <a:off x="1587" y="1803"/>
              <a:ext cx="816" cy="480"/>
            </a:xfrm>
            <a:custGeom>
              <a:avLst/>
              <a:gdLst>
                <a:gd name="T0" fmla="*/ 0 w 816"/>
                <a:gd name="T1" fmla="*/ 0 h 480"/>
                <a:gd name="T2" fmla="*/ 0 w 816"/>
                <a:gd name="T3" fmla="*/ 96 h 480"/>
                <a:gd name="T4" fmla="*/ 816 w 816"/>
                <a:gd name="T5" fmla="*/ 480 h 480"/>
                <a:gd name="T6" fmla="*/ 816 w 816"/>
                <a:gd name="T7" fmla="*/ 384 h 480"/>
                <a:gd name="T8" fmla="*/ 0 w 816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480"/>
                <a:gd name="T17" fmla="*/ 816 w 816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480">
                  <a:moveTo>
                    <a:pt x="0" y="0"/>
                  </a:moveTo>
                  <a:lnTo>
                    <a:pt x="0" y="96"/>
                  </a:lnTo>
                  <a:lnTo>
                    <a:pt x="816" y="480"/>
                  </a:lnTo>
                  <a:lnTo>
                    <a:pt x="816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3" name="Freeform 8"/>
            <p:cNvSpPr>
              <a:spLocks/>
            </p:cNvSpPr>
            <p:nvPr/>
          </p:nvSpPr>
          <p:spPr bwMode="auto">
            <a:xfrm>
              <a:off x="1587" y="1419"/>
              <a:ext cx="2352" cy="768"/>
            </a:xfrm>
            <a:custGeom>
              <a:avLst/>
              <a:gdLst>
                <a:gd name="T0" fmla="*/ 816 w 2352"/>
                <a:gd name="T1" fmla="*/ 768 h 768"/>
                <a:gd name="T2" fmla="*/ 2352 w 2352"/>
                <a:gd name="T3" fmla="*/ 384 h 768"/>
                <a:gd name="T4" fmla="*/ 1536 w 2352"/>
                <a:gd name="T5" fmla="*/ 0 h 768"/>
                <a:gd name="T6" fmla="*/ 0 w 2352"/>
                <a:gd name="T7" fmla="*/ 384 h 768"/>
                <a:gd name="T8" fmla="*/ 816 w 2352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2"/>
                <a:gd name="T16" fmla="*/ 0 h 768"/>
                <a:gd name="T17" fmla="*/ 2352 w 2352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2" h="768">
                  <a:moveTo>
                    <a:pt x="816" y="768"/>
                  </a:moveTo>
                  <a:lnTo>
                    <a:pt x="2352" y="384"/>
                  </a:lnTo>
                  <a:lnTo>
                    <a:pt x="1536" y="0"/>
                  </a:lnTo>
                  <a:lnTo>
                    <a:pt x="0" y="384"/>
                  </a:lnTo>
                  <a:lnTo>
                    <a:pt x="816" y="768"/>
                  </a:lnTo>
                  <a:close/>
                </a:path>
              </a:pathLst>
            </a:custGeom>
            <a:solidFill>
              <a:srgbClr val="848587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4" name="Line 9"/>
            <p:cNvSpPr>
              <a:spLocks noChangeShapeType="1"/>
            </p:cNvSpPr>
            <p:nvPr/>
          </p:nvSpPr>
          <p:spPr bwMode="auto">
            <a:xfrm flipV="1">
              <a:off x="2019" y="1611"/>
              <a:ext cx="144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5" name="Line 10"/>
            <p:cNvSpPr>
              <a:spLocks noChangeShapeType="1"/>
            </p:cNvSpPr>
            <p:nvPr/>
          </p:nvSpPr>
          <p:spPr bwMode="auto">
            <a:xfrm>
              <a:off x="1683" y="1371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6" name="Line 11"/>
            <p:cNvSpPr>
              <a:spLocks noChangeShapeType="1"/>
            </p:cNvSpPr>
            <p:nvPr/>
          </p:nvSpPr>
          <p:spPr bwMode="auto">
            <a:xfrm>
              <a:off x="4083" y="747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7" name="Line 12"/>
            <p:cNvSpPr>
              <a:spLocks noChangeShapeType="1"/>
            </p:cNvSpPr>
            <p:nvPr/>
          </p:nvSpPr>
          <p:spPr bwMode="auto">
            <a:xfrm flipV="1">
              <a:off x="1683" y="1995"/>
              <a:ext cx="240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8" name="Line 13"/>
            <p:cNvSpPr>
              <a:spLocks noChangeShapeType="1"/>
            </p:cNvSpPr>
            <p:nvPr/>
          </p:nvSpPr>
          <p:spPr bwMode="auto">
            <a:xfrm flipV="1">
              <a:off x="1683" y="747"/>
              <a:ext cx="240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29" name="Line 14"/>
            <p:cNvSpPr>
              <a:spLocks noChangeShapeType="1"/>
            </p:cNvSpPr>
            <p:nvPr/>
          </p:nvSpPr>
          <p:spPr bwMode="auto">
            <a:xfrm flipV="1">
              <a:off x="3411" y="651"/>
              <a:ext cx="816" cy="672"/>
            </a:xfrm>
            <a:prstGeom prst="line">
              <a:avLst/>
            </a:prstGeom>
            <a:noFill/>
            <a:ln w="69850">
              <a:solidFill>
                <a:srgbClr val="CECD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30" name="Line 15"/>
            <p:cNvSpPr>
              <a:spLocks noChangeShapeType="1"/>
            </p:cNvSpPr>
            <p:nvPr/>
          </p:nvSpPr>
          <p:spPr bwMode="auto">
            <a:xfrm>
              <a:off x="1683" y="1899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31" name="Text Box 16"/>
            <p:cNvSpPr txBox="1">
              <a:spLocks noChangeArrowheads="1"/>
            </p:cNvSpPr>
            <p:nvPr/>
          </p:nvSpPr>
          <p:spPr bwMode="auto">
            <a:xfrm rot="1038746">
              <a:off x="1203" y="1131"/>
              <a:ext cx="696" cy="17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Calibri" pitchFamily="34" charset="0"/>
                </a:rPr>
                <a:t>incident beam</a:t>
              </a:r>
            </a:p>
          </p:txBody>
        </p:sp>
        <p:sp>
          <p:nvSpPr>
            <p:cNvPr id="203832" name="Oval 17"/>
            <p:cNvSpPr>
              <a:spLocks noChangeArrowheads="1"/>
            </p:cNvSpPr>
            <p:nvPr/>
          </p:nvSpPr>
          <p:spPr bwMode="auto">
            <a:xfrm rot="-3720000">
              <a:off x="3362" y="985"/>
              <a:ext cx="145" cy="623"/>
            </a:xfrm>
            <a:prstGeom prst="ellipse">
              <a:avLst/>
            </a:prstGeom>
            <a:noFill/>
            <a:ln w="25400">
              <a:solidFill>
                <a:srgbClr val="2799D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03833" name="Line 18"/>
            <p:cNvSpPr>
              <a:spLocks noChangeShapeType="1"/>
            </p:cNvSpPr>
            <p:nvPr/>
          </p:nvSpPr>
          <p:spPr bwMode="auto">
            <a:xfrm>
              <a:off x="2163" y="1515"/>
              <a:ext cx="720" cy="240"/>
            </a:xfrm>
            <a:prstGeom prst="line">
              <a:avLst/>
            </a:prstGeom>
            <a:noFill/>
            <a:ln w="69850">
              <a:solidFill>
                <a:srgbClr val="CECD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34" name="Oval 19"/>
            <p:cNvSpPr>
              <a:spLocks noChangeArrowheads="1"/>
            </p:cNvSpPr>
            <p:nvPr/>
          </p:nvSpPr>
          <p:spPr bwMode="auto">
            <a:xfrm rot="1260000">
              <a:off x="2067" y="1227"/>
              <a:ext cx="288" cy="622"/>
            </a:xfrm>
            <a:prstGeom prst="ellipse">
              <a:avLst/>
            </a:prstGeom>
            <a:noFill/>
            <a:ln w="25400">
              <a:solidFill>
                <a:srgbClr val="2799D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03835" name="Line 20"/>
            <p:cNvSpPr>
              <a:spLocks noChangeShapeType="1"/>
            </p:cNvSpPr>
            <p:nvPr/>
          </p:nvSpPr>
          <p:spPr bwMode="auto">
            <a:xfrm>
              <a:off x="1443" y="1275"/>
              <a:ext cx="720" cy="240"/>
            </a:xfrm>
            <a:prstGeom prst="line">
              <a:avLst/>
            </a:prstGeom>
            <a:noFill/>
            <a:ln w="69850">
              <a:solidFill>
                <a:srgbClr val="CECD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36" name="Line 21"/>
            <p:cNvSpPr>
              <a:spLocks noChangeShapeType="1"/>
            </p:cNvSpPr>
            <p:nvPr/>
          </p:nvSpPr>
          <p:spPr bwMode="auto">
            <a:xfrm flipV="1">
              <a:off x="2883" y="1323"/>
              <a:ext cx="528" cy="432"/>
            </a:xfrm>
            <a:prstGeom prst="line">
              <a:avLst/>
            </a:prstGeom>
            <a:noFill/>
            <a:ln w="69850">
              <a:solidFill>
                <a:srgbClr val="CECD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37" name="Line 22"/>
            <p:cNvSpPr>
              <a:spLocks noChangeShapeType="1"/>
            </p:cNvSpPr>
            <p:nvPr/>
          </p:nvSpPr>
          <p:spPr bwMode="auto">
            <a:xfrm>
              <a:off x="2019" y="1995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38" name="Text Box 23"/>
            <p:cNvSpPr txBox="1">
              <a:spLocks noChangeArrowheads="1"/>
            </p:cNvSpPr>
            <p:nvPr/>
          </p:nvSpPr>
          <p:spPr bwMode="auto">
            <a:xfrm rot="-895076">
              <a:off x="1682" y="2279"/>
              <a:ext cx="508" cy="2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Calibri" pitchFamily="34" charset="0"/>
                </a:rPr>
                <a:t>plane of </a:t>
              </a:r>
            </a:p>
            <a:p>
              <a:r>
                <a:rPr lang="de-DE" altLang="zh-CN" sz="1200">
                  <a:latin typeface="Calibri" pitchFamily="34" charset="0"/>
                </a:rPr>
                <a:t>incidence</a:t>
              </a:r>
            </a:p>
          </p:txBody>
        </p:sp>
        <p:sp>
          <p:nvSpPr>
            <p:cNvPr id="203839" name="Line 24"/>
            <p:cNvSpPr>
              <a:spLocks noChangeShapeType="1"/>
            </p:cNvSpPr>
            <p:nvPr/>
          </p:nvSpPr>
          <p:spPr bwMode="auto">
            <a:xfrm flipV="1">
              <a:off x="1683" y="2235"/>
              <a:ext cx="52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40" name="Line 25"/>
            <p:cNvSpPr>
              <a:spLocks noChangeShapeType="1"/>
            </p:cNvSpPr>
            <p:nvPr/>
          </p:nvSpPr>
          <p:spPr bwMode="auto">
            <a:xfrm>
              <a:off x="2211" y="2235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41" name="Line 26"/>
            <p:cNvSpPr>
              <a:spLocks noChangeShapeType="1"/>
            </p:cNvSpPr>
            <p:nvPr/>
          </p:nvSpPr>
          <p:spPr bwMode="auto">
            <a:xfrm flipV="1">
              <a:off x="2211" y="1129"/>
              <a:ext cx="192" cy="386"/>
            </a:xfrm>
            <a:prstGeom prst="line">
              <a:avLst/>
            </a:prstGeom>
            <a:noFill/>
            <a:ln w="12700">
              <a:solidFill>
                <a:srgbClr val="0BF32C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42" name="Line 27"/>
            <p:cNvSpPr>
              <a:spLocks noChangeShapeType="1"/>
            </p:cNvSpPr>
            <p:nvPr/>
          </p:nvSpPr>
          <p:spPr bwMode="auto">
            <a:xfrm>
              <a:off x="2211" y="1515"/>
              <a:ext cx="288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43" name="Line 28"/>
            <p:cNvSpPr>
              <a:spLocks noChangeShapeType="1"/>
            </p:cNvSpPr>
            <p:nvPr/>
          </p:nvSpPr>
          <p:spPr bwMode="auto">
            <a:xfrm flipH="1" flipV="1">
              <a:off x="3239" y="917"/>
              <a:ext cx="193" cy="38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44" name="Text Box 29"/>
            <p:cNvSpPr txBox="1">
              <a:spLocks noChangeArrowheads="1"/>
            </p:cNvSpPr>
            <p:nvPr/>
          </p:nvSpPr>
          <p:spPr bwMode="auto">
            <a:xfrm>
              <a:off x="2355" y="987"/>
              <a:ext cx="161" cy="17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203845" name="Text Box 30"/>
            <p:cNvSpPr txBox="1">
              <a:spLocks noChangeArrowheads="1"/>
            </p:cNvSpPr>
            <p:nvPr/>
          </p:nvSpPr>
          <p:spPr bwMode="auto">
            <a:xfrm>
              <a:off x="3171" y="747"/>
              <a:ext cx="161" cy="17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203846" name="Text Box 31"/>
            <p:cNvSpPr txBox="1">
              <a:spLocks noChangeArrowheads="1"/>
            </p:cNvSpPr>
            <p:nvPr/>
          </p:nvSpPr>
          <p:spPr bwMode="auto">
            <a:xfrm>
              <a:off x="2404" y="1616"/>
              <a:ext cx="150" cy="17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203847" name="Text Box 32"/>
            <p:cNvSpPr txBox="1">
              <a:spLocks noChangeArrowheads="1"/>
            </p:cNvSpPr>
            <p:nvPr/>
          </p:nvSpPr>
          <p:spPr bwMode="auto">
            <a:xfrm>
              <a:off x="3675" y="1424"/>
              <a:ext cx="150" cy="17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203848" name="Line 33"/>
            <p:cNvSpPr>
              <a:spLocks noChangeShapeType="1"/>
            </p:cNvSpPr>
            <p:nvPr/>
          </p:nvSpPr>
          <p:spPr bwMode="auto">
            <a:xfrm flipH="1" flipV="1">
              <a:off x="2175" y="1315"/>
              <a:ext cx="36" cy="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49" name="Line 34"/>
            <p:cNvSpPr>
              <a:spLocks noChangeShapeType="1"/>
            </p:cNvSpPr>
            <p:nvPr/>
          </p:nvSpPr>
          <p:spPr bwMode="auto">
            <a:xfrm flipH="1" flipV="1">
              <a:off x="3164" y="1152"/>
              <a:ext cx="268" cy="151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50" name="Text Box 35"/>
            <p:cNvSpPr txBox="1">
              <a:spLocks noChangeArrowheads="1"/>
            </p:cNvSpPr>
            <p:nvPr/>
          </p:nvSpPr>
          <p:spPr bwMode="auto">
            <a:xfrm>
              <a:off x="2027" y="1223"/>
              <a:ext cx="171" cy="17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203851" name="Text Box 36"/>
            <p:cNvSpPr txBox="1">
              <a:spLocks noChangeArrowheads="1"/>
            </p:cNvSpPr>
            <p:nvPr/>
          </p:nvSpPr>
          <p:spPr bwMode="auto">
            <a:xfrm>
              <a:off x="3017" y="1056"/>
              <a:ext cx="172" cy="17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203852" name="Text Box 37"/>
            <p:cNvSpPr txBox="1">
              <a:spLocks noChangeArrowheads="1"/>
            </p:cNvSpPr>
            <p:nvPr/>
          </p:nvSpPr>
          <p:spPr bwMode="auto">
            <a:xfrm rot="-890899">
              <a:off x="2536" y="1798"/>
              <a:ext cx="1049" cy="17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altLang="zh-CN" sz="1200">
                  <a:latin typeface="Calibri" pitchFamily="34" charset="0"/>
                </a:rPr>
                <a:t>film / substrate system</a:t>
              </a:r>
            </a:p>
          </p:txBody>
        </p:sp>
        <p:sp>
          <p:nvSpPr>
            <p:cNvPr id="203853" name="Line 38"/>
            <p:cNvSpPr>
              <a:spLocks noChangeShapeType="1"/>
            </p:cNvSpPr>
            <p:nvPr/>
          </p:nvSpPr>
          <p:spPr bwMode="auto">
            <a:xfrm>
              <a:off x="3429" y="1304"/>
              <a:ext cx="336" cy="1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54" name="Line 39"/>
            <p:cNvSpPr>
              <a:spLocks noChangeShapeType="1"/>
            </p:cNvSpPr>
            <p:nvPr/>
          </p:nvSpPr>
          <p:spPr bwMode="auto">
            <a:xfrm flipH="1" flipV="1">
              <a:off x="2883" y="1049"/>
              <a:ext cx="0" cy="7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855" name="Line 40"/>
            <p:cNvSpPr>
              <a:spLocks noChangeShapeType="1"/>
            </p:cNvSpPr>
            <p:nvPr/>
          </p:nvSpPr>
          <p:spPr bwMode="auto">
            <a:xfrm flipH="1">
              <a:off x="2883" y="2165"/>
              <a:ext cx="0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" name="Textplatzhalter 5"/>
          <p:cNvSpPr txBox="1">
            <a:spLocks/>
          </p:cNvSpPr>
          <p:nvPr/>
        </p:nvSpPr>
        <p:spPr>
          <a:xfrm>
            <a:off x="3929063" y="5572125"/>
            <a:ext cx="4857750" cy="428625"/>
          </a:xfrm>
          <a:prstGeom prst="rect">
            <a:avLst/>
          </a:prstGeom>
          <a:ln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3816" name="Object 40"/>
          <p:cNvGraphicFramePr>
            <a:graphicFrameLocks noChangeAspect="1"/>
          </p:cNvGraphicFramePr>
          <p:nvPr/>
        </p:nvGraphicFramePr>
        <p:xfrm>
          <a:off x="5975350" y="1143000"/>
          <a:ext cx="3168650" cy="308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72" name="Dokument" r:id="rId3" imgW="2276856" imgH="2214372" progId="Word.Document.8">
                  <p:embed/>
                </p:oleObj>
              </mc:Choice>
              <mc:Fallback>
                <p:oleObj name="Dokument" r:id="rId3" imgW="2276856" imgH="22143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1143000"/>
                        <a:ext cx="3168650" cy="308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820" name="Text Box 41"/>
          <p:cNvSpPr txBox="1">
            <a:spLocks noChangeArrowheads="1"/>
          </p:cNvSpPr>
          <p:nvPr/>
        </p:nvSpPr>
        <p:spPr bwMode="auto">
          <a:xfrm>
            <a:off x="6215063" y="428625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1200" dirty="0">
                <a:latin typeface="Calibri" pitchFamily="34" charset="0"/>
                <a:cs typeface="Times New Roman" pitchFamily="18" charset="0"/>
              </a:rPr>
              <a:t>( Paul Drude, </a:t>
            </a:r>
            <a:r>
              <a:rPr lang="de-DE" altLang="zh-CN" sz="1200" i="1" dirty="0">
                <a:latin typeface="Calibri" pitchFamily="34" charset="0"/>
                <a:cs typeface="Times New Roman" pitchFamily="18" charset="0"/>
              </a:rPr>
              <a:t>Lehrbuch der Optik</a:t>
            </a:r>
            <a:r>
              <a:rPr lang="de-DE" altLang="zh-CN" sz="1200" dirty="0">
                <a:latin typeface="Calibri" pitchFamily="34" charset="0"/>
                <a:cs typeface="Times New Roman" pitchFamily="18" charset="0"/>
              </a:rPr>
              <a:t>, Leipzig, </a:t>
            </a:r>
            <a:r>
              <a:rPr lang="de-DE" altLang="zh-CN" sz="12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1900</a:t>
            </a:r>
            <a:r>
              <a:rPr lang="de-DE" altLang="zh-CN" sz="12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altLang="zh-CN" sz="1200" dirty="0">
                <a:latin typeface="Calibri" pitchFamily="34" charset="0"/>
                <a:cs typeface="Times New Roman" pitchFamily="18" charset="0"/>
              </a:rPr>
              <a:t>)</a:t>
            </a:r>
            <a:endParaRPr lang="de-DE" altLang="zh-CN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3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 rot="19800000">
            <a:off x="4302125" y="3709988"/>
            <a:ext cx="3506788" cy="138112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2450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232485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32452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35" name="Gleichschenkliges Dreieck 34"/>
            <p:cNvSpPr/>
            <p:nvPr/>
          </p:nvSpPr>
          <p:spPr>
            <a:xfrm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Gleichschenkliges Dreieck 35"/>
            <p:cNvSpPr/>
            <p:nvPr/>
          </p:nvSpPr>
          <p:spPr>
            <a:xfrm rot="10800000"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0" name="Rechteck 2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3" name="Rechteck 32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4" name="Abgerundetes Rechteck 33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232456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48" name="Rechteck 47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9" name="Gleichschenkliges Dreieck 48"/>
            <p:cNvSpPr/>
            <p:nvPr/>
          </p:nvSpPr>
          <p:spPr>
            <a:xfrm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0" name="Gleichschenkliges Dreieck 49"/>
            <p:cNvSpPr/>
            <p:nvPr/>
          </p:nvSpPr>
          <p:spPr>
            <a:xfrm rot="10800000"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grpSp>
        <p:nvGrpSpPr>
          <p:cNvPr id="232457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46" name="Gleichschenkliges Dreieck 45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7" name="Gleichschenkliges Dreieck 46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1" name="Ellipse 40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2" name="Rechteck 41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4" name="Gleichschenkliges Dreieck 43"/>
          <p:cNvSpPr/>
          <p:nvPr/>
        </p:nvSpPr>
        <p:spPr>
          <a:xfrm rot="1800000">
            <a:off x="831850" y="2371725"/>
            <a:ext cx="214313" cy="1714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232461" name="Picture 2" descr="File:Laser-symbol-text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00000">
            <a:off x="793750" y="2384425"/>
            <a:ext cx="3000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2462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67" name="Rechteck 66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232463" name="Textfeld 71"/>
          <p:cNvSpPr txBox="1">
            <a:spLocks noChangeArrowheads="1"/>
          </p:cNvSpPr>
          <p:nvPr/>
        </p:nvSpPr>
        <p:spPr bwMode="auto">
          <a:xfrm>
            <a:off x="55716" y="2986263"/>
            <a:ext cx="13197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Ligth source</a:t>
            </a:r>
          </a:p>
        </p:txBody>
      </p:sp>
      <p:sp>
        <p:nvSpPr>
          <p:cNvPr id="232464" name="Textfeld 72"/>
          <p:cNvSpPr txBox="1">
            <a:spLocks noChangeArrowheads="1"/>
          </p:cNvSpPr>
          <p:nvPr/>
        </p:nvSpPr>
        <p:spPr bwMode="auto">
          <a:xfrm>
            <a:off x="1058228" y="4112173"/>
            <a:ext cx="1049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polarizer</a:t>
            </a:r>
          </a:p>
        </p:txBody>
      </p:sp>
      <p:sp>
        <p:nvSpPr>
          <p:cNvPr id="232465" name="Textfeld 73"/>
          <p:cNvSpPr txBox="1">
            <a:spLocks noChangeArrowheads="1"/>
          </p:cNvSpPr>
          <p:nvPr/>
        </p:nvSpPr>
        <p:spPr bwMode="auto">
          <a:xfrm>
            <a:off x="1810979" y="4427264"/>
            <a:ext cx="153688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compensator</a:t>
            </a:r>
          </a:p>
        </p:txBody>
      </p:sp>
      <p:sp>
        <p:nvSpPr>
          <p:cNvPr id="232466" name="Textfeld 74"/>
          <p:cNvSpPr txBox="1">
            <a:spLocks noChangeArrowheads="1"/>
          </p:cNvSpPr>
          <p:nvPr/>
        </p:nvSpPr>
        <p:spPr bwMode="auto">
          <a:xfrm>
            <a:off x="6942231" y="4010127"/>
            <a:ext cx="102412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Calibri" pitchFamily="34" charset="0"/>
              </a:rPr>
              <a:t>analyser</a:t>
            </a:r>
          </a:p>
        </p:txBody>
      </p:sp>
      <p:sp>
        <p:nvSpPr>
          <p:cNvPr id="232467" name="Textfeld 75"/>
          <p:cNvSpPr txBox="1">
            <a:spLocks noChangeArrowheads="1"/>
          </p:cNvSpPr>
          <p:nvPr/>
        </p:nvSpPr>
        <p:spPr bwMode="auto">
          <a:xfrm>
            <a:off x="8005110" y="3047446"/>
            <a:ext cx="1184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 smtClean="0">
                <a:latin typeface="Calibri" pitchFamily="34" charset="0"/>
              </a:rPr>
              <a:t>detector</a:t>
            </a:r>
            <a:endParaRPr lang="de-DE" altLang="zh-CN" dirty="0">
              <a:latin typeface="Calibri" pitchFamily="34" charset="0"/>
            </a:endParaRPr>
          </a:p>
        </p:txBody>
      </p:sp>
      <p:sp>
        <p:nvSpPr>
          <p:cNvPr id="232468" name="Textfeld 76"/>
          <p:cNvSpPr txBox="1">
            <a:spLocks noChangeArrowheads="1"/>
          </p:cNvSpPr>
          <p:nvPr/>
        </p:nvSpPr>
        <p:spPr bwMode="auto">
          <a:xfrm>
            <a:off x="3923928" y="4921738"/>
            <a:ext cx="100183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746313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69" name="Group 7"/>
          <p:cNvGrpSpPr>
            <a:grpSpLocks/>
          </p:cNvGrpSpPr>
          <p:nvPr/>
        </p:nvGrpSpPr>
        <p:grpSpPr bwMode="auto">
          <a:xfrm rot="-1800000">
            <a:off x="7519988" y="2255838"/>
            <a:ext cx="771525" cy="900112"/>
            <a:chOff x="867" y="3063"/>
            <a:chExt cx="651" cy="590"/>
          </a:xfrm>
        </p:grpSpPr>
        <p:sp>
          <p:nvSpPr>
            <p:cNvPr id="237653" name="Rectangle 8"/>
            <p:cNvSpPr>
              <a:spLocks noChangeArrowheads="1"/>
            </p:cNvSpPr>
            <p:nvPr/>
          </p:nvSpPr>
          <p:spPr bwMode="auto">
            <a:xfrm>
              <a:off x="1065" y="3063"/>
              <a:ext cx="453" cy="590"/>
            </a:xfrm>
            <a:prstGeom prst="rect">
              <a:avLst/>
            </a:prstGeom>
            <a:solidFill>
              <a:srgbClr val="848587"/>
            </a:solidFill>
            <a:ln w="9525">
              <a:solidFill>
                <a:srgbClr val="84858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867" y="3114"/>
              <a:ext cx="198" cy="495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 rot="1800000">
            <a:off x="1133475" y="3724275"/>
            <a:ext cx="3794125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4" name="Abgerundetes Rechteck 33"/>
          <p:cNvSpPr/>
          <p:nvPr/>
        </p:nvSpPr>
        <p:spPr>
          <a:xfrm rot="1800000">
            <a:off x="636588" y="2486025"/>
            <a:ext cx="1243012" cy="549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44" name="Gleichschenkliges Dreieck 43"/>
          <p:cNvSpPr/>
          <p:nvPr/>
        </p:nvSpPr>
        <p:spPr>
          <a:xfrm rot="1800000">
            <a:off x="831850" y="2371725"/>
            <a:ext cx="214313" cy="1714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237573" name="Picture 2" descr="File:Laser-symbol-text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00000">
            <a:off x="793750" y="2384425"/>
            <a:ext cx="3000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7574" name="Gruppieren 39"/>
          <p:cNvGrpSpPr>
            <a:grpSpLocks/>
          </p:cNvGrpSpPr>
          <p:nvPr/>
        </p:nvGrpSpPr>
        <p:grpSpPr bwMode="auto">
          <a:xfrm rot="1800000">
            <a:off x="2052638" y="2835275"/>
            <a:ext cx="257175" cy="1371600"/>
            <a:chOff x="3143240" y="2428868"/>
            <a:chExt cx="428628" cy="2286016"/>
          </a:xfrm>
        </p:grpSpPr>
        <p:sp>
          <p:nvSpPr>
            <p:cNvPr id="48" name="Rechteck 47"/>
            <p:cNvSpPr/>
            <p:nvPr/>
          </p:nvSpPr>
          <p:spPr>
            <a:xfrm>
              <a:off x="3286035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9" name="Gleichschenkliges Dreieck 48"/>
            <p:cNvSpPr/>
            <p:nvPr/>
          </p:nvSpPr>
          <p:spPr>
            <a:xfrm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0" name="Gleichschenkliges Dreieck 49"/>
            <p:cNvSpPr/>
            <p:nvPr/>
          </p:nvSpPr>
          <p:spPr>
            <a:xfrm rot="10800000">
              <a:off x="3121120" y="2423628"/>
              <a:ext cx="428628" cy="1500199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139482" y="4282393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2" name="Rechteck 41"/>
          <p:cNvSpPr/>
          <p:nvPr/>
        </p:nvSpPr>
        <p:spPr>
          <a:xfrm rot="1800000">
            <a:off x="2846388" y="3221038"/>
            <a:ext cx="128587" cy="900112"/>
          </a:xfrm>
          <a:prstGeom prst="rect">
            <a:avLst/>
          </a:prstGeom>
          <a:solidFill>
            <a:schemeClr val="tx2">
              <a:lumMod val="20000"/>
              <a:lumOff val="80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grpSp>
        <p:nvGrpSpPr>
          <p:cNvPr id="237576" name="Gruppieren 25"/>
          <p:cNvGrpSpPr>
            <a:grpSpLocks/>
          </p:cNvGrpSpPr>
          <p:nvPr/>
        </p:nvGrpSpPr>
        <p:grpSpPr bwMode="auto">
          <a:xfrm rot="1800000">
            <a:off x="2735263" y="3155950"/>
            <a:ext cx="128587" cy="900113"/>
            <a:chOff x="4714876" y="2357430"/>
            <a:chExt cx="428628" cy="1500198"/>
          </a:xfrm>
        </p:grpSpPr>
        <p:sp>
          <p:nvSpPr>
            <p:cNvPr id="46" name="Gleichschenkliges Dreieck 45"/>
            <p:cNvSpPr/>
            <p:nvPr/>
          </p:nvSpPr>
          <p:spPr>
            <a:xfrm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  <p:sp>
          <p:nvSpPr>
            <p:cNvPr id="47" name="Gleichschenkliges Dreieck 46"/>
            <p:cNvSpPr/>
            <p:nvPr/>
          </p:nvSpPr>
          <p:spPr>
            <a:xfrm rot="10800000">
              <a:off x="4714876" y="2357430"/>
              <a:ext cx="428628" cy="1500198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u="sng"/>
            </a:p>
          </p:txBody>
        </p:sp>
      </p:grpSp>
      <p:sp>
        <p:nvSpPr>
          <p:cNvPr id="41" name="Ellipse 40"/>
          <p:cNvSpPr/>
          <p:nvPr/>
        </p:nvSpPr>
        <p:spPr>
          <a:xfrm rot="1800000">
            <a:off x="2339975" y="4181475"/>
            <a:ext cx="257175" cy="257175"/>
          </a:xfrm>
          <a:prstGeom prst="ellipse">
            <a:avLst/>
          </a:prstGeom>
          <a:solidFill>
            <a:srgbClr val="848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30" name="Rechteck 29"/>
          <p:cNvSpPr/>
          <p:nvPr/>
        </p:nvSpPr>
        <p:spPr>
          <a:xfrm rot="1800000">
            <a:off x="2524125" y="4011613"/>
            <a:ext cx="85725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cxnSp>
        <p:nvCxnSpPr>
          <p:cNvPr id="61" name="Gerade Verbindung mit Pfeil 60"/>
          <p:cNvCxnSpPr/>
          <p:nvPr/>
        </p:nvCxnSpPr>
        <p:spPr>
          <a:xfrm>
            <a:off x="5108575" y="1535113"/>
            <a:ext cx="714375" cy="285750"/>
          </a:xfrm>
          <a:prstGeom prst="straightConnector1">
            <a:avLst/>
          </a:prstGeom>
          <a:ln w="38100">
            <a:solidFill>
              <a:srgbClr val="CECD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581" name="Gruppieren 70"/>
          <p:cNvGrpSpPr>
            <a:grpSpLocks/>
          </p:cNvGrpSpPr>
          <p:nvPr/>
        </p:nvGrpSpPr>
        <p:grpSpPr bwMode="auto">
          <a:xfrm>
            <a:off x="4500563" y="714375"/>
            <a:ext cx="1928812" cy="1928813"/>
            <a:chOff x="3607587" y="2464587"/>
            <a:chExt cx="1928826" cy="1928826"/>
          </a:xfrm>
        </p:grpSpPr>
        <p:sp>
          <p:nvSpPr>
            <p:cNvPr id="63" name="Rechteck 62"/>
            <p:cNvSpPr/>
            <p:nvPr/>
          </p:nvSpPr>
          <p:spPr>
            <a:xfrm>
              <a:off x="3607587" y="2464587"/>
              <a:ext cx="1928826" cy="19288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237641" name="Gruppieren 72"/>
            <p:cNvGrpSpPr>
              <a:grpSpLocks/>
            </p:cNvGrpSpPr>
            <p:nvPr/>
          </p:nvGrpSpPr>
          <p:grpSpPr bwMode="auto">
            <a:xfrm>
              <a:off x="3964777" y="2821777"/>
              <a:ext cx="1214446" cy="1214446"/>
              <a:chOff x="3821901" y="4000504"/>
              <a:chExt cx="1214446" cy="1214446"/>
            </a:xfrm>
          </p:grpSpPr>
          <p:sp>
            <p:nvSpPr>
              <p:cNvPr id="69" name="Ellipse 68"/>
              <p:cNvSpPr/>
              <p:nvPr/>
            </p:nvSpPr>
            <p:spPr>
              <a:xfrm>
                <a:off x="3972715" y="4151317"/>
                <a:ext cx="912819" cy="912819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70" name="Gerade Verbindung 69"/>
              <p:cNvCxnSpPr/>
              <p:nvPr/>
            </p:nvCxnSpPr>
            <p:spPr>
              <a:xfrm rot="5400000">
                <a:off x="3821902" y="4606933"/>
                <a:ext cx="1214445" cy="158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/>
            </p:nvCxnSpPr>
            <p:spPr>
              <a:xfrm>
                <a:off x="3821901" y="4606933"/>
                <a:ext cx="1214447" cy="158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642" name="Textfeld 64"/>
            <p:cNvSpPr txBox="1">
              <a:spLocks noChangeArrowheads="1"/>
            </p:cNvSpPr>
            <p:nvPr/>
          </p:nvSpPr>
          <p:spPr bwMode="auto">
            <a:xfrm>
              <a:off x="3714744" y="321468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37643" name="Textfeld 65"/>
            <p:cNvSpPr txBox="1">
              <a:spLocks noChangeArrowheads="1"/>
            </p:cNvSpPr>
            <p:nvPr/>
          </p:nvSpPr>
          <p:spPr bwMode="auto">
            <a:xfrm>
              <a:off x="4429124" y="39290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</p:grpSp>
      <p:sp>
        <p:nvSpPr>
          <p:cNvPr id="80" name="Ellipse 79"/>
          <p:cNvSpPr/>
          <p:nvPr/>
        </p:nvSpPr>
        <p:spPr>
          <a:xfrm rot="2742098">
            <a:off x="3662363" y="1339850"/>
            <a:ext cx="319087" cy="677863"/>
          </a:xfrm>
          <a:prstGeom prst="ellipse">
            <a:avLst/>
          </a:prstGeom>
          <a:noFill/>
          <a:ln w="38100">
            <a:solidFill>
              <a:srgbClr val="CE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7583" name="Gruppieren 34"/>
          <p:cNvGrpSpPr>
            <a:grpSpLocks/>
          </p:cNvGrpSpPr>
          <p:nvPr/>
        </p:nvGrpSpPr>
        <p:grpSpPr bwMode="auto">
          <a:xfrm>
            <a:off x="2857500" y="714375"/>
            <a:ext cx="1928813" cy="1928813"/>
            <a:chOff x="3607587" y="2464587"/>
            <a:chExt cx="1928826" cy="1928826"/>
          </a:xfrm>
        </p:grpSpPr>
        <p:sp>
          <p:nvSpPr>
            <p:cNvPr id="82" name="Rechteck 81"/>
            <p:cNvSpPr/>
            <p:nvPr/>
          </p:nvSpPr>
          <p:spPr>
            <a:xfrm>
              <a:off x="3607587" y="2464587"/>
              <a:ext cx="1928826" cy="19288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237634" name="Gruppieren 31"/>
            <p:cNvGrpSpPr>
              <a:grpSpLocks/>
            </p:cNvGrpSpPr>
            <p:nvPr/>
          </p:nvGrpSpPr>
          <p:grpSpPr bwMode="auto">
            <a:xfrm>
              <a:off x="3964777" y="2821777"/>
              <a:ext cx="1214446" cy="1214446"/>
              <a:chOff x="3821901" y="4000504"/>
              <a:chExt cx="1214446" cy="1214446"/>
            </a:xfrm>
          </p:grpSpPr>
          <p:sp>
            <p:nvSpPr>
              <p:cNvPr id="86" name="Ellipse 85"/>
              <p:cNvSpPr/>
              <p:nvPr/>
            </p:nvSpPr>
            <p:spPr>
              <a:xfrm>
                <a:off x="3972714" y="4151317"/>
                <a:ext cx="912819" cy="912819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87" name="Gerade Verbindung 86"/>
              <p:cNvCxnSpPr/>
              <p:nvPr/>
            </p:nvCxnSpPr>
            <p:spPr>
              <a:xfrm rot="5400000">
                <a:off x="3821901" y="4606933"/>
                <a:ext cx="1214445" cy="158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87"/>
              <p:cNvCxnSpPr/>
              <p:nvPr/>
            </p:nvCxnSpPr>
            <p:spPr>
              <a:xfrm>
                <a:off x="3821901" y="4606933"/>
                <a:ext cx="1214445" cy="158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635" name="Textfeld 83"/>
            <p:cNvSpPr txBox="1">
              <a:spLocks noChangeArrowheads="1"/>
            </p:cNvSpPr>
            <p:nvPr/>
          </p:nvSpPr>
          <p:spPr bwMode="auto">
            <a:xfrm>
              <a:off x="3714744" y="321468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  <p:sp>
          <p:nvSpPr>
            <p:cNvPr id="237636" name="Textfeld 84"/>
            <p:cNvSpPr txBox="1">
              <a:spLocks noChangeArrowheads="1"/>
            </p:cNvSpPr>
            <p:nvPr/>
          </p:nvSpPr>
          <p:spPr bwMode="auto">
            <a:xfrm>
              <a:off x="4429124" y="39290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altLang="zh-CN">
                <a:latin typeface="Calibri" pitchFamily="34" charset="0"/>
              </a:endParaRPr>
            </a:p>
          </p:txBody>
        </p:sp>
      </p:grpSp>
      <p:sp>
        <p:nvSpPr>
          <p:cNvPr id="89" name="Pfeil nach rechts 88"/>
          <p:cNvSpPr/>
          <p:nvPr/>
        </p:nvSpPr>
        <p:spPr>
          <a:xfrm>
            <a:off x="2786063" y="1428750"/>
            <a:ext cx="357187" cy="500063"/>
          </a:xfrm>
          <a:prstGeom prst="rightArrow">
            <a:avLst/>
          </a:prstGeom>
          <a:noFill/>
          <a:ln>
            <a:solidFill>
              <a:srgbClr val="848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7585" name="Gruppieren 110"/>
          <p:cNvGrpSpPr>
            <a:grpSpLocks/>
          </p:cNvGrpSpPr>
          <p:nvPr/>
        </p:nvGrpSpPr>
        <p:grpSpPr bwMode="auto">
          <a:xfrm>
            <a:off x="1214438" y="714375"/>
            <a:ext cx="1928812" cy="1928813"/>
            <a:chOff x="4000496" y="2786058"/>
            <a:chExt cx="1928826" cy="1928826"/>
          </a:xfrm>
        </p:grpSpPr>
        <p:grpSp>
          <p:nvGrpSpPr>
            <p:cNvPr id="237620" name="Gruppieren 67"/>
            <p:cNvGrpSpPr>
              <a:grpSpLocks/>
            </p:cNvGrpSpPr>
            <p:nvPr/>
          </p:nvGrpSpPr>
          <p:grpSpPr bwMode="auto">
            <a:xfrm>
              <a:off x="4000496" y="2786058"/>
              <a:ext cx="1928826" cy="1928826"/>
              <a:chOff x="3607587" y="2464587"/>
              <a:chExt cx="1928826" cy="1928826"/>
            </a:xfrm>
          </p:grpSpPr>
          <p:cxnSp>
            <p:nvCxnSpPr>
              <p:cNvPr id="115" name="Gerade Verbindung mit Pfeil 114"/>
              <p:cNvCxnSpPr/>
              <p:nvPr/>
            </p:nvCxnSpPr>
            <p:spPr>
              <a:xfrm rot="5400000">
                <a:off x="4215604" y="3286918"/>
                <a:ext cx="714380" cy="285752"/>
              </a:xfrm>
              <a:prstGeom prst="straightConnector1">
                <a:avLst/>
              </a:prstGeom>
              <a:ln w="38100">
                <a:solidFill>
                  <a:srgbClr val="50E527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7624" name="Gruppieren 57"/>
              <p:cNvGrpSpPr>
                <a:grpSpLocks/>
              </p:cNvGrpSpPr>
              <p:nvPr/>
            </p:nvGrpSpPr>
            <p:grpSpPr bwMode="auto">
              <a:xfrm>
                <a:off x="3607587" y="2464587"/>
                <a:ext cx="1928826" cy="1928826"/>
                <a:chOff x="3607587" y="2464587"/>
                <a:chExt cx="1928826" cy="1928826"/>
              </a:xfrm>
            </p:grpSpPr>
            <p:sp>
              <p:nvSpPr>
                <p:cNvPr id="118" name="Rechteck 117"/>
                <p:cNvSpPr/>
                <p:nvPr/>
              </p:nvSpPr>
              <p:spPr>
                <a:xfrm>
                  <a:off x="3607587" y="2464587"/>
                  <a:ext cx="1928826" cy="1928826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/>
                </a:p>
              </p:txBody>
            </p:sp>
            <p:grpSp>
              <p:nvGrpSpPr>
                <p:cNvPr id="237627" name="Gruppieren 59"/>
                <p:cNvGrpSpPr>
                  <a:grpSpLocks/>
                </p:cNvGrpSpPr>
                <p:nvPr/>
              </p:nvGrpSpPr>
              <p:grpSpPr bwMode="auto">
                <a:xfrm>
                  <a:off x="3964777" y="2821777"/>
                  <a:ext cx="1214446" cy="1214446"/>
                  <a:chOff x="3821901" y="4000504"/>
                  <a:chExt cx="1214446" cy="1214446"/>
                </a:xfrm>
              </p:grpSpPr>
              <p:sp>
                <p:nvSpPr>
                  <p:cNvPr id="122" name="Ellipse 121"/>
                  <p:cNvSpPr/>
                  <p:nvPr/>
                </p:nvSpPr>
                <p:spPr>
                  <a:xfrm>
                    <a:off x="3972715" y="4151317"/>
                    <a:ext cx="912819" cy="91281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/>
                  </a:p>
                </p:txBody>
              </p:sp>
              <p:cxnSp>
                <p:nvCxnSpPr>
                  <p:cNvPr id="123" name="Gerade Verbindung 122"/>
                  <p:cNvCxnSpPr/>
                  <p:nvPr/>
                </p:nvCxnSpPr>
                <p:spPr>
                  <a:xfrm rot="5400000">
                    <a:off x="3821902" y="4606933"/>
                    <a:ext cx="1214445" cy="158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Gerade Verbindung 123"/>
                  <p:cNvCxnSpPr/>
                  <p:nvPr/>
                </p:nvCxnSpPr>
                <p:spPr>
                  <a:xfrm>
                    <a:off x="3821901" y="4606933"/>
                    <a:ext cx="1214447" cy="15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7628" name="Textfeld 119"/>
                <p:cNvSpPr txBox="1">
                  <a:spLocks noChangeArrowheads="1"/>
                </p:cNvSpPr>
                <p:nvPr/>
              </p:nvSpPr>
              <p:spPr bwMode="auto">
                <a:xfrm>
                  <a:off x="3714744" y="3214686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altLang="zh-CN">
                      <a:latin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237629" name="Textfeld 120"/>
                <p:cNvSpPr txBox="1">
                  <a:spLocks noChangeArrowheads="1"/>
                </p:cNvSpPr>
                <p:nvPr/>
              </p:nvSpPr>
              <p:spPr bwMode="auto">
                <a:xfrm>
                  <a:off x="4429124" y="3929066"/>
                  <a:ext cx="27443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altLang="zh-CN">
                      <a:latin typeface="Calibri" pitchFamily="34" charset="0"/>
                    </a:rPr>
                    <a:t>s</a:t>
                  </a:r>
                </a:p>
              </p:txBody>
            </p:sp>
          </p:grpSp>
          <p:cxnSp>
            <p:nvCxnSpPr>
              <p:cNvPr id="117" name="Gerade Verbindung mit Pfeil 116"/>
              <p:cNvCxnSpPr/>
              <p:nvPr/>
            </p:nvCxnSpPr>
            <p:spPr>
              <a:xfrm rot="5400000">
                <a:off x="3679026" y="3107528"/>
                <a:ext cx="1714512" cy="714380"/>
              </a:xfrm>
              <a:prstGeom prst="straightConnector1">
                <a:avLst/>
              </a:prstGeom>
              <a:ln w="6350">
                <a:solidFill>
                  <a:srgbClr val="CECD0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Bogen 112"/>
            <p:cNvSpPr/>
            <p:nvPr/>
          </p:nvSpPr>
          <p:spPr>
            <a:xfrm>
              <a:off x="4786314" y="3143248"/>
              <a:ext cx="357191" cy="142876"/>
            </a:xfrm>
            <a:prstGeom prst="arc">
              <a:avLst/>
            </a:prstGeom>
            <a:ln w="9525">
              <a:solidFill>
                <a:srgbClr val="CE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37622" name="Textfeld 113"/>
            <p:cNvSpPr txBox="1">
              <a:spLocks noChangeArrowheads="1"/>
            </p:cNvSpPr>
            <p:nvPr/>
          </p:nvSpPr>
          <p:spPr bwMode="auto">
            <a:xfrm>
              <a:off x="4929190" y="2786058"/>
              <a:ext cx="2143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altLang="zh-CN" b="1">
                  <a:latin typeface="Calibri" pitchFamily="34" charset="0"/>
                </a:rPr>
                <a:t>P</a:t>
              </a:r>
            </a:p>
          </p:txBody>
        </p:sp>
      </p:grpSp>
      <p:sp>
        <p:nvSpPr>
          <p:cNvPr id="125" name="Pfeil nach rechts 124"/>
          <p:cNvSpPr/>
          <p:nvPr/>
        </p:nvSpPr>
        <p:spPr>
          <a:xfrm>
            <a:off x="4500563" y="1428750"/>
            <a:ext cx="357187" cy="500063"/>
          </a:xfrm>
          <a:prstGeom prst="rightArrow">
            <a:avLst/>
          </a:prstGeom>
          <a:noFill/>
          <a:ln>
            <a:solidFill>
              <a:srgbClr val="848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7" name="Gewinkelte Verbindung 126"/>
          <p:cNvCxnSpPr/>
          <p:nvPr/>
        </p:nvCxnSpPr>
        <p:spPr>
          <a:xfrm rot="16200000" flipH="1">
            <a:off x="2000250" y="2643188"/>
            <a:ext cx="1214438" cy="214312"/>
          </a:xfrm>
          <a:prstGeom prst="bentConnector3">
            <a:avLst>
              <a:gd name="adj1" fmla="val 50000"/>
            </a:avLst>
          </a:prstGeom>
          <a:ln w="28575">
            <a:solidFill>
              <a:srgbClr val="84858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Gewinkelte Verbindung 128"/>
          <p:cNvCxnSpPr/>
          <p:nvPr/>
        </p:nvCxnSpPr>
        <p:spPr>
          <a:xfrm rot="5400000">
            <a:off x="4138612" y="3076576"/>
            <a:ext cx="1857375" cy="704850"/>
          </a:xfrm>
          <a:prstGeom prst="bentConnector3">
            <a:avLst>
              <a:gd name="adj1" fmla="val 50000"/>
            </a:avLst>
          </a:prstGeom>
          <a:ln w="28575">
            <a:solidFill>
              <a:srgbClr val="84858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winkelte Verbindung 129"/>
          <p:cNvCxnSpPr/>
          <p:nvPr/>
        </p:nvCxnSpPr>
        <p:spPr>
          <a:xfrm rot="16200000" flipH="1">
            <a:off x="3071813" y="3214688"/>
            <a:ext cx="1643062" cy="214312"/>
          </a:xfrm>
          <a:prstGeom prst="bentConnector3">
            <a:avLst>
              <a:gd name="adj1" fmla="val 50000"/>
            </a:avLst>
          </a:prstGeom>
          <a:ln w="28575">
            <a:solidFill>
              <a:srgbClr val="84858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hteck 89"/>
          <p:cNvSpPr/>
          <p:nvPr/>
        </p:nvSpPr>
        <p:spPr>
          <a:xfrm rot="1800000">
            <a:off x="1565275" y="3838575"/>
            <a:ext cx="3322638" cy="122238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91" name="Rechteck 90"/>
          <p:cNvSpPr/>
          <p:nvPr/>
        </p:nvSpPr>
        <p:spPr>
          <a:xfrm rot="1800000">
            <a:off x="1622425" y="3624263"/>
            <a:ext cx="2463800" cy="120650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sp>
        <p:nvSpPr>
          <p:cNvPr id="92" name="Rechteck 91"/>
          <p:cNvSpPr/>
          <p:nvPr/>
        </p:nvSpPr>
        <p:spPr>
          <a:xfrm rot="19800000">
            <a:off x="4351338" y="3898900"/>
            <a:ext cx="2757487" cy="138113"/>
          </a:xfrm>
          <a:prstGeom prst="rect">
            <a:avLst/>
          </a:prstGeom>
          <a:solidFill>
            <a:srgbClr val="C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37593" name="Gruppieren 39"/>
          <p:cNvGrpSpPr>
            <a:grpSpLocks/>
          </p:cNvGrpSpPr>
          <p:nvPr/>
        </p:nvGrpSpPr>
        <p:grpSpPr bwMode="auto">
          <a:xfrm rot="-1800000">
            <a:off x="7004050" y="2738438"/>
            <a:ext cx="257175" cy="1371600"/>
            <a:chOff x="3143240" y="2428868"/>
            <a:chExt cx="428628" cy="2286016"/>
          </a:xfrm>
        </p:grpSpPr>
        <p:sp>
          <p:nvSpPr>
            <p:cNvPr id="35" name="Gleichschenkliges Dreieck 34"/>
            <p:cNvSpPr/>
            <p:nvPr/>
          </p:nvSpPr>
          <p:spPr>
            <a:xfrm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4F81BD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Gleichschenkliges Dreieck 35"/>
            <p:cNvSpPr/>
            <p:nvPr/>
          </p:nvSpPr>
          <p:spPr>
            <a:xfrm rot="10800000">
              <a:off x="3144739" y="2411722"/>
              <a:ext cx="428628" cy="1500197"/>
            </a:xfrm>
            <a:prstGeom prst="triangle">
              <a:avLst>
                <a:gd name="adj" fmla="val 0"/>
              </a:avLst>
            </a:prstGeom>
            <a:solidFill>
              <a:srgbClr val="0033CC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86197" y="3928925"/>
              <a:ext cx="142876" cy="428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143385" y="4283361"/>
              <a:ext cx="428628" cy="428628"/>
            </a:xfrm>
            <a:prstGeom prst="ellipse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237594" name="Gruppieren 88"/>
          <p:cNvGrpSpPr>
            <a:grpSpLocks/>
          </p:cNvGrpSpPr>
          <p:nvPr/>
        </p:nvGrpSpPr>
        <p:grpSpPr bwMode="auto">
          <a:xfrm>
            <a:off x="6072188" y="714375"/>
            <a:ext cx="1928812" cy="1928813"/>
            <a:chOff x="3607587" y="2464587"/>
            <a:chExt cx="1928826" cy="1928826"/>
          </a:xfrm>
        </p:grpSpPr>
        <p:cxnSp>
          <p:nvCxnSpPr>
            <p:cNvPr id="79" name="Gerade Verbindung mit Pfeil 78"/>
            <p:cNvCxnSpPr/>
            <p:nvPr/>
          </p:nvCxnSpPr>
          <p:spPr>
            <a:xfrm rot="5400000">
              <a:off x="3894132" y="3036885"/>
              <a:ext cx="1285884" cy="92869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608" name="Gruppieren 43"/>
            <p:cNvGrpSpPr>
              <a:grpSpLocks/>
            </p:cNvGrpSpPr>
            <p:nvPr/>
          </p:nvGrpSpPr>
          <p:grpSpPr bwMode="auto">
            <a:xfrm>
              <a:off x="3607587" y="2464587"/>
              <a:ext cx="1928826" cy="1928826"/>
              <a:chOff x="3607587" y="2464587"/>
              <a:chExt cx="1928826" cy="1928826"/>
            </a:xfrm>
          </p:grpSpPr>
          <p:sp>
            <p:nvSpPr>
              <p:cNvPr id="83" name="Rechteck 82"/>
              <p:cNvSpPr/>
              <p:nvPr/>
            </p:nvSpPr>
            <p:spPr>
              <a:xfrm>
                <a:off x="3607587" y="2464587"/>
                <a:ext cx="1928826" cy="1928826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grpSp>
            <p:nvGrpSpPr>
              <p:cNvPr id="237610" name="Gruppieren 55"/>
              <p:cNvGrpSpPr>
                <a:grpSpLocks/>
              </p:cNvGrpSpPr>
              <p:nvPr/>
            </p:nvGrpSpPr>
            <p:grpSpPr bwMode="auto">
              <a:xfrm>
                <a:off x="3964777" y="2821777"/>
                <a:ext cx="1214446" cy="1214446"/>
                <a:chOff x="3821901" y="4000504"/>
                <a:chExt cx="1214446" cy="1214446"/>
              </a:xfrm>
            </p:grpSpPr>
            <p:sp>
              <p:nvSpPr>
                <p:cNvPr id="96" name="Ellipse 95"/>
                <p:cNvSpPr/>
                <p:nvPr/>
              </p:nvSpPr>
              <p:spPr>
                <a:xfrm>
                  <a:off x="3972715" y="4151317"/>
                  <a:ext cx="912819" cy="912819"/>
                </a:xfrm>
                <a:prstGeom prst="ellips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/>
                </a:p>
              </p:txBody>
            </p:sp>
            <p:cxnSp>
              <p:nvCxnSpPr>
                <p:cNvPr id="97" name="Gerade Verbindung 96"/>
                <p:cNvCxnSpPr/>
                <p:nvPr/>
              </p:nvCxnSpPr>
              <p:spPr>
                <a:xfrm rot="5400000">
                  <a:off x="3821902" y="4606933"/>
                  <a:ext cx="1214445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 Verbindung 97"/>
                <p:cNvCxnSpPr/>
                <p:nvPr/>
              </p:nvCxnSpPr>
              <p:spPr>
                <a:xfrm>
                  <a:off x="3821901" y="4606933"/>
                  <a:ext cx="1214447" cy="158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611" name="Textfeld 93"/>
              <p:cNvSpPr txBox="1">
                <a:spLocks noChangeArrowheads="1"/>
              </p:cNvSpPr>
              <p:nvPr/>
            </p:nvSpPr>
            <p:spPr bwMode="auto">
              <a:xfrm>
                <a:off x="3714744" y="3214686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zh-CN">
                    <a:latin typeface="Calibri" pitchFamily="34" charset="0"/>
                  </a:rPr>
                  <a:t>p</a:t>
                </a:r>
              </a:p>
            </p:txBody>
          </p:sp>
          <p:sp>
            <p:nvSpPr>
              <p:cNvPr id="237612" name="Textfeld 94"/>
              <p:cNvSpPr txBox="1">
                <a:spLocks noChangeArrowheads="1"/>
              </p:cNvSpPr>
              <p:nvPr/>
            </p:nvSpPr>
            <p:spPr bwMode="auto">
              <a:xfrm>
                <a:off x="4429124" y="3929066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de-DE" altLang="zh-CN">
                  <a:latin typeface="Calibri" pitchFamily="34" charset="0"/>
                </a:endParaRPr>
              </a:p>
            </p:txBody>
          </p:sp>
        </p:grpSp>
      </p:grpSp>
      <p:sp>
        <p:nvSpPr>
          <p:cNvPr id="99" name="Bogen 98"/>
          <p:cNvSpPr/>
          <p:nvPr/>
        </p:nvSpPr>
        <p:spPr>
          <a:xfrm>
            <a:off x="6751638" y="1106488"/>
            <a:ext cx="642937" cy="285750"/>
          </a:xfrm>
          <a:prstGeom prst="arc">
            <a:avLst/>
          </a:prstGeom>
          <a:ln w="9525">
            <a:solidFill>
              <a:srgbClr val="CE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37596" name="Textfeld 99"/>
          <p:cNvSpPr txBox="1">
            <a:spLocks noChangeArrowheads="1"/>
          </p:cNvSpPr>
          <p:nvPr/>
        </p:nvSpPr>
        <p:spPr bwMode="auto">
          <a:xfrm>
            <a:off x="7108825" y="7493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zh-CN" b="1">
                <a:latin typeface="Calibri" pitchFamily="34" charset="0"/>
              </a:rPr>
              <a:t>A</a:t>
            </a:r>
          </a:p>
        </p:txBody>
      </p:sp>
      <p:sp>
        <p:nvSpPr>
          <p:cNvPr id="101" name="Pfeil nach rechts 100"/>
          <p:cNvSpPr/>
          <p:nvPr/>
        </p:nvSpPr>
        <p:spPr>
          <a:xfrm>
            <a:off x="6072188" y="1428750"/>
            <a:ext cx="357187" cy="50006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02" name="Gewinkelte Verbindung 101"/>
          <p:cNvCxnSpPr/>
          <p:nvPr/>
        </p:nvCxnSpPr>
        <p:spPr>
          <a:xfrm rot="16200000" flipH="1">
            <a:off x="6638925" y="2352676"/>
            <a:ext cx="714375" cy="43815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599" name="Gruppieren 65"/>
          <p:cNvGrpSpPr>
            <a:grpSpLocks/>
          </p:cNvGrpSpPr>
          <p:nvPr/>
        </p:nvGrpSpPr>
        <p:grpSpPr bwMode="auto">
          <a:xfrm>
            <a:off x="3787775" y="4572000"/>
            <a:ext cx="928688" cy="285750"/>
            <a:chOff x="3786182" y="4286256"/>
            <a:chExt cx="928694" cy="285752"/>
          </a:xfrm>
        </p:grpSpPr>
        <p:sp>
          <p:nvSpPr>
            <p:cNvPr id="67" name="Rechteck 66"/>
            <p:cNvSpPr/>
            <p:nvPr/>
          </p:nvSpPr>
          <p:spPr>
            <a:xfrm>
              <a:off x="3786182" y="4286256"/>
              <a:ext cx="928694" cy="71439"/>
            </a:xfrm>
            <a:prstGeom prst="rect">
              <a:avLst/>
            </a:prstGeom>
            <a:solidFill>
              <a:srgbClr val="E8F81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86182" y="4357695"/>
              <a:ext cx="928694" cy="214313"/>
            </a:xfrm>
            <a:prstGeom prst="rect">
              <a:avLst/>
            </a:prstGeom>
            <a:solidFill>
              <a:srgbClr val="848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93" name="Textplatzhalter 18"/>
          <p:cNvSpPr txBox="1">
            <a:spLocks/>
          </p:cNvSpPr>
          <p:nvPr/>
        </p:nvSpPr>
        <p:spPr bwMode="auto">
          <a:xfrm>
            <a:off x="5921375" y="5485221"/>
            <a:ext cx="2715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altLang="zh-CN" sz="2400">
                <a:latin typeface="Calibri" pitchFamily="34" charset="0"/>
              </a:rPr>
              <a:t>Nulling ellipsometry</a:t>
            </a:r>
          </a:p>
        </p:txBody>
      </p:sp>
      <p:sp>
        <p:nvSpPr>
          <p:cNvPr id="103" name="Textfeld 71"/>
          <p:cNvSpPr txBox="1">
            <a:spLocks noChangeArrowheads="1"/>
          </p:cNvSpPr>
          <p:nvPr/>
        </p:nvSpPr>
        <p:spPr bwMode="auto">
          <a:xfrm>
            <a:off x="55716" y="2986263"/>
            <a:ext cx="13197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Ligth source</a:t>
            </a:r>
          </a:p>
        </p:txBody>
      </p:sp>
      <p:sp>
        <p:nvSpPr>
          <p:cNvPr id="104" name="Textfeld 72"/>
          <p:cNvSpPr txBox="1">
            <a:spLocks noChangeArrowheads="1"/>
          </p:cNvSpPr>
          <p:nvPr/>
        </p:nvSpPr>
        <p:spPr bwMode="auto">
          <a:xfrm>
            <a:off x="1058228" y="4112173"/>
            <a:ext cx="1049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polarizer</a:t>
            </a:r>
          </a:p>
        </p:txBody>
      </p:sp>
      <p:sp>
        <p:nvSpPr>
          <p:cNvPr id="105" name="Textfeld 73"/>
          <p:cNvSpPr txBox="1">
            <a:spLocks noChangeArrowheads="1"/>
          </p:cNvSpPr>
          <p:nvPr/>
        </p:nvSpPr>
        <p:spPr bwMode="auto">
          <a:xfrm>
            <a:off x="1810979" y="4427264"/>
            <a:ext cx="153688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compensator</a:t>
            </a:r>
          </a:p>
        </p:txBody>
      </p:sp>
      <p:sp>
        <p:nvSpPr>
          <p:cNvPr id="106" name="Textfeld 74"/>
          <p:cNvSpPr txBox="1">
            <a:spLocks noChangeArrowheads="1"/>
          </p:cNvSpPr>
          <p:nvPr/>
        </p:nvSpPr>
        <p:spPr bwMode="auto">
          <a:xfrm>
            <a:off x="6942231" y="4010127"/>
            <a:ext cx="102412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Calibri" pitchFamily="34" charset="0"/>
              </a:rPr>
              <a:t>analyser</a:t>
            </a:r>
          </a:p>
        </p:txBody>
      </p:sp>
      <p:sp>
        <p:nvSpPr>
          <p:cNvPr id="107" name="Textfeld 75"/>
          <p:cNvSpPr txBox="1">
            <a:spLocks noChangeArrowheads="1"/>
          </p:cNvSpPr>
          <p:nvPr/>
        </p:nvSpPr>
        <p:spPr bwMode="auto">
          <a:xfrm>
            <a:off x="8005110" y="3047446"/>
            <a:ext cx="1184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 smtClean="0">
                <a:latin typeface="Calibri" pitchFamily="34" charset="0"/>
              </a:rPr>
              <a:t>detector</a:t>
            </a:r>
            <a:endParaRPr lang="de-DE" altLang="zh-CN" dirty="0">
              <a:latin typeface="Calibri" pitchFamily="34" charset="0"/>
            </a:endParaRPr>
          </a:p>
        </p:txBody>
      </p:sp>
      <p:sp>
        <p:nvSpPr>
          <p:cNvPr id="108" name="Textfeld 76"/>
          <p:cNvSpPr txBox="1">
            <a:spLocks noChangeArrowheads="1"/>
          </p:cNvSpPr>
          <p:nvPr/>
        </p:nvSpPr>
        <p:spPr bwMode="auto">
          <a:xfrm>
            <a:off x="3923928" y="4921738"/>
            <a:ext cx="100183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>
                <a:latin typeface="Calibri" pitchFamily="34" charset="0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8800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ext Box 2"/>
          <p:cNvSpPr txBox="1">
            <a:spLocks noChangeArrowheads="1"/>
          </p:cNvSpPr>
          <p:nvPr/>
        </p:nvSpPr>
        <p:spPr bwMode="auto">
          <a:xfrm>
            <a:off x="244475" y="334963"/>
            <a:ext cx="5470525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250"/>
              </a:spcBef>
              <a:buClr>
                <a:srgbClr val="003399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sz="2000">
                <a:ea typeface="MS Gothic" pitchFamily="49" charset="-128"/>
              </a:rPr>
              <a:t>NULLING ELLIPSOMETRY</a:t>
            </a:r>
          </a:p>
        </p:txBody>
      </p:sp>
      <p:pic>
        <p:nvPicPr>
          <p:cNvPr id="2385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6183" y="1263650"/>
            <a:ext cx="465613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235428" y="4581525"/>
            <a:ext cx="18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99220" y="4461098"/>
            <a:ext cx="5753100" cy="1200150"/>
          </a:xfrm>
          <a:prstGeom prst="rect">
            <a:avLst/>
          </a:prstGeom>
          <a:noFill/>
          <a:ln w="9525">
            <a:solidFill>
              <a:srgbClr val="CECD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tabLst>
                <a:tab pos="292100" algn="l"/>
                <a:tab pos="1435100" algn="l"/>
              </a:tabLst>
            </a:pPr>
            <a:r>
              <a:rPr lang="en-GB" b="1" dirty="0">
                <a:cs typeface="Times New Roman" pitchFamily="18" charset="0"/>
                <a:sym typeface="Symbol" pitchFamily="18" charset="2"/>
              </a:rPr>
              <a:t>If </a:t>
            </a:r>
            <a:r>
              <a:rPr lang="en-GB" b="1" i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c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 = 45°:</a:t>
            </a:r>
          </a:p>
          <a:p>
            <a:pPr algn="just">
              <a:spcBef>
                <a:spcPct val="50000"/>
              </a:spcBef>
              <a:tabLst>
                <a:tab pos="292100" algn="l"/>
                <a:tab pos="1435100" algn="l"/>
              </a:tabLst>
            </a:pPr>
            <a:r>
              <a:rPr lang="en-GB" b="1" dirty="0">
                <a:cs typeface="Times New Roman" pitchFamily="18" charset="0"/>
                <a:sym typeface="Symbol" pitchFamily="18" charset="2"/>
              </a:rPr>
              <a:t>	</a:t>
            </a:r>
            <a:r>
              <a:rPr lang="en-GB" dirty="0">
                <a:cs typeface="Times New Roman" pitchFamily="18" charset="0"/>
              </a:rPr>
              <a:t>=  2</a:t>
            </a:r>
            <a:r>
              <a:rPr lang="en-GB" i="1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r>
              <a:rPr lang="en-GB" dirty="0">
                <a:cs typeface="Times New Roman" pitchFamily="18" charset="0"/>
              </a:rPr>
              <a:t> +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</a:t>
            </a:r>
            <a:r>
              <a:rPr lang="en-GB" dirty="0">
                <a:cs typeface="Times New Roman" pitchFamily="18" charset="0"/>
              </a:rPr>
              <a:t>/2	(</a:t>
            </a:r>
            <a:r>
              <a:rPr lang="en-GB" i="1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r>
              <a:rPr lang="en-GB" dirty="0">
                <a:cs typeface="Times New Roman" pitchFamily="18" charset="0"/>
              </a:rPr>
              <a:t>olarizer angle at minimum signal)</a:t>
            </a:r>
            <a:endParaRPr lang="de-DE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tabLst>
                <a:tab pos="292100" algn="l"/>
                <a:tab pos="1435100" algn="l"/>
              </a:tabLst>
            </a:pPr>
            <a:r>
              <a:rPr lang="en-GB" b="1" dirty="0">
                <a:cs typeface="Times New Roman" pitchFamily="18" charset="0"/>
                <a:sym typeface="Symbol" pitchFamily="18" charset="2"/>
              </a:rPr>
              <a:t>	</a:t>
            </a:r>
            <a:r>
              <a:rPr lang="en-GB" dirty="0">
                <a:cs typeface="Times New Roman" pitchFamily="18" charset="0"/>
              </a:rPr>
              <a:t>=  </a:t>
            </a:r>
            <a:r>
              <a:rPr lang="en-GB" i="1" dirty="0">
                <a:solidFill>
                  <a:srgbClr val="FF0000"/>
                </a:solidFill>
                <a:cs typeface="Times New Roman" pitchFamily="18" charset="0"/>
              </a:rPr>
              <a:t>|a|</a:t>
            </a:r>
            <a:r>
              <a:rPr lang="en-GB" i="1" dirty="0">
                <a:solidFill>
                  <a:srgbClr val="00FF00"/>
                </a:solidFill>
                <a:cs typeface="Times New Roman" pitchFamily="18" charset="0"/>
              </a:rPr>
              <a:t>	</a:t>
            </a:r>
            <a:r>
              <a:rPr lang="en-GB" dirty="0">
                <a:cs typeface="Times New Roman" pitchFamily="18" charset="0"/>
              </a:rPr>
              <a:t>(</a:t>
            </a:r>
            <a:r>
              <a:rPr lang="en-GB" i="1" dirty="0" err="1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GB" dirty="0" err="1">
                <a:cs typeface="Times New Roman" pitchFamily="18" charset="0"/>
              </a:rPr>
              <a:t>nalyzer</a:t>
            </a:r>
            <a:r>
              <a:rPr lang="en-GB" dirty="0">
                <a:cs typeface="Times New Roman" pitchFamily="18" charset="0"/>
              </a:rPr>
              <a:t> angle at minimum signal)</a:t>
            </a:r>
            <a:endParaRPr lang="de-DE" dirty="0">
              <a:cs typeface="Times New Roman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11175" y="2430463"/>
            <a:ext cx="2087563" cy="1008062"/>
          </a:xfrm>
          <a:prstGeom prst="rightArrow">
            <a:avLst>
              <a:gd name="adj1" fmla="val 50000"/>
              <a:gd name="adj2" fmla="val 51772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000" b="1">
                <a:latin typeface="Calibri" pitchFamily="34" charset="0"/>
              </a:rPr>
              <a:t>measurement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20700" y="3613150"/>
            <a:ext cx="2032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spcBef>
                <a:spcPct val="50000"/>
              </a:spcBef>
              <a:buFontTx/>
              <a:buChar char="•"/>
            </a:pPr>
            <a:r>
              <a:rPr lang="el-GR" b="1" dirty="0">
                <a:latin typeface="Calibri" pitchFamily="34" charset="0"/>
              </a:rPr>
              <a:t>Δ </a:t>
            </a:r>
            <a:r>
              <a:rPr lang="de-DE" b="1" dirty="0">
                <a:latin typeface="Calibri" pitchFamily="34" charset="0"/>
              </a:rPr>
              <a:t>, </a:t>
            </a:r>
            <a:r>
              <a:rPr lang="en-GB" b="1" dirty="0">
                <a:latin typeface="Calibri" pitchFamily="34" charset="0"/>
                <a:sym typeface="Symbol" pitchFamily="18" charset="2"/>
              </a:rPr>
              <a:t></a:t>
            </a:r>
            <a:r>
              <a:rPr lang="de-DE" b="1" dirty="0">
                <a:latin typeface="Calibri" pitchFamily="34" charset="0"/>
              </a:rPr>
              <a:t> </a:t>
            </a:r>
            <a:endParaRPr lang="el-GR" b="1" dirty="0">
              <a:latin typeface="Calibri" pitchFamily="34" charset="0"/>
            </a:endParaRPr>
          </a:p>
          <a:p>
            <a:pPr marL="261938" indent="-261938">
              <a:spcBef>
                <a:spcPct val="50000"/>
              </a:spcBef>
            </a:pPr>
            <a:endParaRPr lang="el-GR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3387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20" y="3126921"/>
            <a:ext cx="781159" cy="1305107"/>
          </a:xfrm>
          <a:prstGeom prst="rect">
            <a:avLst/>
          </a:prstGeom>
        </p:spPr>
      </p:pic>
      <p:pic>
        <p:nvPicPr>
          <p:cNvPr id="7" name="Grafik 2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57" y="1393644"/>
            <a:ext cx="5100526" cy="4771660"/>
          </a:xfrm>
          <a:prstGeom prst="rect">
            <a:avLst/>
          </a:prstGeom>
        </p:spPr>
      </p:pic>
      <p:sp>
        <p:nvSpPr>
          <p:cNvPr id="8" name="Textfeld 3"/>
          <p:cNvSpPr txBox="1"/>
          <p:nvPr/>
        </p:nvSpPr>
        <p:spPr>
          <a:xfrm>
            <a:off x="395536" y="827147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ECD00"/>
              </a:buClr>
              <a:buFont typeface="Wingdings" panose="05000000000000000000" pitchFamily="2" charset="2"/>
              <a:buChar char="§"/>
            </a:pPr>
            <a:r>
              <a:rPr lang="de-DE" dirty="0"/>
              <a:t>M</a:t>
            </a:r>
            <a:r>
              <a:rPr lang="de-DE" dirty="0" smtClean="0"/>
              <a:t>easure </a:t>
            </a:r>
            <a:r>
              <a:rPr lang="en-GB" altLang="zh-CN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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smtClean="0"/>
              <a:t>and </a:t>
            </a:r>
            <a:r>
              <a:rPr lang="en-GB" altLang="zh-CN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</a:t>
            </a:r>
            <a:endParaRPr lang="de-D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cur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solidFill>
              <a:srgbClr val="CECD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Accur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solidFill>
              <a:srgbClr val="CECD00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Accur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CDCE00"/>
          </a:solidFill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b="1" dirty="0" smtClean="0">
            <a:solidFill>
              <a:srgbClr val="CECD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Accurion</Template>
  <TotalTime>3600</TotalTime>
  <Words>546</Words>
  <Application>Microsoft Office PowerPoint</Application>
  <PresentationFormat>全屏显示(4:3)</PresentationFormat>
  <Paragraphs>207</Paragraphs>
  <Slides>48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63" baseType="lpstr">
      <vt:lpstr>Arial Unicode MS</vt:lpstr>
      <vt:lpstr>FedraMono</vt:lpstr>
      <vt:lpstr>MS Gothic</vt:lpstr>
      <vt:lpstr>宋体</vt:lpstr>
      <vt:lpstr>Arial</vt:lpstr>
      <vt:lpstr>Calibri</vt:lpstr>
      <vt:lpstr>Symbol</vt:lpstr>
      <vt:lpstr>Tahoma</vt:lpstr>
      <vt:lpstr>Times New Roman</vt:lpstr>
      <vt:lpstr>Wingdings</vt:lpstr>
      <vt:lpstr>Accurion</vt:lpstr>
      <vt:lpstr>1_Accurion</vt:lpstr>
      <vt:lpstr>2_Accurion</vt:lpstr>
      <vt:lpstr>Dokument</vt:lpstr>
      <vt:lpstr>Formel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dh</dc:creator>
  <cp:lastModifiedBy>Frank_Zuo</cp:lastModifiedBy>
  <cp:revision>360</cp:revision>
  <dcterms:created xsi:type="dcterms:W3CDTF">2012-02-01T09:14:01Z</dcterms:created>
  <dcterms:modified xsi:type="dcterms:W3CDTF">2018-10-15T01:37:34Z</dcterms:modified>
</cp:coreProperties>
</file>