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77"/>
  </p:notesMasterIdLst>
  <p:handoutMasterIdLst>
    <p:handoutMasterId r:id="rId78"/>
  </p:handoutMasterIdLst>
  <p:sldIdLst>
    <p:sldId id="462" r:id="rId2"/>
    <p:sldId id="463" r:id="rId3"/>
    <p:sldId id="522" r:id="rId4"/>
    <p:sldId id="525" r:id="rId5"/>
    <p:sldId id="521" r:id="rId6"/>
    <p:sldId id="466" r:id="rId7"/>
    <p:sldId id="523" r:id="rId8"/>
    <p:sldId id="597" r:id="rId9"/>
    <p:sldId id="600" r:id="rId10"/>
    <p:sldId id="530" r:id="rId11"/>
    <p:sldId id="598" r:id="rId12"/>
    <p:sldId id="478" r:id="rId13"/>
    <p:sldId id="526" r:id="rId14"/>
    <p:sldId id="527" r:id="rId15"/>
    <p:sldId id="528" r:id="rId16"/>
    <p:sldId id="529" r:id="rId17"/>
    <p:sldId id="532" r:id="rId18"/>
    <p:sldId id="533" r:id="rId19"/>
    <p:sldId id="534" r:id="rId20"/>
    <p:sldId id="535" r:id="rId21"/>
    <p:sldId id="536" r:id="rId22"/>
    <p:sldId id="537" r:id="rId23"/>
    <p:sldId id="538" r:id="rId24"/>
    <p:sldId id="601" r:id="rId25"/>
    <p:sldId id="539" r:id="rId26"/>
    <p:sldId id="540" r:id="rId27"/>
    <p:sldId id="541" r:id="rId28"/>
    <p:sldId id="543" r:id="rId29"/>
    <p:sldId id="544" r:id="rId30"/>
    <p:sldId id="545" r:id="rId31"/>
    <p:sldId id="546" r:id="rId32"/>
    <p:sldId id="547" r:id="rId33"/>
    <p:sldId id="548" r:id="rId34"/>
    <p:sldId id="549" r:id="rId35"/>
    <p:sldId id="550" r:id="rId36"/>
    <p:sldId id="486" r:id="rId37"/>
    <p:sldId id="555" r:id="rId38"/>
    <p:sldId id="556" r:id="rId39"/>
    <p:sldId id="557" r:id="rId40"/>
    <p:sldId id="558" r:id="rId41"/>
    <p:sldId id="559" r:id="rId42"/>
    <p:sldId id="560" r:id="rId43"/>
    <p:sldId id="490" r:id="rId44"/>
    <p:sldId id="572" r:id="rId45"/>
    <p:sldId id="573" r:id="rId46"/>
    <p:sldId id="574" r:id="rId47"/>
    <p:sldId id="575" r:id="rId48"/>
    <p:sldId id="576" r:id="rId49"/>
    <p:sldId id="593" r:id="rId50"/>
    <p:sldId id="594" r:id="rId51"/>
    <p:sldId id="595" r:id="rId52"/>
    <p:sldId id="596" r:id="rId53"/>
    <p:sldId id="579" r:id="rId54"/>
    <p:sldId id="580" r:id="rId55"/>
    <p:sldId id="581" r:id="rId56"/>
    <p:sldId id="582" r:id="rId57"/>
    <p:sldId id="583" r:id="rId58"/>
    <p:sldId id="599" r:id="rId59"/>
    <p:sldId id="587" r:id="rId60"/>
    <p:sldId id="588" r:id="rId61"/>
    <p:sldId id="589" r:id="rId62"/>
    <p:sldId id="498" r:id="rId63"/>
    <p:sldId id="607" r:id="rId64"/>
    <p:sldId id="608" r:id="rId65"/>
    <p:sldId id="609" r:id="rId66"/>
    <p:sldId id="602" r:id="rId67"/>
    <p:sldId id="603" r:id="rId68"/>
    <p:sldId id="604" r:id="rId69"/>
    <p:sldId id="605" r:id="rId70"/>
    <p:sldId id="606" r:id="rId71"/>
    <p:sldId id="515" r:id="rId72"/>
    <p:sldId id="516" r:id="rId73"/>
    <p:sldId id="518" r:id="rId74"/>
    <p:sldId id="519" r:id="rId75"/>
    <p:sldId id="520" r:id="rId7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4E9"/>
    <a:srgbClr val="0000CC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091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 smtClean="0"/>
              <a:t>TA Instruments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zh-CN" smtClean="0"/>
              <a:t>rli@tainstruments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 smtClean="0"/>
              <a:t>http://www.tainstruments.com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0EC13-9FA5-4F18-8648-FAD3B96C91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11678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 smtClean="0"/>
              <a:t>TA Instruments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zh-CN" smtClean="0"/>
              <a:t>rli@tainstruments</a:t>
            </a: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 smtClean="0"/>
              <a:t>http://www.tainstruments.com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E5730-AE22-45A1-8F3A-DACC51A6693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0758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282EA-D9B8-4BC2-8D1A-4FC7271F0BC9}" type="slidenum">
              <a:rPr lang="en-US" altLang="zh-TW" smtClean="0">
                <a:ea typeface="ＭＳ Ｐゴシック" pitchFamily="34" charset="-128"/>
              </a:rPr>
              <a:pPr/>
              <a:t>1</a:t>
            </a:fld>
            <a:endParaRPr lang="en-US" altLang="zh-TW" smtClean="0">
              <a:ea typeface="ＭＳ Ｐゴシック" pitchFamily="34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ea typeface="ＭＳ Ｐゴシック" pitchFamily="34" charset="-128"/>
            </a:endParaRPr>
          </a:p>
        </p:txBody>
      </p:sp>
      <p:sp>
        <p:nvSpPr>
          <p:cNvPr id="1669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171BC71-8D55-4A79-A26A-AE122990DDBF}" type="slidenum">
              <a:rPr lang="en-US" altLang="zh-TW" sz="1200" smtClean="0"/>
              <a:pPr/>
              <a:t>71</a:t>
            </a:fld>
            <a:endParaRPr lang="en-US" altLang="zh-TW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ea typeface="ＭＳ Ｐゴシック" pitchFamily="34" charset="-128"/>
            </a:endParaRPr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4956E5-B176-4D57-8A4D-329B84132817}" type="slidenum">
              <a:rPr lang="en-US" altLang="zh-TW" sz="1200" smtClean="0"/>
              <a:pPr/>
              <a:t>72</a:t>
            </a:fld>
            <a:endParaRPr lang="en-US" altLang="zh-TW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ea typeface="ＭＳ Ｐゴシック" pitchFamily="34" charset="-128"/>
            </a:endParaRPr>
          </a:p>
        </p:txBody>
      </p:sp>
      <p:sp>
        <p:nvSpPr>
          <p:cNvPr id="169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7CB681A-4757-4195-A6CC-0009AA62991B}" type="slidenum">
              <a:rPr lang="en-US" altLang="zh-TW" sz="1200" smtClean="0"/>
              <a:pPr/>
              <a:t>73</a:t>
            </a:fld>
            <a:endParaRPr lang="en-US" altLang="zh-TW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ea typeface="ＭＳ Ｐゴシック" pitchFamily="34" charset="-128"/>
            </a:endParaRPr>
          </a:p>
        </p:txBody>
      </p:sp>
      <p:sp>
        <p:nvSpPr>
          <p:cNvPr id="1710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B37168C-A5A9-4AE4-B103-69D28FA1FD64}" type="slidenum">
              <a:rPr lang="en-US" altLang="zh-TW" sz="1200" smtClean="0"/>
              <a:pPr/>
              <a:t>74</a:t>
            </a:fld>
            <a:endParaRPr lang="en-US" altLang="zh-TW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BE0B8FC-3959-4909-ADA8-CEFD5771DC3E}" type="slidenum">
              <a:rPr lang="en-US" altLang="zh-TW" sz="1200" smtClean="0"/>
              <a:pPr/>
              <a:t>75</a:t>
            </a:fld>
            <a:endParaRPr lang="en-US" altLang="zh-TW" sz="1200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130425"/>
            <a:ext cx="7772400" cy="14700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568863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13" descr="TA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4042420"/>
            <a:ext cx="186537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TA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2824" y="4107180"/>
            <a:ext cx="186537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5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0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68552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021-34182137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0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9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9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2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5832"/>
            <a:ext cx="4040188" cy="58160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33276"/>
            <a:ext cx="4040188" cy="41320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25832"/>
            <a:ext cx="4041775" cy="58160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33276"/>
            <a:ext cx="4041775" cy="41320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5111750" cy="4857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143" y="1268760"/>
            <a:ext cx="3008313" cy="48574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rli@tainstruments.com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F1BFE-7E50-42E9-876A-881598AC1D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6876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92207"/>
            <a:ext cx="5486400" cy="88534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4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4" descr="lowerbar wh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2797"/>
            <a:ext cx="914558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2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rgbClr val="0052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44328"/>
            <a:ext cx="213360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021-34182137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4328"/>
            <a:ext cx="289560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rli@tainstruments.com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44328"/>
            <a:ext cx="213360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33F7D67D-F0E4-4533-8C33-6434C5E70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24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/>
        </p:nvSpPr>
        <p:spPr bwMode="auto">
          <a:xfrm>
            <a:off x="0" y="0"/>
            <a:ext cx="9144000" cy="3886200"/>
          </a:xfrm>
          <a:prstGeom prst="rect">
            <a:avLst/>
          </a:prstGeom>
          <a:solidFill>
            <a:srgbClr val="00204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3886200"/>
            <a:ext cx="9144000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619250" y="4437063"/>
            <a:ext cx="6553200" cy="648121"/>
          </a:xfrm>
        </p:spPr>
        <p:txBody>
          <a:bodyPr lIns="0" rIns="0"/>
          <a:lstStyle/>
          <a:p>
            <a:pPr algn="ctr"/>
            <a:r>
              <a:rPr lang="zh-CN" altLang="en-US" b="1" dirty="0">
                <a:solidFill>
                  <a:srgbClr val="262673"/>
                </a:solidFill>
                <a:latin typeface="宋体" charset="-122"/>
                <a:ea typeface="宋体" charset="-122"/>
                <a:cs typeface="Times New Roman" pitchFamily="18" charset="0"/>
              </a:rPr>
              <a:t>非常感谢选择</a:t>
            </a:r>
            <a:r>
              <a:rPr lang="en-US" altLang="zh-CN" b="1" dirty="0">
                <a:solidFill>
                  <a:srgbClr val="262673"/>
                </a:solidFill>
                <a:latin typeface="宋体" charset="-122"/>
                <a:ea typeface="宋体" charset="-122"/>
                <a:cs typeface="Times New Roman" pitchFamily="18" charset="0"/>
              </a:rPr>
              <a:t>TA</a:t>
            </a:r>
            <a:r>
              <a:rPr lang="zh-CN" altLang="en-US" b="1" dirty="0">
                <a:solidFill>
                  <a:srgbClr val="262673"/>
                </a:solidFill>
                <a:latin typeface="宋体" charset="-122"/>
                <a:ea typeface="宋体" charset="-122"/>
                <a:cs typeface="Times New Roman" pitchFamily="18" charset="0"/>
              </a:rPr>
              <a:t>产品</a:t>
            </a:r>
            <a:endParaRPr lang="en-US" altLang="zh-CN" b="1" dirty="0">
              <a:solidFill>
                <a:srgbClr val="262673"/>
              </a:solidFill>
              <a:latin typeface="宋体" charset="-122"/>
              <a:ea typeface="宋体" charset="-122"/>
              <a:cs typeface="Times New Roman" pitchFamily="18" charset="0"/>
            </a:endParaRPr>
          </a:p>
          <a:p>
            <a:pPr eaLnBrk="1" hangingPunct="1"/>
            <a:endParaRPr lang="de-DE" altLang="zh-TW" sz="4000" b="1" dirty="0" smtClean="0">
              <a:solidFill>
                <a:srgbClr val="262673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eaLnBrk="1" hangingPunct="1"/>
            <a:endParaRPr lang="de-DE" altLang="zh-TW" sz="4000" b="1" dirty="0" smtClean="0">
              <a:solidFill>
                <a:srgbClr val="262673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eaLnBrk="1" hangingPunct="1"/>
            <a:endParaRPr lang="de-DE" altLang="zh-TW" sz="4000" b="1" dirty="0" smtClean="0">
              <a:solidFill>
                <a:srgbClr val="262673"/>
              </a:solidFill>
            </a:endParaRPr>
          </a:p>
        </p:txBody>
      </p:sp>
      <p:sp>
        <p:nvSpPr>
          <p:cNvPr id="2053" name="Rectangle 12"/>
          <p:cNvSpPr>
            <a:spLocks noGrp="1" noChangeArrowheads="1"/>
          </p:cNvSpPr>
          <p:nvPr>
            <p:ph type="ctrTitle"/>
          </p:nvPr>
        </p:nvSpPr>
        <p:spPr bwMode="gray">
          <a:xfrm>
            <a:off x="1258888" y="1484313"/>
            <a:ext cx="6626225" cy="1081087"/>
          </a:xfrm>
          <a:noFill/>
        </p:spPr>
        <p:txBody>
          <a:bodyPr lIns="0" rIns="0" anchor="b">
            <a:normAutofit/>
          </a:bodyPr>
          <a:lstStyle/>
          <a:p>
            <a:pPr eaLnBrk="1" hangingPunct="1"/>
            <a:r>
              <a:rPr lang="en-US" altLang="zh-TW" sz="4400" dirty="0" smtClean="0">
                <a:latin typeface="宋体" charset="-122"/>
                <a:ea typeface="宋体" charset="-122"/>
              </a:rPr>
              <a:t>  </a:t>
            </a:r>
            <a:r>
              <a:rPr lang="en-US" altLang="zh-TW" sz="4400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Nano DSC</a:t>
            </a:r>
            <a:r>
              <a:rPr lang="zh-CN" altLang="en-US" sz="4400" dirty="0" smtClean="0">
                <a:solidFill>
                  <a:schemeClr val="bg1"/>
                </a:solidFill>
                <a:latin typeface="宋体" charset="-122"/>
                <a:ea typeface="宋体" charset="-122"/>
              </a:rPr>
              <a:t>安装操作培训</a:t>
            </a:r>
            <a:endParaRPr lang="de-DE" altLang="zh-TW" sz="4400" dirty="0" smtClean="0">
              <a:solidFill>
                <a:schemeClr val="bg1"/>
              </a:solidFill>
              <a:latin typeface="宋体" charset="-122"/>
              <a:ea typeface="宋体" charset="-122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152400"/>
          </a:xfrm>
          <a:prstGeom prst="rect">
            <a:avLst/>
          </a:prstGeom>
          <a:solidFill>
            <a:srgbClr val="00529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7010400" y="3810000"/>
            <a:ext cx="2133600" cy="152400"/>
          </a:xfrm>
          <a:prstGeom prst="rect">
            <a:avLst/>
          </a:prstGeom>
          <a:solidFill>
            <a:srgbClr val="0092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TW" altLang="zh-TW">
              <a:solidFill>
                <a:srgbClr val="00204E"/>
              </a:solidFill>
            </a:endParaRPr>
          </a:p>
        </p:txBody>
      </p:sp>
      <p:pic>
        <p:nvPicPr>
          <p:cNvPr id="2056" name="Picture 13" descr="TA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8688" y="0"/>
            <a:ext cx="1865312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Nano DSC</a:t>
            </a:r>
            <a:r>
              <a:rPr lang="zh-CN" altLang="en-US" sz="2800" dirty="0"/>
              <a:t>规格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68552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+mn-ea"/>
                <a:ea typeface="+mn-ea"/>
              </a:rPr>
              <a:t>温度范围：常规</a:t>
            </a:r>
            <a:r>
              <a:rPr lang="zh-CN" altLang="en-US" sz="2400" dirty="0">
                <a:latin typeface="+mn-ea"/>
                <a:ea typeface="+mn-ea"/>
              </a:rPr>
              <a:t>型的规格温度范围为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-10~130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℃，</a:t>
            </a:r>
            <a:r>
              <a:rPr lang="zh-CN" altLang="en-US" sz="2400" dirty="0">
                <a:latin typeface="+mn-ea"/>
                <a:ea typeface="+mn-ea"/>
              </a:rPr>
              <a:t>高温型</a:t>
            </a:r>
            <a:r>
              <a:rPr lang="zh-CN" altLang="en-US" sz="2400" dirty="0" smtClean="0">
                <a:latin typeface="+mn-ea"/>
                <a:ea typeface="+mn-ea"/>
              </a:rPr>
              <a:t>配置</a:t>
            </a:r>
            <a:r>
              <a:rPr lang="zh-CN" altLang="en-US" sz="2400" dirty="0">
                <a:latin typeface="+mn-ea"/>
                <a:ea typeface="+mn-ea"/>
              </a:rPr>
              <a:t>为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-10~160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℃；</a:t>
            </a:r>
            <a:endParaRPr lang="en-US" altLang="zh-CN" sz="24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升降</a:t>
            </a:r>
            <a:r>
              <a:rPr lang="zh-CN" altLang="en-US" sz="2400" dirty="0" smtClean="0">
                <a:latin typeface="+mn-ea"/>
                <a:ea typeface="+mn-ea"/>
              </a:rPr>
              <a:t>温速率</a:t>
            </a:r>
            <a:r>
              <a:rPr lang="zh-CN" altLang="en-US" sz="2400" dirty="0" smtClean="0">
                <a:latin typeface="+mn-ea"/>
                <a:ea typeface="+mn-ea"/>
              </a:rPr>
              <a:t>：可</a:t>
            </a:r>
            <a:r>
              <a:rPr lang="zh-CN" altLang="en-US" sz="2400" dirty="0">
                <a:latin typeface="+mn-ea"/>
                <a:ea typeface="+mn-ea"/>
              </a:rPr>
              <a:t>控升降温速率</a:t>
            </a:r>
            <a:r>
              <a:rPr lang="zh-CN" altLang="en-US" sz="2400" dirty="0" smtClean="0">
                <a:latin typeface="+mn-ea"/>
                <a:ea typeface="+mn-ea"/>
              </a:rPr>
              <a:t>为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0~2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℃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；</a:t>
            </a:r>
            <a:endParaRPr lang="en-US" altLang="zh-CN" sz="24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炉池容积</a:t>
            </a:r>
            <a:r>
              <a:rPr lang="en-US" altLang="zh-CN" sz="2400" dirty="0" smtClean="0">
                <a:latin typeface="+mn-ea"/>
                <a:ea typeface="+mn-ea"/>
              </a:rPr>
              <a:t>(Cell Volume)</a:t>
            </a:r>
          </a:p>
          <a:p>
            <a:r>
              <a:rPr lang="en-US" altLang="zh-CN" sz="2400" dirty="0">
                <a:latin typeface="+mn-ea"/>
              </a:rPr>
              <a:t>Platinum Capillary </a:t>
            </a:r>
            <a:r>
              <a:rPr lang="en-US" altLang="zh-CN" sz="2400" dirty="0" smtClean="0">
                <a:latin typeface="+mn-ea"/>
              </a:rPr>
              <a:t>Cell     </a:t>
            </a:r>
            <a:r>
              <a:rPr lang="en-US" altLang="zh-CN" sz="2400" dirty="0" smtClean="0">
                <a:latin typeface="+mn-ea"/>
                <a:ea typeface="+mn-ea"/>
              </a:rPr>
              <a:t>0.30 ml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>
                <a:latin typeface="+mn-ea"/>
              </a:rPr>
              <a:t>24K Gold </a:t>
            </a:r>
            <a:r>
              <a:rPr lang="en-US" altLang="zh-CN" sz="2400" dirty="0" smtClean="0">
                <a:latin typeface="+mn-ea"/>
              </a:rPr>
              <a:t>Cylindrical</a:t>
            </a:r>
            <a:r>
              <a:rPr lang="zh-CN" altLang="en-US" sz="2400" dirty="0" smtClean="0"/>
              <a:t>              </a:t>
            </a:r>
            <a:r>
              <a:rPr lang="en-US" altLang="zh-CN" sz="2400" dirty="0" smtClean="0">
                <a:latin typeface="+mn-ea"/>
                <a:ea typeface="+mn-ea"/>
              </a:rPr>
              <a:t>0.33 ml 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Pressure Handle</a:t>
            </a:r>
            <a:r>
              <a:rPr lang="zh-CN" altLang="en-US" sz="2400" dirty="0" smtClean="0">
                <a:latin typeface="+mn-ea"/>
                <a:ea typeface="+mn-ea"/>
              </a:rPr>
              <a:t>加压范围：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0~6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atm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6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Nano DSC</a:t>
            </a:r>
            <a:r>
              <a:rPr lang="zh-CN" altLang="en-US" sz="2800" dirty="0"/>
              <a:t>简介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latin typeface="+mn-ea"/>
                <a:ea typeface="+mn-ea"/>
              </a:rPr>
              <a:t>Nano </a:t>
            </a:r>
            <a:r>
              <a:rPr lang="en-US" altLang="zh-CN" sz="2400" dirty="0" smtClean="0">
                <a:latin typeface="+mn-ea"/>
                <a:ea typeface="+mn-ea"/>
              </a:rPr>
              <a:t>DSC</a:t>
            </a:r>
            <a:r>
              <a:rPr lang="zh-CN" altLang="en-US" sz="2400" dirty="0" smtClean="0">
                <a:latin typeface="+mn-ea"/>
                <a:ea typeface="+mn-ea"/>
              </a:rPr>
              <a:t>应用</a:t>
            </a:r>
            <a:r>
              <a:rPr lang="zh-CN" altLang="en-US" sz="2400" dirty="0" smtClean="0">
                <a:latin typeface="+mn-ea"/>
                <a:ea typeface="+mn-ea"/>
              </a:rPr>
              <a:t>包括：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生物大分子溶液的</a:t>
            </a:r>
            <a:r>
              <a:rPr lang="zh-CN" altLang="en-US" sz="2400" dirty="0" smtClean="0">
                <a:latin typeface="+mn-ea"/>
                <a:ea typeface="+mn-ea"/>
              </a:rPr>
              <a:t>构象变化</a:t>
            </a:r>
            <a:r>
              <a:rPr lang="en-US" altLang="zh-CN" sz="2400" dirty="0" smtClean="0">
                <a:latin typeface="+mn-ea"/>
                <a:ea typeface="+mn-ea"/>
              </a:rPr>
              <a:t>(Conformation</a:t>
            </a:r>
            <a:r>
              <a:rPr lang="en-US" altLang="zh-CN" sz="2400" dirty="0" smtClean="0">
                <a:latin typeface="+mn-ea"/>
                <a:ea typeface="+mn-ea"/>
              </a:rPr>
              <a:t>)</a:t>
            </a:r>
            <a:r>
              <a:rPr lang="zh-CN" altLang="en-US" sz="2400" dirty="0" smtClean="0">
                <a:latin typeface="+mn-ea"/>
                <a:ea typeface="+mn-ea"/>
              </a:rPr>
              <a:t>和溶剂化（</a:t>
            </a:r>
            <a:r>
              <a:rPr lang="en-US" altLang="zh-CN" sz="2400" dirty="0" smtClean="0">
                <a:latin typeface="+mn-ea"/>
                <a:ea typeface="+mn-ea"/>
              </a:rPr>
              <a:t>Solvation</a:t>
            </a:r>
            <a:r>
              <a:rPr lang="zh-CN" altLang="en-US" sz="2400" dirty="0" smtClean="0">
                <a:latin typeface="+mn-ea"/>
                <a:ea typeface="+mn-ea"/>
              </a:rPr>
              <a:t>）；（绝对热容）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生物大分子稳定性（蛋白质变性</a:t>
            </a:r>
            <a:r>
              <a:rPr lang="zh-CN" altLang="en-US" sz="2400" dirty="0" smtClean="0">
                <a:latin typeface="+mn-ea"/>
                <a:ea typeface="+mn-ea"/>
              </a:rPr>
              <a:t>）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生物大分子结构（域组织，</a:t>
            </a:r>
            <a:r>
              <a:rPr lang="en-US" altLang="zh-CN" sz="2400" dirty="0" smtClean="0">
                <a:latin typeface="+mn-ea"/>
                <a:ea typeface="+mn-ea"/>
              </a:rPr>
              <a:t>Domain organization</a:t>
            </a:r>
            <a:r>
              <a:rPr lang="zh-CN" altLang="en-US" sz="2400" dirty="0" smtClean="0">
                <a:latin typeface="+mn-ea"/>
                <a:ea typeface="+mn-ea"/>
              </a:rPr>
              <a:t>）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生物工程（突变体蛋白</a:t>
            </a:r>
            <a:r>
              <a:rPr lang="en-US" altLang="zh-CN" sz="2400" dirty="0">
                <a:latin typeface="+mn-ea"/>
                <a:ea typeface="+mn-ea"/>
              </a:rPr>
              <a:t>, Mutant proteins)</a:t>
            </a:r>
          </a:p>
          <a:p>
            <a:r>
              <a:rPr lang="zh-CN" altLang="en-US" sz="2400" dirty="0">
                <a:latin typeface="+mn-ea"/>
                <a:ea typeface="+mn-ea"/>
              </a:rPr>
              <a:t>配体相互作用（药物与蛋白质或核酸的结合</a:t>
            </a:r>
            <a:r>
              <a:rPr lang="zh-CN" altLang="en-US" sz="2400" dirty="0" smtClean="0">
                <a:latin typeface="+mn-ea"/>
                <a:ea typeface="+mn-ea"/>
              </a:rPr>
              <a:t>）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膜结构（酯双层膜，膜蛋白）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多核苷酸（螺旋</a:t>
            </a:r>
            <a:r>
              <a:rPr lang="en-US" altLang="zh-CN" sz="2400" dirty="0" smtClean="0">
                <a:latin typeface="+mn-ea"/>
                <a:ea typeface="+mn-ea"/>
              </a:rPr>
              <a:t>-</a:t>
            </a:r>
            <a:r>
              <a:rPr lang="zh-CN" altLang="en-US" sz="2400" dirty="0" smtClean="0">
                <a:latin typeface="+mn-ea"/>
                <a:ea typeface="+mn-ea"/>
              </a:rPr>
              <a:t>卷曲转变，</a:t>
            </a:r>
            <a:r>
              <a:rPr lang="en-US" altLang="zh-CN" sz="2400" dirty="0" smtClean="0">
                <a:latin typeface="+mn-ea"/>
                <a:ea typeface="+mn-ea"/>
              </a:rPr>
              <a:t>helix to coil transition)</a:t>
            </a:r>
            <a:endParaRPr lang="en-US" altLang="zh-CN" sz="2400" dirty="0">
              <a:latin typeface="+mn-ea"/>
              <a:ea typeface="+mn-ea"/>
            </a:endParaRP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5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7283152" cy="496855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 algn="ctr">
              <a:buFont typeface="Wingdings" pitchFamily="2" charset="2"/>
              <a:buNone/>
            </a:pPr>
            <a:r>
              <a:rPr lang="en-US" altLang="zh-CN" sz="4000" dirty="0" smtClean="0"/>
              <a:t>    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第三章 </a:t>
            </a:r>
            <a:r>
              <a:rPr lang="en-US" altLang="zh-CN" sz="4000" dirty="0" smtClean="0">
                <a:latin typeface="宋体" charset="-122"/>
                <a:ea typeface="宋体" charset="-122"/>
              </a:rPr>
              <a:t>Nano DSC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试验过程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Nano DSC</a:t>
            </a:r>
            <a:r>
              <a:rPr lang="zh-CN" altLang="en-US" sz="2800" dirty="0"/>
              <a:t>试验过程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Nano </a:t>
            </a:r>
            <a:r>
              <a:rPr lang="en-US" altLang="zh-CN" sz="2400" dirty="0" smtClean="0">
                <a:latin typeface="+mn-ea"/>
                <a:ea typeface="+mn-ea"/>
              </a:rPr>
              <a:t>DSC</a:t>
            </a:r>
            <a:r>
              <a:rPr lang="zh-CN" altLang="en-US" sz="2400" dirty="0">
                <a:latin typeface="+mn-ea"/>
                <a:ea typeface="+mn-ea"/>
              </a:rPr>
              <a:t>试验</a:t>
            </a:r>
            <a:r>
              <a:rPr lang="zh-CN" altLang="en-US" sz="2400" dirty="0" smtClean="0">
                <a:latin typeface="+mn-ea"/>
                <a:ea typeface="+mn-ea"/>
              </a:rPr>
              <a:t>过程通常包含如下步骤：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准备</a:t>
            </a:r>
            <a:r>
              <a:rPr lang="zh-CN" altLang="en-US" sz="2400" dirty="0" smtClean="0">
                <a:latin typeface="+mn-ea"/>
                <a:ea typeface="+mn-ea"/>
              </a:rPr>
              <a:t>缓冲溶液（</a:t>
            </a:r>
            <a:r>
              <a:rPr lang="en-US" altLang="zh-CN" sz="2400" dirty="0" smtClean="0">
                <a:latin typeface="+mn-ea"/>
                <a:ea typeface="+mn-ea"/>
              </a:rPr>
              <a:t>Buffer</a:t>
            </a:r>
            <a:r>
              <a:rPr lang="zh-CN" altLang="en-US" sz="2400" dirty="0" smtClean="0">
                <a:latin typeface="+mn-ea"/>
                <a:ea typeface="+mn-ea"/>
              </a:rPr>
              <a:t>）和</a:t>
            </a:r>
            <a:r>
              <a:rPr lang="zh-CN" altLang="en-US" sz="2400" dirty="0" smtClean="0">
                <a:latin typeface="+mn-ea"/>
                <a:ea typeface="+mn-ea"/>
              </a:rPr>
              <a:t>生物大分子</a:t>
            </a:r>
            <a:r>
              <a:rPr lang="zh-CN" altLang="en-US" sz="2400" dirty="0" smtClean="0">
                <a:latin typeface="+mn-ea"/>
                <a:ea typeface="+mn-ea"/>
              </a:rPr>
              <a:t>溶液</a:t>
            </a:r>
            <a:r>
              <a:rPr lang="en-US" altLang="zh-CN" sz="2400" dirty="0" smtClean="0">
                <a:latin typeface="+mn-ea"/>
                <a:ea typeface="+mn-ea"/>
              </a:rPr>
              <a:t>(Sample) 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进行</a:t>
            </a:r>
            <a:r>
              <a:rPr lang="zh-CN" altLang="en-US" sz="2400" dirty="0" smtClean="0">
                <a:latin typeface="+mn-ea"/>
                <a:ea typeface="+mn-ea"/>
              </a:rPr>
              <a:t>基线扫描试验</a:t>
            </a:r>
            <a:r>
              <a:rPr lang="zh-CN" altLang="en-US" sz="2400" dirty="0">
                <a:latin typeface="+mn-ea"/>
              </a:rPr>
              <a:t>（</a:t>
            </a:r>
            <a:r>
              <a:rPr lang="en-US" altLang="zh-CN" sz="2400" dirty="0">
                <a:latin typeface="+mn-ea"/>
              </a:rPr>
              <a:t>Buffer Baseline Scan</a:t>
            </a:r>
            <a:r>
              <a:rPr lang="zh-CN" altLang="en-US" sz="2400" dirty="0">
                <a:latin typeface="+mn-ea"/>
              </a:rPr>
              <a:t>）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zh-CN" altLang="en-US" sz="2400" dirty="0" smtClean="0">
                <a:latin typeface="+mn-ea"/>
                <a:ea typeface="+mn-ea"/>
              </a:rPr>
              <a:t>样品</a:t>
            </a:r>
            <a:r>
              <a:rPr lang="zh-CN" altLang="en-US" sz="2400" dirty="0" smtClean="0">
                <a:latin typeface="+mn-ea"/>
                <a:ea typeface="+mn-ea"/>
              </a:rPr>
              <a:t>试验</a:t>
            </a:r>
            <a:r>
              <a:rPr lang="en-US" altLang="zh-CN" sz="2400" dirty="0">
                <a:latin typeface="+mn-ea"/>
              </a:rPr>
              <a:t>(Sample Scan) 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清理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</a:p>
          <a:p>
            <a:r>
              <a:rPr lang="zh-CN" altLang="en-US" sz="2400" dirty="0">
                <a:latin typeface="+mn-ea"/>
                <a:ea typeface="+mn-ea"/>
              </a:rPr>
              <a:t>数据分析</a:t>
            </a:r>
            <a:endParaRPr lang="en-US" altLang="zh-CN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2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准备缓冲溶液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通常使用水相缓冲溶液稀释生物大分子溶液，该缓冲溶液通过其中的强电解质（如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NaCl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KCl</a:t>
            </a:r>
            <a:r>
              <a:rPr lang="zh-CN" altLang="en-US" sz="2400" dirty="0" smtClean="0">
                <a:latin typeface="+mn-ea"/>
                <a:ea typeface="+mn-ea"/>
              </a:rPr>
              <a:t>）来调节离子强度。缓冲溶液的制备步骤如下</a:t>
            </a:r>
            <a:r>
              <a:rPr lang="zh-CN" altLang="en-US" sz="2400" dirty="0" smtClean="0">
                <a:latin typeface="+mn-ea"/>
                <a:ea typeface="+mn-ea"/>
              </a:rPr>
              <a:t>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称取适量的弱酸或弱碱放入一定体积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zh-CN" altLang="en-US" sz="2400" dirty="0" smtClean="0">
                <a:latin typeface="+mn-ea"/>
                <a:ea typeface="+mn-ea"/>
              </a:rPr>
              <a:t>高纯水中</a:t>
            </a:r>
            <a:r>
              <a:rPr lang="zh-CN" altLang="en-US" sz="2400" dirty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通过向以上溶液中加入强酸（如ＨＣＬ）或强碱（如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ＮａＯＨ</a:t>
            </a:r>
            <a:r>
              <a:rPr lang="zh-CN" altLang="en-US" sz="2400" dirty="0" smtClean="0">
                <a:latin typeface="+mn-ea"/>
                <a:ea typeface="+mn-ea"/>
              </a:rPr>
              <a:t>）将其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ＰＨ</a:t>
            </a:r>
            <a:r>
              <a:rPr lang="zh-CN" altLang="en-US" sz="2400" dirty="0" smtClean="0">
                <a:latin typeface="+mn-ea"/>
                <a:ea typeface="+mn-ea"/>
              </a:rPr>
              <a:t>值调节到期望的值。通过</a:t>
            </a:r>
            <a:r>
              <a:rPr lang="zh-CN" altLang="en-US" sz="2400" dirty="0" smtClean="0">
                <a:latin typeface="+mn-ea"/>
                <a:ea typeface="+mn-ea"/>
              </a:rPr>
              <a:t>在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Sample Cell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和 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Reference Cell</a:t>
            </a:r>
            <a:r>
              <a:rPr lang="zh-CN" altLang="en-US" sz="2400" dirty="0" smtClean="0">
                <a:latin typeface="+mn-ea"/>
                <a:ea typeface="+mn-ea"/>
              </a:rPr>
              <a:t>中</a:t>
            </a:r>
            <a:r>
              <a:rPr lang="zh-CN" altLang="en-US" sz="2400" dirty="0" smtClean="0">
                <a:latin typeface="+mn-ea"/>
                <a:ea typeface="+mn-ea"/>
              </a:rPr>
              <a:t>加入缓冲溶液进行一次</a:t>
            </a:r>
            <a:r>
              <a:rPr lang="zh-CN" altLang="en-US" sz="2400" dirty="0" smtClean="0">
                <a:latin typeface="+mn-ea"/>
                <a:ea typeface="+mn-ea"/>
              </a:rPr>
              <a:t>试验扫描，得到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Buffer Baseline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r>
              <a:rPr lang="zh-CN" altLang="en-US" sz="2400" dirty="0" smtClean="0">
                <a:latin typeface="+mn-ea"/>
                <a:ea typeface="+mn-ea"/>
              </a:rPr>
              <a:t>同时，该缓冲溶液还用于制备和透析蛋白质（或核算）溶液。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准备缓冲溶液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通常</a:t>
            </a:r>
            <a:r>
              <a:rPr lang="zh-CN" altLang="en-US" sz="2400" dirty="0">
                <a:latin typeface="+mn-ea"/>
                <a:ea typeface="+mn-ea"/>
              </a:rPr>
              <a:t>一</a:t>
            </a:r>
            <a:r>
              <a:rPr lang="zh-CN" altLang="en-US" sz="2400" dirty="0" smtClean="0">
                <a:latin typeface="+mn-ea"/>
                <a:ea typeface="+mn-ea"/>
              </a:rPr>
              <a:t>次需要制备</a:t>
            </a:r>
            <a:r>
              <a:rPr lang="zh-CN" altLang="en-US" sz="2400" dirty="0" smtClean="0">
                <a:latin typeface="+mn-ea"/>
                <a:ea typeface="+mn-ea"/>
              </a:rPr>
              <a:t>１升以上</a:t>
            </a:r>
            <a:r>
              <a:rPr lang="zh-CN" altLang="en-US" sz="2400" dirty="0" smtClean="0">
                <a:latin typeface="+mn-ea"/>
                <a:ea typeface="+mn-ea"/>
              </a:rPr>
              <a:t>的缓冲溶液，用于</a:t>
            </a:r>
            <a:r>
              <a:rPr lang="zh-CN" altLang="en-US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Ｎａｎｏ　ＤＳＣ</a:t>
            </a:r>
            <a:r>
              <a:rPr lang="zh-CN" altLang="en-US" sz="2400" dirty="0" smtClean="0">
                <a:latin typeface="+mn-ea"/>
                <a:ea typeface="+mn-ea"/>
              </a:rPr>
              <a:t>试验的缓冲溶液需满足如下条件</a:t>
            </a:r>
            <a:r>
              <a:rPr lang="zh-CN" altLang="en-US" sz="2400" dirty="0" smtClean="0">
                <a:latin typeface="+mn-ea"/>
                <a:ea typeface="+mn-ea"/>
              </a:rPr>
              <a:t>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该缓冲溶液的ｐＫａ值与温度无关；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缓冲溶液中的酸质子化</a:t>
            </a:r>
            <a:r>
              <a:rPr lang="zh-CN" altLang="en-US" sz="2400" dirty="0" smtClean="0">
                <a:latin typeface="+mn-ea"/>
                <a:ea typeface="+mn-ea"/>
              </a:rPr>
              <a:t>过程所</a:t>
            </a:r>
            <a:r>
              <a:rPr lang="zh-CN" altLang="en-US" sz="2400" dirty="0" smtClean="0">
                <a:latin typeface="+mn-ea"/>
                <a:ea typeface="+mn-ea"/>
              </a:rPr>
              <a:t>放出的热</a:t>
            </a:r>
            <a:r>
              <a:rPr lang="en-US" altLang="zh-CN" sz="2400" dirty="0" smtClean="0">
                <a:latin typeface="+mn-ea"/>
                <a:ea typeface="+mn-ea"/>
              </a:rPr>
              <a:t>Delta </a:t>
            </a:r>
            <a:r>
              <a:rPr lang="en-US" altLang="zh-CN" sz="2400" dirty="0" smtClean="0">
                <a:latin typeface="+mn-ea"/>
                <a:ea typeface="+mn-ea"/>
              </a:rPr>
              <a:t>H</a:t>
            </a:r>
            <a:r>
              <a:rPr lang="zh-CN" altLang="en-US" sz="2400" dirty="0" smtClean="0">
                <a:latin typeface="+mn-ea"/>
                <a:ea typeface="+mn-ea"/>
              </a:rPr>
              <a:t>（热焓）值</a:t>
            </a:r>
            <a:r>
              <a:rPr lang="zh-CN" altLang="en-US" sz="2400" dirty="0" smtClean="0">
                <a:latin typeface="+mn-ea"/>
                <a:ea typeface="+mn-ea"/>
              </a:rPr>
              <a:t>应该比较小；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缓冲溶液中的所有成分在试验温度范围内的热稳定。（缓冲溶液在受热时不能沉积或者变色）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制备</a:t>
            </a:r>
            <a:r>
              <a:rPr lang="zh-CN" altLang="en-US" sz="2800" dirty="0" smtClean="0"/>
              <a:t>生物大分子溶液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对于</a:t>
            </a:r>
            <a:r>
              <a:rPr lang="zh-CN" altLang="en-US" sz="2000" dirty="0" smtClean="0">
                <a:latin typeface="+mn-ea"/>
                <a:ea typeface="+mn-ea"/>
              </a:rPr>
              <a:t>特定样品，选择合适的测试浓度，以通过试验得到最好的热动力学信息。常用浓度为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0.2~0.5mg/mL</a:t>
            </a:r>
            <a:r>
              <a:rPr lang="en-US" altLang="zh-CN" sz="2000" dirty="0" smtClean="0">
                <a:latin typeface="+mn-ea"/>
                <a:ea typeface="+mn-ea"/>
              </a:rPr>
              <a:t>,</a:t>
            </a:r>
            <a:r>
              <a:rPr lang="zh-CN" altLang="en-US" sz="2000" dirty="0" smtClean="0">
                <a:latin typeface="+mn-ea"/>
                <a:ea typeface="+mn-ea"/>
              </a:rPr>
              <a:t>，也可从相关文献</a:t>
            </a:r>
            <a:r>
              <a:rPr lang="zh-CN" altLang="en-US" sz="2000" dirty="0" smtClean="0">
                <a:latin typeface="+mn-ea"/>
                <a:ea typeface="+mn-ea"/>
              </a:rPr>
              <a:t>中找到参考</a:t>
            </a:r>
            <a:r>
              <a:rPr lang="zh-CN" altLang="en-US" sz="2000" dirty="0" smtClean="0">
                <a:latin typeface="+mn-ea"/>
                <a:ea typeface="+mn-ea"/>
              </a:rPr>
              <a:t>值</a:t>
            </a:r>
            <a:r>
              <a:rPr lang="zh-CN" altLang="en-US" sz="2000" dirty="0" smtClean="0">
                <a:latin typeface="+mn-ea"/>
                <a:ea typeface="+mn-ea"/>
              </a:rPr>
              <a:t>；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对于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Cylindrical Cell</a:t>
            </a:r>
            <a:r>
              <a:rPr lang="zh-CN" altLang="en-US" sz="2000" dirty="0" smtClean="0">
                <a:latin typeface="+mn-ea"/>
                <a:ea typeface="+mn-ea"/>
              </a:rPr>
              <a:t>，每次试验最少需要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0.5mL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zh-CN" altLang="en-US" sz="2000" dirty="0" smtClean="0">
                <a:latin typeface="+mn-ea"/>
                <a:ea typeface="+mn-ea"/>
              </a:rPr>
              <a:t>的样品（如蛋白质）溶液，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Capillary Cell</a:t>
            </a:r>
            <a:r>
              <a:rPr lang="zh-CN" altLang="en-US" sz="2000" dirty="0" smtClean="0">
                <a:latin typeface="+mn-ea"/>
                <a:ea typeface="+mn-ea"/>
              </a:rPr>
              <a:t>则</a:t>
            </a:r>
            <a:r>
              <a:rPr lang="zh-CN" altLang="en-US" sz="2000" dirty="0" smtClean="0">
                <a:latin typeface="+mn-ea"/>
                <a:ea typeface="+mn-ea"/>
              </a:rPr>
              <a:t>最少需要</a:t>
            </a:r>
            <a:r>
              <a:rPr lang="en-US" altLang="zh-CN" sz="2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0.64mL</a:t>
            </a:r>
            <a:r>
              <a:rPr lang="zh-CN" altLang="en-US" sz="2000" dirty="0" smtClean="0">
                <a:latin typeface="+mn-ea"/>
                <a:ea typeface="+mn-ea"/>
              </a:rPr>
              <a:t>。试验用蛋白质溶液可以直接制取或通过</a:t>
            </a:r>
            <a:r>
              <a:rPr lang="zh-CN" altLang="en-US" sz="2000" dirty="0" smtClean="0">
                <a:latin typeface="+mn-ea"/>
                <a:ea typeface="+mn-ea"/>
              </a:rPr>
              <a:t>稀释浓</a:t>
            </a:r>
            <a:r>
              <a:rPr lang="zh-CN" altLang="en-US" sz="2000" dirty="0" smtClean="0">
                <a:latin typeface="+mn-ea"/>
                <a:ea typeface="+mn-ea"/>
              </a:rPr>
              <a:t>溶液到期望浓度得到。在试验前</a:t>
            </a:r>
            <a:r>
              <a:rPr lang="zh-CN" altLang="en-US" sz="2000" dirty="0" smtClean="0">
                <a:latin typeface="+mn-ea"/>
                <a:ea typeface="+mn-ea"/>
              </a:rPr>
              <a:t>通常使用</a:t>
            </a:r>
            <a:r>
              <a:rPr lang="en-US" altLang="zh-CN" sz="2000" dirty="0">
                <a:latin typeface="+mn-ea"/>
                <a:ea typeface="+mn-ea"/>
              </a:rPr>
              <a:t>Buffer</a:t>
            </a:r>
            <a:r>
              <a:rPr lang="zh-CN" altLang="en-US" sz="2000" dirty="0" smtClean="0">
                <a:latin typeface="+mn-ea"/>
                <a:ea typeface="+mn-ea"/>
              </a:rPr>
              <a:t>对蛋白质</a:t>
            </a:r>
            <a:r>
              <a:rPr lang="zh-CN" altLang="en-US" sz="2000" dirty="0" smtClean="0">
                <a:latin typeface="+mn-ea"/>
                <a:ea typeface="+mn-ea"/>
              </a:rPr>
              <a:t>溶液进行透析，然后用透析液作为参比，可以得到最佳试验结果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生物大分子越纯净，</a:t>
            </a:r>
            <a:r>
              <a:rPr lang="en-US" altLang="zh-CN" sz="2000" dirty="0" smtClean="0">
                <a:latin typeface="+mn-ea"/>
                <a:ea typeface="+mn-ea"/>
              </a:rPr>
              <a:t>Nano DSC</a:t>
            </a:r>
            <a:r>
              <a:rPr lang="zh-CN" altLang="en-US" sz="2000" dirty="0" smtClean="0">
                <a:latin typeface="+mn-ea"/>
                <a:ea typeface="+mn-ea"/>
              </a:rPr>
              <a:t>的测试灵敏度越高</a:t>
            </a:r>
            <a:r>
              <a:rPr lang="zh-CN" altLang="en-US" sz="2000" dirty="0" smtClean="0">
                <a:latin typeface="+mn-ea"/>
                <a:ea typeface="+mn-ea"/>
              </a:rPr>
              <a:t>，</a:t>
            </a:r>
            <a:r>
              <a:rPr lang="zh-CN" altLang="en-US" sz="2000" dirty="0">
                <a:latin typeface="+mn-ea"/>
                <a:ea typeface="+mn-ea"/>
              </a:rPr>
              <a:t>因此</a:t>
            </a:r>
            <a:r>
              <a:rPr lang="zh-CN" altLang="en-US" sz="2000" dirty="0" smtClean="0">
                <a:latin typeface="+mn-ea"/>
                <a:ea typeface="+mn-ea"/>
              </a:rPr>
              <a:t>试验</a:t>
            </a:r>
            <a:r>
              <a:rPr lang="zh-CN" altLang="en-US" sz="2000" dirty="0" smtClean="0">
                <a:latin typeface="+mn-ea"/>
                <a:ea typeface="+mn-ea"/>
              </a:rPr>
              <a:t>前对大分子溶液进行纯化可以得到更好的测试结果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在对热容数据进行热动力学分析时，需要知道生物大分子的分子量，溶液浓度和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oligomerization</a:t>
            </a:r>
            <a:r>
              <a:rPr lang="zh-CN" altLang="en-US" sz="2000" dirty="0" smtClean="0">
                <a:latin typeface="+mn-ea"/>
                <a:ea typeface="+mn-ea"/>
              </a:rPr>
              <a:t>状态。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Buffer</a:t>
            </a:r>
            <a:r>
              <a:rPr lang="zh-CN" altLang="en-US" sz="2800" dirty="0" smtClean="0"/>
              <a:t>和</a:t>
            </a:r>
            <a:r>
              <a:rPr lang="zh-CN" altLang="en-US" sz="2800" dirty="0"/>
              <a:t>样品</a:t>
            </a:r>
            <a:r>
              <a:rPr lang="zh-CN" altLang="en-US" sz="2800" dirty="0" smtClean="0"/>
              <a:t>溶液</a:t>
            </a:r>
            <a:r>
              <a:rPr lang="zh-CN" altLang="en-US" sz="2800" dirty="0"/>
              <a:t>脱气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如果</a:t>
            </a:r>
            <a:r>
              <a:rPr lang="zh-CN" altLang="en-US" sz="2400" dirty="0" smtClean="0">
                <a:latin typeface="+mn-ea"/>
                <a:ea typeface="+mn-ea"/>
              </a:rPr>
              <a:t>试验过程中，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内部的溶液产生气泡</a:t>
            </a:r>
            <a:r>
              <a:rPr lang="zh-CN" altLang="en-US" sz="2400" dirty="0" smtClean="0">
                <a:latin typeface="+mn-ea"/>
                <a:ea typeface="+mn-ea"/>
              </a:rPr>
              <a:t>，则会</a:t>
            </a:r>
            <a:r>
              <a:rPr lang="zh-CN" altLang="en-US" sz="2400" dirty="0" smtClean="0">
                <a:latin typeface="+mn-ea"/>
                <a:ea typeface="+mn-ea"/>
              </a:rPr>
              <a:t>对测试数据产生很大的干扰，</a:t>
            </a:r>
            <a:r>
              <a:rPr lang="zh-CN" altLang="en-US" sz="2400" dirty="0" smtClean="0">
                <a:latin typeface="+mn-ea"/>
                <a:ea typeface="+mn-ea"/>
              </a:rPr>
              <a:t>因此试验前</a:t>
            </a:r>
            <a:r>
              <a:rPr lang="zh-CN" altLang="en-US" sz="2400" dirty="0" smtClean="0">
                <a:latin typeface="+mn-ea"/>
                <a:ea typeface="+mn-ea"/>
              </a:rPr>
              <a:t>，需对测试</a:t>
            </a:r>
            <a:r>
              <a:rPr lang="zh-CN" altLang="en-US" sz="2400" dirty="0" smtClean="0">
                <a:latin typeface="+mn-ea"/>
                <a:ea typeface="+mn-ea"/>
              </a:rPr>
              <a:t>用</a:t>
            </a:r>
            <a:r>
              <a:rPr lang="en-US" altLang="zh-CN" sz="2400" dirty="0" smtClean="0">
                <a:latin typeface="+mn-ea"/>
                <a:ea typeface="+mn-ea"/>
              </a:rPr>
              <a:t>Buffer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Sample</a:t>
            </a:r>
            <a:r>
              <a:rPr lang="zh-CN" altLang="en-US" sz="2400" dirty="0" smtClean="0">
                <a:latin typeface="+mn-ea"/>
                <a:ea typeface="+mn-ea"/>
              </a:rPr>
              <a:t>溶液</a:t>
            </a:r>
            <a:r>
              <a:rPr lang="zh-CN" altLang="en-US" sz="2400" dirty="0" smtClean="0">
                <a:latin typeface="+mn-ea"/>
                <a:ea typeface="+mn-ea"/>
              </a:rPr>
              <a:t>进行脱气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0" indent="0">
              <a:buNone/>
            </a:pP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脱气使用随配的脱气装置，通常使用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15~25inches Hg</a:t>
            </a:r>
            <a:r>
              <a:rPr lang="zh-CN" altLang="en-US" sz="2400" dirty="0" smtClean="0">
                <a:latin typeface="+mn-ea"/>
                <a:ea typeface="+mn-ea"/>
              </a:rPr>
              <a:t>的真空度将溶液脱气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10~15</a:t>
            </a:r>
            <a:r>
              <a:rPr lang="zh-CN" altLang="en-US" sz="2400" dirty="0" smtClean="0">
                <a:latin typeface="+mn-ea"/>
                <a:ea typeface="+mn-ea"/>
              </a:rPr>
              <a:t>分钟，温度通常设置为</a:t>
            </a:r>
            <a:r>
              <a:rPr lang="en-US" altLang="zh-CN" sz="2400" dirty="0" smtClean="0">
                <a:latin typeface="+mn-ea"/>
                <a:ea typeface="+mn-ea"/>
              </a:rPr>
              <a:t>25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进行基线和样品溶液试验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>
                <a:latin typeface="+mn-ea"/>
                <a:ea typeface="+mn-ea"/>
              </a:rPr>
              <a:t>使用</a:t>
            </a:r>
            <a:r>
              <a:rPr lang="en-US" altLang="zh-CN" sz="2400" dirty="0" smtClean="0">
                <a:latin typeface="+mn-ea"/>
                <a:ea typeface="+mn-ea"/>
              </a:rPr>
              <a:t>Nano DSC</a:t>
            </a:r>
            <a:r>
              <a:rPr lang="zh-CN" altLang="en-US" sz="2400" dirty="0" smtClean="0">
                <a:latin typeface="+mn-ea"/>
                <a:ea typeface="+mn-ea"/>
              </a:rPr>
              <a:t>测试一个样品，通常需要进行两次试验扫描</a:t>
            </a:r>
            <a:r>
              <a:rPr lang="zh-CN" altLang="en-US" sz="2400" dirty="0" smtClean="0">
                <a:latin typeface="+mn-ea"/>
                <a:ea typeface="+mn-ea"/>
              </a:rPr>
              <a:t>：</a:t>
            </a:r>
            <a:r>
              <a:rPr lang="en-US" altLang="zh-CN" sz="2400" dirty="0" smtClean="0">
                <a:latin typeface="+mn-ea"/>
                <a:ea typeface="+mn-ea"/>
              </a:rPr>
              <a:t>Buffer Baseline Scan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Sample Scan</a:t>
            </a:r>
            <a:r>
              <a:rPr lang="zh-CN" altLang="en-US" sz="2400" dirty="0" smtClean="0">
                <a:latin typeface="+mn-ea"/>
                <a:ea typeface="+mn-ea"/>
              </a:rPr>
              <a:t>，两次试验使用相同的试验方法，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装载</a:t>
            </a:r>
            <a:r>
              <a:rPr lang="zh-CN" altLang="en-US" sz="2400" dirty="0" smtClean="0">
                <a:latin typeface="+mn-ea"/>
                <a:ea typeface="+mn-ea"/>
              </a:rPr>
              <a:t>的溶液情况如下：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en-US" altLang="zh-CN" sz="2400" b="1" dirty="0" smtClean="0">
                <a:latin typeface="+mn-ea"/>
                <a:ea typeface="+mn-ea"/>
              </a:rPr>
              <a:t>Buffer Baseline Scan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  <a:cs typeface="Times New Roman" panose="02020603050405020304" pitchFamily="18" charset="0"/>
              </a:rPr>
              <a:t>Sample Cell: Buffer</a:t>
            </a:r>
            <a:r>
              <a:rPr lang="zh-CN" altLang="en-US" sz="2400" dirty="0" smtClean="0">
                <a:latin typeface="+mn-ea"/>
                <a:ea typeface="+mn-ea"/>
                <a:cs typeface="Times New Roman" panose="02020603050405020304" pitchFamily="18" charset="0"/>
              </a:rPr>
              <a:t>或用于蛋白质透析后的</a:t>
            </a:r>
            <a:r>
              <a:rPr lang="en-US" altLang="zh-CN" sz="2400" dirty="0" smtClean="0">
                <a:latin typeface="+mn-ea"/>
                <a:ea typeface="+mn-ea"/>
                <a:cs typeface="Times New Roman" panose="02020603050405020304" pitchFamily="18" charset="0"/>
              </a:rPr>
              <a:t>Buffer</a:t>
            </a:r>
          </a:p>
          <a:p>
            <a:r>
              <a:rPr lang="en-US" altLang="zh-CN" sz="2400" dirty="0" smtClean="0">
                <a:latin typeface="+mn-ea"/>
                <a:ea typeface="+mn-ea"/>
                <a:cs typeface="Times New Roman" panose="02020603050405020304" pitchFamily="18" charset="0"/>
              </a:rPr>
              <a:t>Reference Cell: </a:t>
            </a:r>
            <a:r>
              <a:rPr lang="en-US" altLang="zh-CN" sz="2400" dirty="0" smtClean="0">
                <a:latin typeface="+mn-ea"/>
                <a:ea typeface="+mn-ea"/>
                <a:cs typeface="Times New Roman" panose="02020603050405020304" pitchFamily="18" charset="0"/>
              </a:rPr>
              <a:t>Buffer</a:t>
            </a: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或用于蛋白质透析后的</a:t>
            </a:r>
            <a:r>
              <a:rPr lang="en-US" altLang="zh-CN" sz="2400" dirty="0">
                <a:latin typeface="+mn-ea"/>
                <a:ea typeface="+mn-ea"/>
                <a:cs typeface="Times New Roman" panose="02020603050405020304" pitchFamily="18" charset="0"/>
              </a:rPr>
              <a:t>Buffer</a:t>
            </a: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en-US" altLang="zh-CN" sz="2400" b="1" dirty="0" smtClean="0">
                <a:latin typeface="+mn-ea"/>
                <a:ea typeface="+mn-ea"/>
              </a:rPr>
              <a:t>Sample Scan</a:t>
            </a:r>
          </a:p>
          <a:p>
            <a:r>
              <a:rPr lang="en-US" altLang="zh-CN" sz="2400" dirty="0">
                <a:latin typeface="+mn-ea"/>
                <a:ea typeface="+mn-ea"/>
                <a:cs typeface="Times New Roman" panose="02020603050405020304" pitchFamily="18" charset="0"/>
              </a:rPr>
              <a:t>Sample Cell: Buffer</a:t>
            </a:r>
            <a:r>
              <a:rPr lang="zh-CN" altLang="en-US" sz="2400" dirty="0">
                <a:latin typeface="+mn-ea"/>
                <a:ea typeface="+mn-ea"/>
                <a:cs typeface="Times New Roman" panose="02020603050405020304" pitchFamily="18" charset="0"/>
              </a:rPr>
              <a:t>或用于蛋白质透析后的</a:t>
            </a:r>
            <a:r>
              <a:rPr lang="en-US" altLang="zh-CN" sz="2400" dirty="0">
                <a:latin typeface="+mn-ea"/>
                <a:ea typeface="+mn-ea"/>
                <a:cs typeface="Times New Roman" panose="02020603050405020304" pitchFamily="18" charset="0"/>
              </a:rPr>
              <a:t>Buffer</a:t>
            </a:r>
          </a:p>
          <a:p>
            <a:r>
              <a:rPr lang="en-US" altLang="zh-CN" sz="2400" dirty="0">
                <a:latin typeface="+mn-ea"/>
                <a:ea typeface="+mn-ea"/>
                <a:cs typeface="Times New Roman" panose="02020603050405020304" pitchFamily="18" charset="0"/>
              </a:rPr>
              <a:t>Reference Cell: </a:t>
            </a:r>
            <a:r>
              <a:rPr lang="zh-CN" altLang="en-US" sz="2400" dirty="0" smtClean="0">
                <a:latin typeface="+mn-ea"/>
                <a:ea typeface="+mn-ea"/>
                <a:cs typeface="Times New Roman" panose="02020603050405020304" pitchFamily="18" charset="0"/>
              </a:rPr>
              <a:t>样品溶液，如透析纯化后的蛋白质溶液</a:t>
            </a:r>
            <a:endParaRPr lang="en-US" altLang="zh-CN" sz="24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5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加样过程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在</a:t>
            </a:r>
            <a:r>
              <a:rPr lang="zh-CN" altLang="en-US" sz="2400" dirty="0">
                <a:latin typeface="+mn-ea"/>
                <a:ea typeface="+mn-ea"/>
              </a:rPr>
              <a:t>进行这两个试验前</a:t>
            </a:r>
            <a:r>
              <a:rPr lang="zh-CN" altLang="en-US" sz="2400" dirty="0" smtClean="0">
                <a:latin typeface="+mn-ea"/>
                <a:ea typeface="+mn-ea"/>
              </a:rPr>
              <a:t>，需要</a:t>
            </a:r>
            <a:r>
              <a:rPr lang="zh-CN" altLang="en-US" sz="2400" dirty="0">
                <a:latin typeface="+mn-ea"/>
                <a:ea typeface="+mn-ea"/>
              </a:rPr>
              <a:t>将相关待测液体加入到</a:t>
            </a:r>
            <a:r>
              <a:rPr lang="en-US" altLang="zh-CN" sz="2400" dirty="0">
                <a:latin typeface="+mn-ea"/>
                <a:ea typeface="+mn-ea"/>
              </a:rPr>
              <a:t>Nano </a:t>
            </a:r>
            <a:r>
              <a:rPr lang="en-US" altLang="zh-CN" sz="2400" dirty="0" smtClean="0">
                <a:latin typeface="+mn-ea"/>
                <a:ea typeface="+mn-ea"/>
              </a:rPr>
              <a:t>DSC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en-US" altLang="zh-CN" sz="2400" dirty="0" smtClean="0">
                <a:latin typeface="+mn-ea"/>
                <a:ea typeface="+mn-ea"/>
              </a:rPr>
              <a:t>Sample Cell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Reference Cell</a:t>
            </a:r>
            <a:r>
              <a:rPr lang="zh-CN" altLang="en-US" sz="2400" dirty="0" smtClean="0">
                <a:latin typeface="+mn-ea"/>
                <a:ea typeface="+mn-ea"/>
              </a:rPr>
              <a:t>中，根据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的类型</a:t>
            </a:r>
            <a:r>
              <a:rPr lang="zh-CN" altLang="en-US" sz="2400" dirty="0" smtClean="0">
                <a:latin typeface="+mn-ea"/>
                <a:ea typeface="+mn-ea"/>
              </a:rPr>
              <a:t>，加样过程分别如下所述。</a:t>
            </a:r>
            <a:endParaRPr lang="zh-CN" altLang="en-US" sz="2400" dirty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0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600" dirty="0" smtClean="0"/>
              <a:t/>
            </a:r>
            <a:br>
              <a:rPr lang="en-US" altLang="zh-CN" sz="2600" dirty="0" smtClean="0"/>
            </a:br>
            <a:endParaRPr lang="zh-CN" altLang="en-US" sz="2600" dirty="0"/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 algn="ctr">
              <a:buFont typeface="Wingdings" pitchFamily="2" charset="2"/>
              <a:buNone/>
            </a:pPr>
            <a:r>
              <a:rPr lang="en-US" altLang="zh-CN" sz="4000" dirty="0" smtClean="0"/>
              <a:t>  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第一章 </a:t>
            </a:r>
            <a:r>
              <a:rPr lang="en-US" altLang="zh-CN" sz="4000" dirty="0" smtClean="0">
                <a:latin typeface="宋体" charset="-122"/>
                <a:ea typeface="宋体" charset="-122"/>
              </a:rPr>
              <a:t>Nano DSC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开</a:t>
            </a:r>
            <a:r>
              <a:rPr lang="zh-CN" altLang="en-US" sz="4000" dirty="0">
                <a:latin typeface="宋体" charset="-122"/>
                <a:ea typeface="宋体" charset="-122"/>
              </a:rPr>
              <a:t>关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机顺序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Cylindrical </a:t>
            </a:r>
            <a:r>
              <a:rPr lang="zh-CN" altLang="en-US" sz="3200" dirty="0" smtClean="0"/>
              <a:t>型</a:t>
            </a:r>
            <a:r>
              <a:rPr lang="en-US" altLang="zh-CN" sz="3200" dirty="0" smtClean="0"/>
              <a:t>Cell</a:t>
            </a:r>
            <a:r>
              <a:rPr lang="zh-CN" altLang="en-US" sz="3200" dirty="0" smtClean="0"/>
              <a:t>加样过程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加</a:t>
            </a:r>
            <a:r>
              <a:rPr lang="zh-CN" altLang="en-US" sz="2400" dirty="0" smtClean="0">
                <a:latin typeface="+mn-ea"/>
                <a:ea typeface="+mn-ea"/>
              </a:rPr>
              <a:t>样过程对于</a:t>
            </a:r>
            <a:r>
              <a:rPr lang="en-US" altLang="zh-CN" sz="2400" dirty="0" smtClean="0">
                <a:latin typeface="+mn-ea"/>
                <a:ea typeface="+mn-ea"/>
              </a:rPr>
              <a:t>Nano DSC</a:t>
            </a:r>
            <a:r>
              <a:rPr lang="zh-CN" altLang="en-US" sz="2400" dirty="0" smtClean="0">
                <a:latin typeface="+mn-ea"/>
                <a:ea typeface="+mn-ea"/>
              </a:rPr>
              <a:t>试验至关重要，需特别</a:t>
            </a:r>
            <a:r>
              <a:rPr lang="zh-CN" altLang="en-US" sz="2400" dirty="0" smtClean="0">
                <a:latin typeface="+mn-ea"/>
                <a:ea typeface="+mn-ea"/>
              </a:rPr>
              <a:t>细心：避免</a:t>
            </a:r>
            <a:r>
              <a:rPr lang="zh-CN" altLang="en-US" sz="2400" dirty="0" smtClean="0">
                <a:latin typeface="+mn-ea"/>
                <a:ea typeface="+mn-ea"/>
              </a:rPr>
              <a:t>在加样品过程中引入气泡</a:t>
            </a:r>
            <a:r>
              <a:rPr lang="zh-CN" altLang="en-US" sz="2400" dirty="0" smtClean="0">
                <a:latin typeface="+mn-ea"/>
                <a:ea typeface="+mn-ea"/>
              </a:rPr>
              <a:t>，因为即使很小的气泡，也会对试验过程产生很大的干扰，</a:t>
            </a:r>
            <a:r>
              <a:rPr lang="zh-CN" altLang="en-US" sz="2400" dirty="0" smtClean="0">
                <a:latin typeface="+mn-ea"/>
                <a:ea typeface="+mn-ea"/>
              </a:rPr>
              <a:t>得到很奇怪的</a:t>
            </a:r>
            <a:r>
              <a:rPr lang="zh-CN" altLang="en-US" sz="2400" dirty="0">
                <a:latin typeface="+mn-ea"/>
                <a:ea typeface="+mn-ea"/>
              </a:rPr>
              <a:t>难以解读的</a:t>
            </a:r>
            <a:r>
              <a:rPr lang="zh-CN" altLang="en-US" sz="2400" dirty="0" smtClean="0">
                <a:latin typeface="+mn-ea"/>
                <a:ea typeface="+mn-ea"/>
              </a:rPr>
              <a:t>数据。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Cylindrical</a:t>
            </a:r>
            <a:r>
              <a:rPr lang="zh-CN" altLang="en-US" sz="2400" dirty="0" smtClean="0">
                <a:latin typeface="+mn-ea"/>
                <a:ea typeface="+mn-ea"/>
              </a:rPr>
              <a:t>型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的加样过程需要使用仪器随配的</a:t>
            </a:r>
            <a:r>
              <a:rPr lang="en-US" altLang="zh-CN" sz="2400" dirty="0" smtClean="0">
                <a:latin typeface="+mn-ea"/>
                <a:ea typeface="+mn-ea"/>
              </a:rPr>
              <a:t>1mL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en-US" altLang="zh-CN" sz="2400" dirty="0" smtClean="0">
                <a:latin typeface="+mn-ea"/>
                <a:ea typeface="+mn-ea"/>
              </a:rPr>
              <a:t>Hamilton</a:t>
            </a:r>
            <a:r>
              <a:rPr lang="zh-CN" altLang="en-US" sz="2400" dirty="0" smtClean="0">
                <a:latin typeface="+mn-ea"/>
                <a:ea typeface="+mn-ea"/>
              </a:rPr>
              <a:t>注射器</a:t>
            </a:r>
            <a:r>
              <a:rPr lang="zh-CN" altLang="en-US" sz="2400" dirty="0" smtClean="0">
                <a:latin typeface="+mn-ea"/>
                <a:ea typeface="+mn-ea"/>
              </a:rPr>
              <a:t>，过程</a:t>
            </a:r>
            <a:r>
              <a:rPr lang="zh-CN" altLang="en-US" sz="2400" dirty="0" smtClean="0">
                <a:latin typeface="+mn-ea"/>
                <a:ea typeface="+mn-ea"/>
              </a:rPr>
              <a:t>如下：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0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Cylindrical </a:t>
            </a:r>
            <a:r>
              <a:rPr lang="zh-CN" altLang="en-US" sz="2800" dirty="0"/>
              <a:t>型</a:t>
            </a:r>
            <a:r>
              <a:rPr lang="en-US" altLang="zh-CN" sz="2800" dirty="0"/>
              <a:t>Cell</a:t>
            </a:r>
            <a:r>
              <a:rPr lang="zh-CN" altLang="en-US" sz="2800" dirty="0"/>
              <a:t>加样过程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>
                <a:latin typeface="+mn-ea"/>
                <a:ea typeface="+mn-ea"/>
              </a:rPr>
              <a:t>确保</a:t>
            </a:r>
            <a:r>
              <a:rPr lang="en-US" altLang="zh-CN" sz="2400" dirty="0" smtClean="0">
                <a:latin typeface="+mn-ea"/>
                <a:ea typeface="+mn-ea"/>
              </a:rPr>
              <a:t>Sample Cell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Reference Cell</a:t>
            </a:r>
            <a:r>
              <a:rPr lang="zh-CN" altLang="en-US" sz="2400" dirty="0" smtClean="0">
                <a:latin typeface="+mn-ea"/>
                <a:ea typeface="+mn-ea"/>
              </a:rPr>
              <a:t>清洁</a:t>
            </a:r>
            <a:r>
              <a:rPr lang="zh-CN" altLang="en-US" sz="2400" dirty="0" smtClean="0">
                <a:latin typeface="+mn-ea"/>
                <a:ea typeface="+mn-ea"/>
              </a:rPr>
              <a:t>，使用注射器取</a:t>
            </a:r>
            <a:r>
              <a:rPr lang="en-US" altLang="zh-CN" sz="2400" dirty="0" smtClean="0">
                <a:latin typeface="+mn-ea"/>
                <a:ea typeface="+mn-ea"/>
              </a:rPr>
              <a:t>0.5mL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en-US" altLang="zh-CN" sz="2400" dirty="0" smtClean="0">
                <a:latin typeface="+mn-ea"/>
                <a:ea typeface="+mn-ea"/>
              </a:rPr>
              <a:t>Buffer</a:t>
            </a:r>
            <a:r>
              <a:rPr lang="zh-CN" altLang="en-US" sz="2400" dirty="0" smtClean="0">
                <a:latin typeface="+mn-ea"/>
                <a:ea typeface="+mn-ea"/>
              </a:rPr>
              <a:t>，</a:t>
            </a:r>
            <a:r>
              <a:rPr lang="zh-CN" altLang="en-US" sz="2400" dirty="0" smtClean="0">
                <a:latin typeface="+mn-ea"/>
                <a:ea typeface="+mn-ea"/>
              </a:rPr>
              <a:t>先往</a:t>
            </a:r>
            <a:r>
              <a:rPr lang="en-US" altLang="zh-CN" sz="2400" dirty="0" smtClean="0">
                <a:latin typeface="+mn-ea"/>
                <a:ea typeface="+mn-ea"/>
              </a:rPr>
              <a:t>Reference Cell</a:t>
            </a:r>
            <a:r>
              <a:rPr lang="zh-CN" altLang="en-US" sz="2400" dirty="0" smtClean="0">
                <a:latin typeface="+mn-ea"/>
                <a:ea typeface="+mn-ea"/>
              </a:rPr>
              <a:t>加样</a:t>
            </a:r>
            <a:r>
              <a:rPr lang="en-US" altLang="zh-CN" sz="2400" dirty="0" smtClean="0">
                <a:latin typeface="+mn-ea"/>
                <a:ea typeface="+mn-ea"/>
              </a:rPr>
              <a:t>,</a:t>
            </a:r>
            <a:r>
              <a:rPr lang="zh-CN" altLang="en-US" sz="2400" dirty="0" smtClean="0">
                <a:latin typeface="+mn-ea"/>
                <a:ea typeface="+mn-ea"/>
              </a:rPr>
              <a:t>方法</a:t>
            </a:r>
            <a:r>
              <a:rPr lang="zh-CN" altLang="en-US" sz="2400" dirty="0" smtClean="0">
                <a:latin typeface="+mn-ea"/>
                <a:ea typeface="+mn-ea"/>
              </a:rPr>
              <a:t>如下：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 smtClean="0">
                <a:latin typeface="+mn-ea"/>
                <a:ea typeface="+mn-ea"/>
              </a:rPr>
              <a:t>将注射器针头向下轻轻插入</a:t>
            </a:r>
            <a:r>
              <a:rPr lang="en-US" altLang="zh-CN" sz="2400" dirty="0" smtClean="0">
                <a:latin typeface="+mn-ea"/>
                <a:ea typeface="+mn-ea"/>
              </a:rPr>
              <a:t>Reference Cell</a:t>
            </a:r>
            <a:r>
              <a:rPr lang="zh-CN" altLang="en-US" sz="2400" dirty="0" smtClean="0">
                <a:latin typeface="+mn-ea"/>
                <a:ea typeface="+mn-ea"/>
              </a:rPr>
              <a:t>中，直到感觉到针头触碰到了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的底部，如下图：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3714924" cy="316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4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Cylindrical </a:t>
            </a:r>
            <a:r>
              <a:rPr lang="zh-CN" altLang="en-US" sz="3200" dirty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加样过程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zh-CN" altLang="en-US" sz="2000" dirty="0" smtClean="0">
                <a:latin typeface="+mn-ea"/>
                <a:ea typeface="+mn-ea"/>
              </a:rPr>
              <a:t>向上轻轻抬起注射器，每次约</a:t>
            </a:r>
            <a:r>
              <a:rPr lang="en-US" altLang="zh-CN" sz="2000" dirty="0" smtClean="0">
                <a:latin typeface="+mn-ea"/>
                <a:ea typeface="+mn-ea"/>
              </a:rPr>
              <a:t>1/16</a:t>
            </a:r>
            <a:r>
              <a:rPr lang="zh-CN" altLang="en-US" sz="2000" dirty="0" smtClean="0">
                <a:latin typeface="+mn-ea"/>
                <a:ea typeface="+mn-ea"/>
              </a:rPr>
              <a:t>英寸，然后轻推注射器，直到从</a:t>
            </a:r>
            <a:r>
              <a:rPr lang="en-US" altLang="zh-CN" sz="2000" dirty="0" smtClean="0">
                <a:latin typeface="+mn-ea"/>
                <a:ea typeface="+mn-ea"/>
              </a:rPr>
              <a:t>Access tube</a:t>
            </a:r>
            <a:r>
              <a:rPr lang="zh-CN" altLang="en-US" sz="2000" dirty="0" smtClean="0">
                <a:latin typeface="+mn-ea"/>
                <a:ea typeface="+mn-ea"/>
              </a:rPr>
              <a:t>处</a:t>
            </a:r>
            <a:r>
              <a:rPr lang="zh-CN" altLang="en-US" sz="2000" dirty="0" smtClean="0">
                <a:latin typeface="+mn-ea"/>
                <a:ea typeface="+mn-ea"/>
              </a:rPr>
              <a:t>可看到</a:t>
            </a:r>
            <a:r>
              <a:rPr lang="zh-CN" altLang="en-US" sz="2000" dirty="0" smtClean="0">
                <a:latin typeface="+mn-ea"/>
                <a:ea typeface="+mn-ea"/>
              </a:rPr>
              <a:t>溶液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altLang="zh-CN" sz="20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此时使用注射器慢慢抽取约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0.1mL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的待测溶液，然后再注入，这样重复几次，确认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中没有气泡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。</a:t>
            </a:r>
            <a:endParaRPr lang="en-US" altLang="zh-CN" sz="20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altLang="zh-CN" sz="2000" dirty="0">
              <a:solidFill>
                <a:srgbClr val="FF0000"/>
              </a:solidFill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zh-CN" altLang="en-US" sz="2000" dirty="0" smtClean="0">
                <a:latin typeface="+mn-ea"/>
                <a:ea typeface="+mn-ea"/>
              </a:rPr>
              <a:t>确认</a:t>
            </a:r>
            <a:r>
              <a:rPr lang="zh-CN" altLang="en-US" sz="2000" dirty="0" smtClean="0">
                <a:latin typeface="+mn-ea"/>
                <a:ea typeface="+mn-ea"/>
              </a:rPr>
              <a:t>没有气泡</a:t>
            </a:r>
            <a:r>
              <a:rPr lang="zh-CN" altLang="en-US" sz="2000" dirty="0" smtClean="0">
                <a:latin typeface="+mn-ea"/>
                <a:ea typeface="+mn-ea"/>
              </a:rPr>
              <a:t>后，慢慢</a:t>
            </a:r>
            <a:r>
              <a:rPr lang="zh-CN" altLang="en-US" sz="2000" dirty="0" smtClean="0">
                <a:latin typeface="+mn-ea"/>
                <a:ea typeface="+mn-ea"/>
              </a:rPr>
              <a:t>从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中把整个注射器向上</a:t>
            </a:r>
            <a:r>
              <a:rPr lang="zh-CN" altLang="en-US" sz="2000" dirty="0" smtClean="0">
                <a:latin typeface="+mn-ea"/>
                <a:ea typeface="+mn-ea"/>
              </a:rPr>
              <a:t>提，同时</a:t>
            </a:r>
            <a:r>
              <a:rPr lang="zh-CN" altLang="en-US" sz="2000" dirty="0" smtClean="0">
                <a:latin typeface="+mn-ea"/>
                <a:ea typeface="+mn-ea"/>
              </a:rPr>
              <a:t>轻推注射器向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中</a:t>
            </a:r>
            <a:r>
              <a:rPr lang="zh-CN" altLang="en-US" sz="2000" dirty="0" smtClean="0">
                <a:latin typeface="+mn-ea"/>
                <a:ea typeface="+mn-ea"/>
              </a:rPr>
              <a:t>加溶液</a:t>
            </a:r>
            <a:r>
              <a:rPr lang="zh-CN" altLang="en-US" sz="2000" dirty="0" smtClean="0">
                <a:latin typeface="+mn-ea"/>
                <a:ea typeface="+mn-ea"/>
              </a:rPr>
              <a:t>，以防止针头向上抽取时有气泡产生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altLang="zh-CN" sz="20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zh-CN" altLang="en-US" sz="2000" dirty="0" smtClean="0">
                <a:latin typeface="+mn-ea"/>
                <a:ea typeface="+mn-ea"/>
              </a:rPr>
              <a:t>当</a:t>
            </a:r>
            <a:r>
              <a:rPr lang="zh-CN" altLang="en-US" sz="2000" dirty="0" smtClean="0">
                <a:latin typeface="+mn-ea"/>
                <a:ea typeface="+mn-ea"/>
              </a:rPr>
              <a:t>以上过程</a:t>
            </a:r>
            <a:r>
              <a:rPr lang="zh-CN" altLang="en-US" sz="2000" dirty="0" smtClean="0">
                <a:latin typeface="+mn-ea"/>
                <a:ea typeface="+mn-ea"/>
              </a:rPr>
              <a:t>结束时，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上部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en-US" altLang="zh-CN" sz="2000" dirty="0" smtClean="0">
                <a:latin typeface="+mn-ea"/>
                <a:ea typeface="+mn-ea"/>
              </a:rPr>
              <a:t>Reservoir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zh-CN" altLang="en-US" sz="2000" dirty="0" smtClean="0">
                <a:latin typeface="+mn-ea"/>
                <a:ea typeface="+mn-ea"/>
              </a:rPr>
              <a:t>液面位置应该在其高度</a:t>
            </a:r>
            <a:r>
              <a:rPr lang="zh-CN" altLang="en-US" sz="2000" dirty="0" smtClean="0">
                <a:latin typeface="+mn-ea"/>
                <a:ea typeface="+mn-ea"/>
              </a:rPr>
              <a:t>一半。</a:t>
            </a:r>
            <a:endParaRPr lang="en-US" altLang="zh-CN" sz="20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endParaRPr lang="en-US" altLang="zh-CN" sz="2000" dirty="0" smtClean="0">
              <a:latin typeface="+mn-ea"/>
              <a:ea typeface="+mn-ea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zh-CN" altLang="en-US" sz="2000" dirty="0" smtClean="0">
                <a:latin typeface="+mn-ea"/>
                <a:ea typeface="+mn-ea"/>
              </a:rPr>
              <a:t>重复以上过程，将</a:t>
            </a:r>
            <a:r>
              <a:rPr lang="en-US" altLang="zh-CN" sz="2000" dirty="0" smtClean="0">
                <a:latin typeface="+mn-ea"/>
                <a:ea typeface="+mn-ea"/>
              </a:rPr>
              <a:t>Sample Cell</a:t>
            </a:r>
            <a:r>
              <a:rPr lang="zh-CN" altLang="en-US" sz="2000" dirty="0" smtClean="0">
                <a:latin typeface="+mn-ea"/>
                <a:ea typeface="+mn-ea"/>
              </a:rPr>
              <a:t>加上所</a:t>
            </a:r>
            <a:r>
              <a:rPr lang="zh-CN" altLang="en-US" sz="2000" dirty="0" smtClean="0">
                <a:latin typeface="+mn-ea"/>
                <a:ea typeface="+mn-ea"/>
              </a:rPr>
              <a:t>需溶液。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7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Capillary</a:t>
            </a:r>
            <a:r>
              <a:rPr lang="zh-CN" altLang="en-US" sz="3200" dirty="0" smtClean="0"/>
              <a:t>型</a:t>
            </a:r>
            <a:r>
              <a:rPr lang="en-US" altLang="zh-CN" sz="3200" dirty="0" smtClean="0"/>
              <a:t>Cell</a:t>
            </a:r>
            <a:r>
              <a:rPr lang="zh-CN" altLang="en-US" sz="3200" dirty="0"/>
              <a:t>加样过程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600" dirty="0" smtClean="0">
              <a:latin typeface="+mn-ea"/>
              <a:ea typeface="+mn-ea"/>
            </a:endParaRPr>
          </a:p>
          <a:p>
            <a:r>
              <a:rPr lang="en-US" altLang="zh-CN" sz="2600" dirty="0" smtClean="0">
                <a:latin typeface="+mn-ea"/>
                <a:ea typeface="+mn-ea"/>
              </a:rPr>
              <a:t>Capillary</a:t>
            </a:r>
            <a:r>
              <a:rPr lang="zh-CN" altLang="en-US" sz="2600" dirty="0" smtClean="0">
                <a:latin typeface="+mn-ea"/>
                <a:ea typeface="+mn-ea"/>
              </a:rPr>
              <a:t>型</a:t>
            </a:r>
            <a:r>
              <a:rPr lang="en-US" altLang="zh-CN" sz="2600" dirty="0" smtClean="0">
                <a:latin typeface="+mn-ea"/>
                <a:ea typeface="+mn-ea"/>
              </a:rPr>
              <a:t>Cell</a:t>
            </a:r>
            <a:r>
              <a:rPr lang="zh-CN" altLang="en-US" sz="2600" dirty="0" smtClean="0">
                <a:latin typeface="+mn-ea"/>
                <a:ea typeface="+mn-ea"/>
              </a:rPr>
              <a:t>加样时，需要如下工具</a:t>
            </a:r>
            <a:r>
              <a:rPr lang="zh-CN" altLang="en-US" sz="2600" dirty="0" smtClean="0">
                <a:latin typeface="+mn-ea"/>
                <a:ea typeface="+mn-ea"/>
              </a:rPr>
              <a:t>：</a:t>
            </a:r>
            <a:endParaRPr lang="en-US" altLang="zh-CN" sz="26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en-US" altLang="zh-CN" sz="2000" dirty="0" err="1" smtClean="0">
                <a:latin typeface="+mn-ea"/>
                <a:ea typeface="+mn-ea"/>
              </a:rPr>
              <a:t>Micropipetter</a:t>
            </a:r>
            <a:r>
              <a:rPr lang="en-US" altLang="zh-CN" sz="2000" dirty="0" smtClean="0">
                <a:latin typeface="+mn-ea"/>
                <a:ea typeface="+mn-ea"/>
              </a:rPr>
              <a:t>          Pipetter Tips         Silicon Tube 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2113072" cy="314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5"/>
            <a:ext cx="2047939" cy="314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2" y="2924944"/>
            <a:ext cx="2283148" cy="215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Capillary</a:t>
            </a:r>
            <a:r>
              <a:rPr lang="zh-CN" altLang="en-US" sz="3200" dirty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加样过程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加</a:t>
            </a:r>
            <a:r>
              <a:rPr lang="zh-CN" altLang="en-US" sz="2400" dirty="0">
                <a:latin typeface="+mn-ea"/>
                <a:ea typeface="+mn-ea"/>
              </a:rPr>
              <a:t>样过程对于</a:t>
            </a:r>
            <a:r>
              <a:rPr lang="en-US" altLang="zh-CN" sz="2400" dirty="0">
                <a:latin typeface="+mn-ea"/>
                <a:ea typeface="+mn-ea"/>
              </a:rPr>
              <a:t>Nano DSC</a:t>
            </a:r>
            <a:r>
              <a:rPr lang="zh-CN" altLang="en-US" sz="2400" dirty="0">
                <a:latin typeface="+mn-ea"/>
                <a:ea typeface="+mn-ea"/>
              </a:rPr>
              <a:t>试验至关重要，需特别细心：避免在加样品过程中引入气泡，因为即使很小的气泡，也会对试验过程产生很大的干扰，得到很奇怪的难以解读的数据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加</a:t>
            </a:r>
            <a:r>
              <a:rPr lang="zh-CN" altLang="en-US" sz="2400" dirty="0">
                <a:latin typeface="+mn-ea"/>
                <a:ea typeface="+mn-ea"/>
              </a:rPr>
              <a:t>样前</a:t>
            </a:r>
            <a:r>
              <a:rPr lang="zh-CN" altLang="en-US" sz="2400" dirty="0" smtClean="0">
                <a:latin typeface="+mn-ea"/>
                <a:ea typeface="+mn-ea"/>
              </a:rPr>
              <a:t>将</a:t>
            </a:r>
            <a:r>
              <a:rPr lang="en-US" altLang="zh-CN" sz="2400" dirty="0" err="1" smtClean="0">
                <a:latin typeface="+mn-ea"/>
                <a:ea typeface="+mn-ea"/>
              </a:rPr>
              <a:t>Micropipetter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en-US" altLang="zh-CN" sz="2400" dirty="0" smtClean="0">
                <a:latin typeface="+mn-ea"/>
                <a:ea typeface="+mn-ea"/>
              </a:rPr>
              <a:t>Volume</a:t>
            </a:r>
            <a:r>
              <a:rPr lang="zh-CN" altLang="en-US" sz="2400" dirty="0" smtClean="0">
                <a:latin typeface="+mn-ea"/>
                <a:ea typeface="+mn-ea"/>
              </a:rPr>
              <a:t>调节</a:t>
            </a:r>
            <a:r>
              <a:rPr lang="zh-CN" altLang="en-US" sz="2400" dirty="0">
                <a:latin typeface="+mn-ea"/>
                <a:ea typeface="+mn-ea"/>
              </a:rPr>
              <a:t>到</a:t>
            </a:r>
            <a:r>
              <a:rPr lang="en-US" altLang="zh-CN" sz="2400" dirty="0">
                <a:latin typeface="+mn-ea"/>
                <a:ea typeface="+mn-ea"/>
              </a:rPr>
              <a:t>800-1000uL</a:t>
            </a:r>
            <a:r>
              <a:rPr lang="zh-CN" altLang="en-US" sz="2400" dirty="0">
                <a:latin typeface="+mn-ea"/>
                <a:ea typeface="+mn-ea"/>
              </a:rPr>
              <a:t>范围内</a:t>
            </a:r>
            <a:r>
              <a:rPr lang="zh-CN" altLang="en-US" sz="2400" dirty="0" smtClean="0">
                <a:latin typeface="+mn-ea"/>
                <a:ea typeface="+mn-ea"/>
              </a:rPr>
              <a:t>，对于经验丰富的操作者，</a:t>
            </a:r>
            <a:r>
              <a:rPr lang="zh-CN" altLang="en-US" sz="2400" dirty="0">
                <a:latin typeface="+mn-ea"/>
                <a:ea typeface="+mn-ea"/>
              </a:rPr>
              <a:t>也可以调节在</a:t>
            </a:r>
            <a:r>
              <a:rPr lang="en-US" altLang="zh-CN" sz="2400" dirty="0">
                <a:latin typeface="+mn-ea"/>
                <a:ea typeface="+mn-ea"/>
              </a:rPr>
              <a:t>0.65mL.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8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Capillary</a:t>
            </a:r>
            <a:r>
              <a:rPr lang="zh-CN" altLang="en-US" sz="3200" dirty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加样过程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确保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清洁，可使用</a:t>
            </a:r>
            <a:r>
              <a:rPr lang="zh-CN" altLang="en-US" sz="2000" dirty="0" smtClean="0">
                <a:latin typeface="+mn-ea"/>
                <a:ea typeface="+mn-ea"/>
              </a:rPr>
              <a:t>低压氮气</a:t>
            </a:r>
            <a:r>
              <a:rPr lang="zh-CN" altLang="en-US" sz="2000" dirty="0" smtClean="0">
                <a:latin typeface="+mn-ea"/>
                <a:ea typeface="+mn-ea"/>
              </a:rPr>
              <a:t>将</a:t>
            </a:r>
            <a:r>
              <a:rPr lang="en-US" altLang="zh-CN" sz="2000" dirty="0" smtClean="0">
                <a:latin typeface="+mn-ea"/>
                <a:ea typeface="+mn-ea"/>
              </a:rPr>
              <a:t>Capillary Cell</a:t>
            </a:r>
            <a:r>
              <a:rPr lang="zh-CN" altLang="en-US" sz="2000" dirty="0" smtClean="0">
                <a:latin typeface="+mn-ea"/>
                <a:ea typeface="+mn-ea"/>
              </a:rPr>
              <a:t>中的一些残留吹出。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准备</a:t>
            </a:r>
            <a:r>
              <a:rPr lang="en-US" altLang="zh-CN" sz="2000" dirty="0" smtClean="0">
                <a:latin typeface="+mn-ea"/>
                <a:ea typeface="+mn-ea"/>
              </a:rPr>
              <a:t>DSC Cell</a:t>
            </a:r>
            <a:r>
              <a:rPr lang="zh-CN" altLang="en-US" sz="2000" dirty="0" smtClean="0">
                <a:latin typeface="+mn-ea"/>
                <a:ea typeface="+mn-ea"/>
              </a:rPr>
              <a:t>加样和清洁所用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en-US" altLang="zh-CN" sz="2000" dirty="0" err="1" smtClean="0">
                <a:latin typeface="+mn-ea"/>
                <a:ea typeface="+mn-ea"/>
              </a:rPr>
              <a:t>Micropipetter</a:t>
            </a:r>
            <a:r>
              <a:rPr lang="en-US" altLang="zh-CN" sz="2000" dirty="0" smtClean="0">
                <a:latin typeface="+mn-ea"/>
                <a:ea typeface="+mn-ea"/>
              </a:rPr>
              <a:t> Tips</a:t>
            </a:r>
            <a:r>
              <a:rPr lang="zh-CN" altLang="en-US" sz="2000" dirty="0" smtClean="0">
                <a:latin typeface="+mn-ea"/>
                <a:ea typeface="+mn-ea"/>
              </a:rPr>
              <a:t>：</a:t>
            </a:r>
            <a:r>
              <a:rPr lang="zh-CN" altLang="en-US" sz="2000" dirty="0" smtClean="0">
                <a:latin typeface="+mn-ea"/>
                <a:ea typeface="+mn-ea"/>
              </a:rPr>
              <a:t>将大约</a:t>
            </a:r>
            <a:r>
              <a:rPr lang="en-US" altLang="zh-CN" sz="2000" dirty="0" smtClean="0">
                <a:latin typeface="+mn-ea"/>
                <a:ea typeface="+mn-ea"/>
              </a:rPr>
              <a:t>0.5-in</a:t>
            </a:r>
            <a:r>
              <a:rPr lang="zh-CN" altLang="en-US" sz="2000" dirty="0" smtClean="0">
                <a:latin typeface="+mn-ea"/>
                <a:ea typeface="+mn-ea"/>
              </a:rPr>
              <a:t>长的硅胶管装</a:t>
            </a:r>
            <a:r>
              <a:rPr lang="zh-CN" altLang="en-US" sz="2000" dirty="0" smtClean="0">
                <a:latin typeface="+mn-ea"/>
                <a:ea typeface="+mn-ea"/>
              </a:rPr>
              <a:t>在</a:t>
            </a:r>
            <a:r>
              <a:rPr lang="en-US" altLang="zh-CN" sz="2000" dirty="0" smtClean="0">
                <a:latin typeface="+mn-ea"/>
                <a:ea typeface="+mn-ea"/>
              </a:rPr>
              <a:t>Tip</a:t>
            </a:r>
            <a:r>
              <a:rPr lang="zh-CN" altLang="en-US" sz="2000" dirty="0" smtClean="0">
                <a:latin typeface="+mn-ea"/>
                <a:ea typeface="+mn-ea"/>
              </a:rPr>
              <a:t>上，如下</a:t>
            </a:r>
            <a:r>
              <a:rPr lang="zh-CN" altLang="en-US" sz="2000" dirty="0" smtClean="0">
                <a:latin typeface="+mn-ea"/>
                <a:ea typeface="+mn-ea"/>
              </a:rPr>
              <a:t>两图：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77569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22" y="3341385"/>
            <a:ext cx="3960440" cy="303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0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Capillary</a:t>
            </a:r>
            <a:r>
              <a:rPr lang="zh-CN" altLang="en-US" sz="3200" dirty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加样过程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5987008" cy="4968552"/>
          </a:xfrm>
        </p:spPr>
        <p:txBody>
          <a:bodyPr>
            <a:normAutofit/>
          </a:bodyPr>
          <a:lstStyle/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为避免</a:t>
            </a:r>
            <a:r>
              <a:rPr lang="zh-CN" altLang="en-US" sz="2000" dirty="0" smtClean="0">
                <a:latin typeface="+mn-ea"/>
                <a:ea typeface="+mn-ea"/>
              </a:rPr>
              <a:t>在加</a:t>
            </a:r>
            <a:r>
              <a:rPr lang="zh-CN" altLang="en-US" sz="2000" dirty="0" smtClean="0">
                <a:latin typeface="+mn-ea"/>
                <a:ea typeface="+mn-ea"/>
              </a:rPr>
              <a:t>样过程中气泡</a:t>
            </a:r>
            <a:r>
              <a:rPr lang="zh-CN" altLang="en-US" sz="2000" dirty="0" smtClean="0">
                <a:latin typeface="+mn-ea"/>
                <a:ea typeface="+mn-ea"/>
              </a:rPr>
              <a:t>产生</a:t>
            </a:r>
            <a:r>
              <a:rPr lang="zh-CN" altLang="en-US" sz="2000" dirty="0" smtClean="0">
                <a:latin typeface="+mn-ea"/>
                <a:ea typeface="+mn-ea"/>
              </a:rPr>
              <a:t>，建议在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中装满高纯水的情况下待机，在</a:t>
            </a:r>
            <a:r>
              <a:rPr lang="zh-CN" altLang="en-US" sz="2000" dirty="0" smtClean="0">
                <a:latin typeface="+mn-ea"/>
                <a:ea typeface="+mn-ea"/>
              </a:rPr>
              <a:t>加样前将水清理出，然后马上加样</a:t>
            </a:r>
            <a:r>
              <a:rPr lang="zh-CN" altLang="en-US" sz="2000" dirty="0" smtClean="0">
                <a:latin typeface="+mn-ea"/>
                <a:ea typeface="+mn-ea"/>
              </a:rPr>
              <a:t>。目的</a:t>
            </a:r>
            <a:r>
              <a:rPr lang="zh-CN" altLang="en-US" sz="2000" dirty="0" smtClean="0">
                <a:latin typeface="+mn-ea"/>
                <a:ea typeface="+mn-ea"/>
              </a:rPr>
              <a:t>是避免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内表面处于完全干燥状态，导致加样过程中产生气泡。 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先加</a:t>
            </a:r>
            <a:r>
              <a:rPr lang="en-US" altLang="zh-CN" sz="2000" dirty="0" smtClean="0">
                <a:latin typeface="+mn-ea"/>
                <a:ea typeface="+mn-ea"/>
              </a:rPr>
              <a:t>Reference</a:t>
            </a:r>
            <a:r>
              <a:rPr lang="zh-CN" altLang="en-US" sz="2000" dirty="0">
                <a:latin typeface="+mn-ea"/>
                <a:ea typeface="+mn-ea"/>
              </a:rPr>
              <a:t> 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，将</a:t>
            </a:r>
            <a:r>
              <a:rPr lang="zh-CN" altLang="en-US" sz="2000" dirty="0">
                <a:latin typeface="+mn-ea"/>
                <a:ea typeface="+mn-ea"/>
              </a:rPr>
              <a:t>一个</a:t>
            </a:r>
            <a:r>
              <a:rPr lang="en-US" altLang="zh-CN" sz="2000" dirty="0" err="1" smtClean="0">
                <a:latin typeface="+mn-ea"/>
                <a:ea typeface="+mn-ea"/>
              </a:rPr>
              <a:t>Micropipetter</a:t>
            </a:r>
            <a:r>
              <a:rPr lang="en-US" altLang="zh-CN" sz="2000" dirty="0" smtClean="0">
                <a:latin typeface="+mn-ea"/>
                <a:ea typeface="+mn-ea"/>
              </a:rPr>
              <a:t> tip</a:t>
            </a:r>
            <a:r>
              <a:rPr lang="zh-CN" altLang="en-US" sz="2000" dirty="0" smtClean="0">
                <a:latin typeface="+mn-ea"/>
                <a:ea typeface="+mn-ea"/>
              </a:rPr>
              <a:t>安装</a:t>
            </a:r>
            <a:r>
              <a:rPr lang="zh-CN" altLang="en-US" sz="2000" dirty="0" smtClean="0">
                <a:latin typeface="+mn-ea"/>
                <a:ea typeface="+mn-ea"/>
              </a:rPr>
              <a:t>在</a:t>
            </a:r>
            <a:r>
              <a:rPr lang="en-US" altLang="zh-CN" sz="2000" dirty="0" smtClean="0">
                <a:latin typeface="+mn-ea"/>
                <a:ea typeface="+mn-ea"/>
              </a:rPr>
              <a:t>Reference Cell</a:t>
            </a:r>
            <a:r>
              <a:rPr lang="zh-CN" altLang="en-US" sz="2000" dirty="0" smtClean="0">
                <a:latin typeface="+mn-ea"/>
                <a:ea typeface="+mn-ea"/>
              </a:rPr>
              <a:t>毛细管的一端，然后将另一</a:t>
            </a:r>
            <a:r>
              <a:rPr lang="zh-CN" altLang="en-US" sz="2000" dirty="0" smtClean="0">
                <a:latin typeface="+mn-ea"/>
                <a:ea typeface="+mn-ea"/>
              </a:rPr>
              <a:t>个</a:t>
            </a:r>
            <a:r>
              <a:rPr lang="en-US" altLang="zh-CN" sz="2000" dirty="0" err="1" smtClean="0">
                <a:latin typeface="+mn-ea"/>
                <a:ea typeface="+mn-ea"/>
              </a:rPr>
              <a:t>Micropipetter</a:t>
            </a:r>
            <a:r>
              <a:rPr lang="en-US" altLang="zh-CN" sz="2000" dirty="0" smtClean="0">
                <a:latin typeface="+mn-ea"/>
                <a:ea typeface="+mn-ea"/>
              </a:rPr>
              <a:t> tip</a:t>
            </a:r>
            <a:r>
              <a:rPr lang="zh-CN" altLang="en-US" sz="2000" dirty="0" smtClean="0">
                <a:latin typeface="+mn-ea"/>
                <a:ea typeface="+mn-ea"/>
              </a:rPr>
              <a:t>装</a:t>
            </a:r>
            <a:r>
              <a:rPr lang="zh-CN" altLang="en-US" sz="2000" dirty="0" smtClean="0">
                <a:latin typeface="+mn-ea"/>
                <a:ea typeface="+mn-ea"/>
              </a:rPr>
              <a:t>在移液器上，取最少</a:t>
            </a:r>
            <a:r>
              <a:rPr lang="en-US" altLang="zh-CN" sz="2000" dirty="0" smtClean="0">
                <a:latin typeface="+mn-ea"/>
                <a:ea typeface="+mn-ea"/>
              </a:rPr>
              <a:t>650uL</a:t>
            </a:r>
            <a:r>
              <a:rPr lang="zh-CN" altLang="en-US" sz="2000" dirty="0" smtClean="0">
                <a:latin typeface="+mn-ea"/>
                <a:ea typeface="+mn-ea"/>
              </a:rPr>
              <a:t>的参比溶液（如</a:t>
            </a:r>
            <a:r>
              <a:rPr lang="en-US" altLang="zh-CN" sz="2000" dirty="0" smtClean="0">
                <a:latin typeface="+mn-ea"/>
                <a:ea typeface="+mn-ea"/>
              </a:rPr>
              <a:t>Buffer Dialysate)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通过硅胶管将移液器连接到</a:t>
            </a:r>
            <a:r>
              <a:rPr lang="en-US" altLang="zh-CN" sz="2000" dirty="0" smtClean="0">
                <a:latin typeface="+mn-ea"/>
                <a:ea typeface="+mn-ea"/>
              </a:rPr>
              <a:t>Reference 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毛细管的</a:t>
            </a:r>
            <a:r>
              <a:rPr lang="zh-CN" altLang="en-US" sz="2000" dirty="0" smtClean="0">
                <a:latin typeface="+mn-ea"/>
                <a:ea typeface="+mn-ea"/>
              </a:rPr>
              <a:t>另</a:t>
            </a:r>
            <a:r>
              <a:rPr lang="zh-CN" altLang="en-US" sz="2000" dirty="0" smtClean="0">
                <a:latin typeface="+mn-ea"/>
                <a:ea typeface="+mn-ea"/>
              </a:rPr>
              <a:t>一端，如右图。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2736"/>
            <a:ext cx="2232248" cy="502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5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Capillary</a:t>
            </a:r>
            <a:r>
              <a:rPr lang="zh-CN" altLang="en-US" sz="3200" dirty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加样过程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轻轻的</a:t>
            </a:r>
            <a:r>
              <a:rPr lang="zh-CN" altLang="en-US" sz="2000" dirty="0" smtClean="0">
                <a:latin typeface="+mn-ea"/>
                <a:ea typeface="+mn-ea"/>
              </a:rPr>
              <a:t>按</a:t>
            </a:r>
            <a:r>
              <a:rPr lang="zh-CN" altLang="en-US" sz="2000" dirty="0" smtClean="0">
                <a:latin typeface="+mn-ea"/>
                <a:ea typeface="+mn-ea"/>
              </a:rPr>
              <a:t>动</a:t>
            </a:r>
            <a:r>
              <a:rPr lang="en-US" altLang="zh-CN" sz="2000" dirty="0" err="1" smtClean="0">
                <a:latin typeface="+mn-ea"/>
                <a:ea typeface="+mn-ea"/>
              </a:rPr>
              <a:t>Micropipetter</a:t>
            </a:r>
            <a:r>
              <a:rPr lang="zh-CN" altLang="en-US" sz="2000" dirty="0" smtClean="0">
                <a:latin typeface="+mn-ea"/>
                <a:ea typeface="+mn-ea"/>
              </a:rPr>
              <a:t>，</a:t>
            </a:r>
            <a:r>
              <a:rPr lang="zh-CN" altLang="en-US" sz="2000" dirty="0" smtClean="0">
                <a:latin typeface="+mn-ea"/>
                <a:ea typeface="+mn-ea"/>
              </a:rPr>
              <a:t>将</a:t>
            </a:r>
            <a:r>
              <a:rPr lang="en-US" altLang="zh-CN" sz="2000" dirty="0" smtClean="0">
                <a:latin typeface="+mn-ea"/>
                <a:ea typeface="+mn-ea"/>
              </a:rPr>
              <a:t>Buffer</a:t>
            </a:r>
            <a:r>
              <a:rPr lang="zh-CN" altLang="en-US" sz="2000" dirty="0" smtClean="0">
                <a:latin typeface="+mn-ea"/>
                <a:ea typeface="+mn-ea"/>
              </a:rPr>
              <a:t>加入到</a:t>
            </a:r>
            <a:r>
              <a:rPr lang="en-US" altLang="zh-CN" sz="2000" dirty="0" smtClean="0">
                <a:latin typeface="+mn-ea"/>
                <a:ea typeface="+mn-ea"/>
              </a:rPr>
              <a:t>Reference Cell</a:t>
            </a:r>
            <a:r>
              <a:rPr lang="zh-CN" altLang="en-US" sz="2000" dirty="0" smtClean="0">
                <a:latin typeface="+mn-ea"/>
                <a:ea typeface="+mn-ea"/>
              </a:rPr>
              <a:t>中，直到看到</a:t>
            </a:r>
            <a:r>
              <a:rPr lang="en-US" altLang="zh-CN" sz="2000" dirty="0" smtClean="0">
                <a:latin typeface="+mn-ea"/>
                <a:ea typeface="+mn-ea"/>
              </a:rPr>
              <a:t>Reference Cell</a:t>
            </a:r>
            <a:r>
              <a:rPr lang="zh-CN" altLang="en-US" sz="2000" dirty="0" smtClean="0">
                <a:latin typeface="+mn-ea"/>
                <a:ea typeface="+mn-ea"/>
              </a:rPr>
              <a:t>另一端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en-US" altLang="zh-CN" sz="2000" dirty="0" err="1" smtClean="0">
                <a:latin typeface="+mn-ea"/>
                <a:ea typeface="+mn-ea"/>
              </a:rPr>
              <a:t>Micropipetter</a:t>
            </a:r>
            <a:r>
              <a:rPr lang="en-US" altLang="zh-CN" sz="2000" dirty="0" smtClean="0">
                <a:latin typeface="+mn-ea"/>
                <a:ea typeface="+mn-ea"/>
              </a:rPr>
              <a:t> tip</a:t>
            </a:r>
            <a:r>
              <a:rPr lang="zh-CN" altLang="en-US" sz="2000" dirty="0">
                <a:latin typeface="+mn-ea"/>
                <a:ea typeface="+mn-ea"/>
              </a:rPr>
              <a:t>里</a:t>
            </a:r>
            <a:r>
              <a:rPr lang="zh-CN" altLang="en-US" sz="2000" dirty="0" smtClean="0">
                <a:latin typeface="+mn-ea"/>
                <a:ea typeface="+mn-ea"/>
              </a:rPr>
              <a:t>有</a:t>
            </a:r>
            <a:r>
              <a:rPr lang="zh-CN" altLang="en-US" sz="2000" dirty="0" smtClean="0">
                <a:latin typeface="+mn-ea"/>
                <a:ea typeface="+mn-ea"/>
              </a:rPr>
              <a:t>液体</a:t>
            </a:r>
            <a:r>
              <a:rPr lang="zh-CN" altLang="en-US" sz="2000" dirty="0" smtClean="0">
                <a:latin typeface="+mn-ea"/>
                <a:ea typeface="+mn-ea"/>
              </a:rPr>
              <a:t>出现</a:t>
            </a:r>
            <a:r>
              <a:rPr lang="zh-CN" altLang="en-US" sz="2000" dirty="0">
                <a:latin typeface="+mn-ea"/>
                <a:ea typeface="+mn-ea"/>
              </a:rPr>
              <a:t>，</a:t>
            </a:r>
            <a:r>
              <a:rPr lang="zh-CN" altLang="en-US" sz="2000" dirty="0" smtClean="0">
                <a:latin typeface="+mn-ea"/>
                <a:ea typeface="+mn-ea"/>
              </a:rPr>
              <a:t>此时</a:t>
            </a:r>
            <a:r>
              <a:rPr lang="zh-CN" altLang="en-US" sz="2000" dirty="0" smtClean="0">
                <a:latin typeface="+mn-ea"/>
                <a:ea typeface="+mn-ea"/>
              </a:rPr>
              <a:t>用一只手控制移液器，另一只手握着另一支移液器管头，轻轻推、</a:t>
            </a:r>
            <a:r>
              <a:rPr lang="zh-CN" altLang="en-US" sz="2000" dirty="0" smtClean="0">
                <a:latin typeface="+mn-ea"/>
                <a:ea typeface="+mn-ea"/>
              </a:rPr>
              <a:t>放移</a:t>
            </a:r>
            <a:r>
              <a:rPr lang="zh-CN" altLang="en-US" sz="2000" dirty="0" smtClean="0">
                <a:latin typeface="+mn-ea"/>
                <a:ea typeface="+mn-ea"/>
              </a:rPr>
              <a:t>液器，从管</a:t>
            </a:r>
            <a:r>
              <a:rPr lang="zh-CN" altLang="en-US" sz="2000" dirty="0" smtClean="0">
                <a:latin typeface="+mn-ea"/>
                <a:ea typeface="+mn-ea"/>
              </a:rPr>
              <a:t>头里观察所</a:t>
            </a:r>
            <a:r>
              <a:rPr lang="zh-CN" altLang="en-US" sz="2000" dirty="0" smtClean="0">
                <a:latin typeface="+mn-ea"/>
                <a:ea typeface="+mn-ea"/>
              </a:rPr>
              <a:t>加溶液中是否有气泡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重复</a:t>
            </a:r>
            <a:r>
              <a:rPr lang="zh-CN" altLang="en-US" sz="2000" dirty="0" smtClean="0">
                <a:latin typeface="+mn-ea"/>
                <a:ea typeface="+mn-ea"/>
              </a:rPr>
              <a:t>几次</a:t>
            </a:r>
            <a:r>
              <a:rPr lang="zh-CN" altLang="en-US" sz="2000" dirty="0" smtClean="0">
                <a:latin typeface="+mn-ea"/>
                <a:ea typeface="+mn-ea"/>
              </a:rPr>
              <a:t>确认没有气泡后</a:t>
            </a:r>
            <a:r>
              <a:rPr lang="zh-CN" altLang="en-US" sz="2000" dirty="0" smtClean="0">
                <a:latin typeface="+mn-ea"/>
                <a:ea typeface="+mn-ea"/>
              </a:rPr>
              <a:t>，用握住移液器管头的手的大拇指封住移液器管头的顶部，然后将移液器和移液器管头</a:t>
            </a:r>
            <a:r>
              <a:rPr lang="zh-CN" altLang="en-US" sz="2000" dirty="0" smtClean="0">
                <a:latin typeface="+mn-ea"/>
                <a:ea typeface="+mn-ea"/>
              </a:rPr>
              <a:t>同时从</a:t>
            </a:r>
            <a:r>
              <a:rPr lang="en-US" altLang="zh-CN" sz="2000" dirty="0" smtClean="0">
                <a:latin typeface="+mn-ea"/>
                <a:ea typeface="+mn-ea"/>
              </a:rPr>
              <a:t>Reference Cell</a:t>
            </a:r>
            <a:r>
              <a:rPr lang="zh-CN" altLang="en-US" sz="2000" dirty="0" smtClean="0">
                <a:latin typeface="+mn-ea"/>
                <a:ea typeface="+mn-ea"/>
              </a:rPr>
              <a:t>上拔出。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使用上述同样的方法，向</a:t>
            </a:r>
            <a:r>
              <a:rPr lang="en-US" altLang="zh-CN" sz="2000" dirty="0" smtClean="0">
                <a:latin typeface="+mn-ea"/>
                <a:ea typeface="+mn-ea"/>
              </a:rPr>
              <a:t>Sample Cell</a:t>
            </a:r>
            <a:r>
              <a:rPr lang="zh-CN" altLang="en-US" sz="2000" dirty="0" smtClean="0">
                <a:latin typeface="+mn-ea"/>
                <a:ea typeface="+mn-ea"/>
              </a:rPr>
              <a:t>中添加溶液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Capillary</a:t>
            </a:r>
            <a:r>
              <a:rPr lang="zh-CN" altLang="en-US" sz="3200" dirty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加样过程</a:t>
            </a:r>
            <a:endParaRPr lang="zh-CN" altLang="en-US" sz="32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>
                <a:latin typeface="+mn-ea"/>
                <a:ea typeface="+mn-ea"/>
              </a:rPr>
              <a:t>将</a:t>
            </a:r>
            <a:r>
              <a:rPr lang="en-US" altLang="zh-CN" sz="2000" dirty="0">
                <a:latin typeface="+mn-ea"/>
                <a:ea typeface="+mn-ea"/>
              </a:rPr>
              <a:t>Reference Cell</a:t>
            </a:r>
            <a:r>
              <a:rPr lang="zh-CN" altLang="en-US" sz="2000" dirty="0">
                <a:latin typeface="+mn-ea"/>
                <a:ea typeface="+mn-ea"/>
              </a:rPr>
              <a:t>和</a:t>
            </a:r>
            <a:r>
              <a:rPr lang="en-US" altLang="zh-CN" sz="2000" dirty="0">
                <a:latin typeface="+mn-ea"/>
                <a:ea typeface="+mn-ea"/>
              </a:rPr>
              <a:t>Reference Cell</a:t>
            </a:r>
            <a:r>
              <a:rPr lang="zh-CN" altLang="en-US" sz="2000" dirty="0">
                <a:latin typeface="+mn-ea"/>
                <a:ea typeface="+mn-ea"/>
              </a:rPr>
              <a:t>的一端，各加上一个仪器随带的塑料盖子，如下页图片所</a:t>
            </a:r>
            <a:r>
              <a:rPr lang="zh-CN" altLang="en-US" sz="2000" dirty="0" smtClean="0">
                <a:latin typeface="+mn-ea"/>
                <a:ea typeface="+mn-ea"/>
              </a:rPr>
              <a:t>示；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清理毛细管</a:t>
            </a:r>
            <a:r>
              <a:rPr lang="en-US" altLang="zh-CN" sz="2000" dirty="0">
                <a:latin typeface="+mn-ea"/>
                <a:ea typeface="+mn-ea"/>
              </a:rPr>
              <a:t>Cell</a:t>
            </a:r>
            <a:r>
              <a:rPr lang="zh-CN" altLang="en-US" sz="2000" dirty="0">
                <a:latin typeface="+mn-ea"/>
                <a:ea typeface="+mn-ea"/>
              </a:rPr>
              <a:t>外任何漏出的液体。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5" y="2420888"/>
            <a:ext cx="364648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420888"/>
            <a:ext cx="3069399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8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Cell</a:t>
            </a:r>
            <a:r>
              <a:rPr lang="zh-CN" altLang="en-US" sz="3200" dirty="0" smtClean="0"/>
              <a:t>加压和气泡检测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待</a:t>
            </a:r>
            <a:r>
              <a:rPr lang="en-US" altLang="zh-CN" sz="2400" dirty="0" smtClean="0">
                <a:latin typeface="+mn-ea"/>
                <a:ea typeface="+mn-ea"/>
              </a:rPr>
              <a:t>Sample Cell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Reference Cell</a:t>
            </a:r>
            <a:r>
              <a:rPr lang="zh-CN" altLang="en-US" sz="2400" dirty="0" smtClean="0">
                <a:latin typeface="+mn-ea"/>
                <a:ea typeface="+mn-ea"/>
              </a:rPr>
              <a:t>都装上所需液体后，将</a:t>
            </a:r>
            <a:r>
              <a:rPr lang="en-US" altLang="zh-CN" sz="2400" dirty="0" smtClean="0">
                <a:latin typeface="+mn-ea"/>
                <a:ea typeface="+mn-ea"/>
              </a:rPr>
              <a:t>Pressure Handle</a:t>
            </a:r>
            <a:r>
              <a:rPr lang="zh-CN" altLang="en-US" sz="2400" dirty="0" smtClean="0">
                <a:latin typeface="+mn-ea"/>
                <a:ea typeface="+mn-ea"/>
              </a:rPr>
              <a:t>盖</a:t>
            </a:r>
            <a:r>
              <a:rPr lang="zh-CN" altLang="en-US" sz="2400" dirty="0" smtClean="0">
                <a:latin typeface="+mn-ea"/>
                <a:ea typeface="+mn-ea"/>
              </a:rPr>
              <a:t>上并</a:t>
            </a:r>
            <a:r>
              <a:rPr lang="zh-CN" altLang="en-US" sz="2400" dirty="0" smtClean="0">
                <a:latin typeface="+mn-ea"/>
                <a:ea typeface="+mn-ea"/>
              </a:rPr>
              <a:t>旋紧，如下</a:t>
            </a:r>
            <a:r>
              <a:rPr lang="zh-CN" altLang="en-US" sz="2400" dirty="0" smtClean="0">
                <a:latin typeface="+mn-ea"/>
                <a:ea typeface="+mn-ea"/>
              </a:rPr>
              <a:t>图；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注意</a:t>
            </a:r>
            <a:r>
              <a:rPr lang="zh-CN" altLang="en-US" sz="2400" dirty="0" smtClean="0">
                <a:latin typeface="+mn-ea"/>
                <a:ea typeface="+mn-ea"/>
              </a:rPr>
              <a:t>此时先不要加压。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69194"/>
            <a:ext cx="4597326" cy="35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Nano </a:t>
            </a:r>
            <a:r>
              <a:rPr lang="en-US" altLang="zh-CN" sz="2800" dirty="0"/>
              <a:t>DSC </a:t>
            </a:r>
            <a:r>
              <a:rPr lang="zh-CN" altLang="en-US" sz="2800" dirty="0"/>
              <a:t>开机顺序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CN" altLang="en-US" sz="2400" dirty="0" smtClean="0">
                <a:latin typeface="+mn-ea"/>
                <a:ea typeface="+mn-ea"/>
              </a:rPr>
              <a:t>打开仪器控制</a:t>
            </a:r>
            <a:r>
              <a:rPr lang="zh-CN" altLang="en-US" sz="2400" dirty="0" smtClean="0">
                <a:latin typeface="+mn-ea"/>
                <a:ea typeface="+mn-ea"/>
              </a:rPr>
              <a:t>电脑，待其完成开机过程；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2400" dirty="0" smtClean="0">
                <a:latin typeface="+mn-ea"/>
                <a:ea typeface="+mn-ea"/>
              </a:rPr>
              <a:t>打开仪器背部的电源开关，此时可以看到仪器前面的</a:t>
            </a:r>
            <a:r>
              <a:rPr lang="en-US" altLang="zh-CN" sz="2400" dirty="0" smtClean="0">
                <a:latin typeface="+mn-ea"/>
                <a:ea typeface="+mn-ea"/>
              </a:rPr>
              <a:t>LED</a:t>
            </a:r>
            <a:r>
              <a:rPr lang="zh-CN" altLang="en-US" sz="2400" dirty="0" smtClean="0">
                <a:latin typeface="+mn-ea"/>
                <a:ea typeface="+mn-ea"/>
              </a:rPr>
              <a:t>电源指示灯亮起，如下图：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19"/>
            <a:ext cx="5040560" cy="352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Cell</a:t>
            </a:r>
            <a:r>
              <a:rPr lang="zh-CN" altLang="en-US" sz="3200" dirty="0"/>
              <a:t>加压和气泡检测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确保仪器已</a:t>
            </a:r>
            <a:r>
              <a:rPr lang="zh-CN" altLang="en-US" sz="2400" dirty="0" smtClean="0">
                <a:latin typeface="+mn-ea"/>
                <a:ea typeface="+mn-ea"/>
              </a:rPr>
              <a:t>开机</a:t>
            </a:r>
            <a:r>
              <a:rPr lang="en-US" altLang="zh-CN" sz="2400" dirty="0" smtClean="0">
                <a:latin typeface="+mn-ea"/>
                <a:ea typeface="+mn-ea"/>
              </a:rPr>
              <a:t>1</a:t>
            </a:r>
            <a:r>
              <a:rPr lang="zh-CN" altLang="en-US" sz="2400" dirty="0" smtClean="0">
                <a:latin typeface="+mn-ea"/>
                <a:ea typeface="+mn-ea"/>
              </a:rPr>
              <a:t>小时以上，</a:t>
            </a:r>
            <a:r>
              <a:rPr lang="en-US" altLang="zh-CN" sz="2400" dirty="0" smtClean="0">
                <a:latin typeface="+mn-ea"/>
                <a:ea typeface="+mn-ea"/>
              </a:rPr>
              <a:t>DSC Run</a:t>
            </a:r>
            <a:r>
              <a:rPr lang="zh-CN" altLang="en-US" sz="2400" dirty="0" smtClean="0">
                <a:latin typeface="+mn-ea"/>
                <a:ea typeface="+mn-ea"/>
              </a:rPr>
              <a:t>软件已打开，点击</a:t>
            </a:r>
            <a:r>
              <a:rPr lang="zh-CN" altLang="en-US" sz="2400" dirty="0" smtClean="0">
                <a:latin typeface="+mn-ea"/>
                <a:ea typeface="+mn-ea"/>
              </a:rPr>
              <a:t>进入软件的</a:t>
            </a:r>
            <a:r>
              <a:rPr lang="en-US" altLang="zh-CN" sz="2400" dirty="0" smtClean="0">
                <a:latin typeface="+mn-ea"/>
                <a:ea typeface="+mn-ea"/>
              </a:rPr>
              <a:t>Monitor</a:t>
            </a:r>
            <a:r>
              <a:rPr lang="zh-CN" altLang="en-US" sz="2400" dirty="0" smtClean="0">
                <a:latin typeface="+mn-ea"/>
                <a:ea typeface="+mn-ea"/>
              </a:rPr>
              <a:t>界面。等待仪器平衡，观测软件界面右上方的热流信号数值，直到其个位数处于稳定状态。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88" y="2420888"/>
            <a:ext cx="5446898" cy="396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4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Cell</a:t>
            </a:r>
            <a:r>
              <a:rPr lang="zh-CN" altLang="en-US" sz="3200" dirty="0"/>
              <a:t>加压和气泡检测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点击</a:t>
            </a:r>
            <a:r>
              <a:rPr lang="zh-CN" altLang="en-US" sz="2400" dirty="0" smtClean="0">
                <a:latin typeface="+mn-ea"/>
                <a:ea typeface="+mn-ea"/>
              </a:rPr>
              <a:t>软件上的</a:t>
            </a:r>
            <a:r>
              <a:rPr lang="en-US" altLang="zh-CN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Tools&gt;Runtime variables</a:t>
            </a:r>
            <a:r>
              <a:rPr lang="zh-CN" altLang="en-US" sz="2400" dirty="0" smtClean="0">
                <a:latin typeface="+mn-ea"/>
                <a:ea typeface="+mn-ea"/>
              </a:rPr>
              <a:t>，将压力设定在</a:t>
            </a:r>
            <a:r>
              <a:rPr lang="en-US" altLang="zh-CN" sz="2400" dirty="0" smtClean="0">
                <a:latin typeface="+mn-ea"/>
                <a:ea typeface="+mn-ea"/>
              </a:rPr>
              <a:t>3</a:t>
            </a:r>
            <a:r>
              <a:rPr lang="zh-CN" altLang="en-US" sz="2400" dirty="0" smtClean="0">
                <a:latin typeface="+mn-ea"/>
                <a:ea typeface="+mn-ea"/>
              </a:rPr>
              <a:t>个大气压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点击升压按钮，同时通过</a:t>
            </a:r>
            <a:r>
              <a:rPr lang="en-US" altLang="zh-CN" sz="2400" dirty="0" smtClean="0">
                <a:latin typeface="+mn-ea"/>
                <a:ea typeface="+mn-ea"/>
              </a:rPr>
              <a:t>Monitor</a:t>
            </a:r>
            <a:r>
              <a:rPr lang="zh-CN" altLang="en-US" sz="2400" dirty="0" smtClean="0">
                <a:latin typeface="+mn-ea"/>
                <a:ea typeface="+mn-ea"/>
              </a:rPr>
              <a:t>观察</a:t>
            </a:r>
            <a:r>
              <a:rPr lang="zh-CN" altLang="en-US" sz="2400" dirty="0" smtClean="0">
                <a:latin typeface="+mn-ea"/>
                <a:ea typeface="+mn-ea"/>
              </a:rPr>
              <a:t>升压过程中热流信号的变化情况：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000" b="1" dirty="0" smtClean="0">
                <a:latin typeface="+mn-ea"/>
                <a:ea typeface="+mn-ea"/>
              </a:rPr>
              <a:t>如果加样过程冲产生了气泡，则升高到设定压力</a:t>
            </a:r>
            <a:r>
              <a:rPr lang="en-US" altLang="zh-CN" sz="2000" b="1" dirty="0" smtClean="0">
                <a:latin typeface="+mn-ea"/>
                <a:ea typeface="+mn-ea"/>
              </a:rPr>
              <a:t>3</a:t>
            </a:r>
            <a:r>
              <a:rPr lang="zh-CN" altLang="en-US" sz="2000" b="1" dirty="0" smtClean="0">
                <a:latin typeface="+mn-ea"/>
                <a:ea typeface="+mn-ea"/>
              </a:rPr>
              <a:t>个大气压时，热流信号的变化较大</a:t>
            </a:r>
            <a:r>
              <a:rPr lang="zh-CN" altLang="en-US" sz="2000" b="1" dirty="0" smtClean="0">
                <a:latin typeface="+mn-ea"/>
                <a:ea typeface="+mn-ea"/>
              </a:rPr>
              <a:t>（如超过</a:t>
            </a:r>
            <a:r>
              <a:rPr lang="en-US" altLang="zh-CN" sz="2000" b="1" dirty="0" smtClean="0">
                <a:latin typeface="+mn-ea"/>
                <a:ea typeface="+mn-ea"/>
              </a:rPr>
              <a:t>30uW</a:t>
            </a:r>
            <a:r>
              <a:rPr lang="zh-CN" altLang="en-US" sz="2000" b="1" dirty="0" smtClean="0">
                <a:latin typeface="+mn-ea"/>
                <a:ea typeface="+mn-ea"/>
              </a:rPr>
              <a:t>）；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r>
              <a:rPr lang="zh-CN" altLang="en-US" sz="2000" b="1" dirty="0">
                <a:latin typeface="+mn-ea"/>
                <a:ea typeface="+mn-ea"/>
              </a:rPr>
              <a:t>如果</a:t>
            </a:r>
            <a:r>
              <a:rPr lang="zh-CN" altLang="en-US" sz="2000" b="1" dirty="0" smtClean="0">
                <a:latin typeface="+mn-ea"/>
                <a:ea typeface="+mn-ea"/>
              </a:rPr>
              <a:t>出现以上情况，则需要将压力降下来</a:t>
            </a:r>
            <a:r>
              <a:rPr lang="zh-CN" altLang="en-US" sz="2000" b="1" dirty="0" smtClean="0">
                <a:latin typeface="+mn-ea"/>
                <a:ea typeface="+mn-ea"/>
              </a:rPr>
              <a:t>，重新</a:t>
            </a:r>
            <a:r>
              <a:rPr lang="zh-CN" altLang="en-US" sz="2000" b="1" dirty="0" smtClean="0">
                <a:latin typeface="+mn-ea"/>
                <a:ea typeface="+mn-ea"/>
              </a:rPr>
              <a:t>装载样品</a:t>
            </a:r>
            <a:r>
              <a:rPr lang="zh-CN" altLang="en-US" sz="2000" b="1" dirty="0" smtClean="0">
                <a:latin typeface="+mn-ea"/>
                <a:ea typeface="+mn-ea"/>
              </a:rPr>
              <a:t>；</a:t>
            </a:r>
            <a:endParaRPr lang="en-US" altLang="zh-CN" sz="2000" b="1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如果热流信号变动比较小，</a:t>
            </a:r>
            <a:r>
              <a:rPr lang="zh-CN" altLang="en-US" sz="2400" dirty="0" smtClean="0">
                <a:latin typeface="+mn-ea"/>
                <a:ea typeface="+mn-ea"/>
              </a:rPr>
              <a:t>则可设定试验方法，开始试验。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6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Nano DSC </a:t>
            </a:r>
            <a:r>
              <a:rPr lang="en-US" altLang="zh-CN" sz="3200" dirty="0" smtClean="0"/>
              <a:t>Cell</a:t>
            </a:r>
            <a:r>
              <a:rPr lang="zh-CN" altLang="en-US" sz="3200" dirty="0" smtClean="0"/>
              <a:t>的清洁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当</a:t>
            </a:r>
            <a:r>
              <a:rPr lang="zh-CN" altLang="en-US" sz="2000" dirty="0" smtClean="0">
                <a:latin typeface="+mn-ea"/>
                <a:ea typeface="+mn-ea"/>
              </a:rPr>
              <a:t>每一个实验序列（包括一</a:t>
            </a:r>
            <a:r>
              <a:rPr lang="zh-CN" altLang="en-US" sz="2000" dirty="0" smtClean="0">
                <a:latin typeface="+mn-ea"/>
                <a:ea typeface="+mn-ea"/>
              </a:rPr>
              <a:t>个</a:t>
            </a:r>
            <a:r>
              <a:rPr lang="en-US" altLang="zh-CN" sz="2000" dirty="0" smtClean="0">
                <a:latin typeface="+mn-ea"/>
                <a:ea typeface="+mn-ea"/>
              </a:rPr>
              <a:t>Buffer Baseline Scan</a:t>
            </a:r>
            <a:r>
              <a:rPr lang="zh-CN" altLang="en-US" sz="2000" dirty="0" smtClean="0">
                <a:latin typeface="+mn-ea"/>
                <a:ea typeface="+mn-ea"/>
              </a:rPr>
              <a:t>，一个样</a:t>
            </a:r>
            <a:r>
              <a:rPr lang="en-US" altLang="zh-CN" sz="2000" dirty="0" smtClean="0">
                <a:latin typeface="+mn-ea"/>
                <a:ea typeface="+mn-ea"/>
              </a:rPr>
              <a:t>Sample Scan</a:t>
            </a:r>
            <a:r>
              <a:rPr lang="zh-CN" altLang="en-US" sz="2000" dirty="0" smtClean="0">
                <a:latin typeface="+mn-ea"/>
                <a:ea typeface="+mn-ea"/>
              </a:rPr>
              <a:t>结束</a:t>
            </a:r>
            <a:r>
              <a:rPr lang="zh-CN" altLang="en-US" sz="2000" dirty="0" smtClean="0">
                <a:latin typeface="+mn-ea"/>
                <a:ea typeface="+mn-ea"/>
              </a:rPr>
              <a:t>后，必须</a:t>
            </a:r>
            <a:r>
              <a:rPr lang="zh-CN" altLang="en-US" sz="2000" dirty="0" smtClean="0">
                <a:latin typeface="+mn-ea"/>
                <a:ea typeface="+mn-ea"/>
              </a:rPr>
              <a:t>对</a:t>
            </a:r>
            <a:r>
              <a:rPr lang="en-US" altLang="zh-CN" sz="2000" dirty="0" smtClean="0">
                <a:latin typeface="+mn-ea"/>
                <a:ea typeface="+mn-ea"/>
              </a:rPr>
              <a:t>Reference Cell</a:t>
            </a:r>
            <a:r>
              <a:rPr lang="zh-CN" altLang="en-US" sz="2000" dirty="0" smtClean="0">
                <a:latin typeface="+mn-ea"/>
                <a:ea typeface="+mn-ea"/>
              </a:rPr>
              <a:t>和</a:t>
            </a:r>
            <a:r>
              <a:rPr lang="en-US" altLang="zh-CN" sz="2000" dirty="0" smtClean="0">
                <a:latin typeface="+mn-ea"/>
                <a:ea typeface="+mn-ea"/>
              </a:rPr>
              <a:t>Sample Cell</a:t>
            </a:r>
            <a:r>
              <a:rPr lang="zh-CN" altLang="en-US" sz="2000" dirty="0" smtClean="0">
                <a:latin typeface="+mn-ea"/>
                <a:ea typeface="+mn-ea"/>
              </a:rPr>
              <a:t>进行清理</a:t>
            </a:r>
            <a:r>
              <a:rPr lang="zh-CN" altLang="en-US" sz="2000" dirty="0" smtClean="0">
                <a:latin typeface="+mn-ea"/>
                <a:ea typeface="+mn-ea"/>
              </a:rPr>
              <a:t>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大多数情况下都</a:t>
            </a:r>
            <a:r>
              <a:rPr lang="zh-CN" altLang="en-US" sz="2000" dirty="0" smtClean="0">
                <a:latin typeface="+mn-ea"/>
                <a:ea typeface="+mn-ea"/>
              </a:rPr>
              <a:t>可使用</a:t>
            </a:r>
            <a:r>
              <a:rPr lang="zh-CN" altLang="en-US" sz="2000" dirty="0" smtClean="0">
                <a:latin typeface="+mn-ea"/>
                <a:ea typeface="+mn-ea"/>
              </a:rPr>
              <a:t>甲酸溶液对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进行清理</a:t>
            </a:r>
            <a:r>
              <a:rPr lang="zh-CN" altLang="en-US" sz="2000" dirty="0" smtClean="0">
                <a:latin typeface="+mn-ea"/>
                <a:ea typeface="+mn-ea"/>
              </a:rPr>
              <a:t>，过程</a:t>
            </a:r>
            <a:r>
              <a:rPr lang="zh-CN" altLang="en-US" sz="2000" dirty="0" smtClean="0">
                <a:latin typeface="+mn-ea"/>
                <a:ea typeface="+mn-ea"/>
              </a:rPr>
              <a:t>如下：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>
                <a:latin typeface="+mn-ea"/>
                <a:ea typeface="+mn-ea"/>
              </a:rPr>
              <a:t>等待</a:t>
            </a:r>
            <a:r>
              <a:rPr lang="zh-CN" altLang="en-US" sz="2000" dirty="0" smtClean="0">
                <a:latin typeface="+mn-ea"/>
                <a:ea typeface="+mn-ea"/>
              </a:rPr>
              <a:t>仪器待机情况下温度处于</a:t>
            </a:r>
            <a:r>
              <a:rPr lang="en-US" altLang="zh-CN" sz="2000" dirty="0" smtClean="0">
                <a:latin typeface="+mn-ea"/>
                <a:ea typeface="+mn-ea"/>
              </a:rPr>
              <a:t>20-30</a:t>
            </a:r>
            <a:r>
              <a:rPr lang="zh-CN" altLang="en-US" sz="2000" dirty="0" smtClean="0">
                <a:latin typeface="+mn-ea"/>
                <a:ea typeface="+mn-ea"/>
              </a:rPr>
              <a:t>摄氏度之间，然后将压力降到</a:t>
            </a:r>
            <a:r>
              <a:rPr lang="en-US" altLang="zh-CN" sz="2000" dirty="0" smtClean="0">
                <a:latin typeface="+mn-ea"/>
                <a:ea typeface="+mn-ea"/>
              </a:rPr>
              <a:t>0</a:t>
            </a:r>
            <a:r>
              <a:rPr lang="zh-CN" altLang="en-US" sz="2000" dirty="0" smtClean="0">
                <a:latin typeface="+mn-ea"/>
                <a:ea typeface="+mn-ea"/>
              </a:rPr>
              <a:t>，取下</a:t>
            </a:r>
            <a:r>
              <a:rPr lang="en-US" altLang="zh-CN" sz="2000" dirty="0" smtClean="0">
                <a:latin typeface="+mn-ea"/>
                <a:ea typeface="+mn-ea"/>
              </a:rPr>
              <a:t>Pressure Handle.</a:t>
            </a:r>
          </a:p>
          <a:p>
            <a:r>
              <a:rPr lang="zh-CN" altLang="en-US" sz="2000" dirty="0">
                <a:latin typeface="+mn-ea"/>
                <a:ea typeface="+mn-ea"/>
              </a:rPr>
              <a:t>如果</a:t>
            </a:r>
            <a:r>
              <a:rPr lang="zh-CN" altLang="en-US" sz="2000" dirty="0" smtClean="0">
                <a:latin typeface="+mn-ea"/>
                <a:ea typeface="+mn-ea"/>
              </a:rPr>
              <a:t>是</a:t>
            </a:r>
            <a:r>
              <a:rPr lang="en-US" altLang="zh-CN" sz="2000" dirty="0" smtClean="0">
                <a:latin typeface="+mn-ea"/>
                <a:ea typeface="+mn-ea"/>
              </a:rPr>
              <a:t>Cylindrical</a:t>
            </a:r>
            <a:r>
              <a:rPr lang="zh-CN" altLang="en-US" sz="2000" dirty="0" smtClean="0">
                <a:latin typeface="+mn-ea"/>
                <a:ea typeface="+mn-ea"/>
              </a:rPr>
              <a:t>型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，</a:t>
            </a:r>
            <a:r>
              <a:rPr lang="zh-CN" altLang="en-US" sz="2000" dirty="0" smtClean="0">
                <a:latin typeface="+mn-ea"/>
                <a:ea typeface="+mn-ea"/>
              </a:rPr>
              <a:t>用注射器</a:t>
            </a:r>
            <a:r>
              <a:rPr lang="zh-CN" altLang="en-US" sz="2000" dirty="0" smtClean="0">
                <a:latin typeface="+mn-ea"/>
                <a:ea typeface="+mn-ea"/>
              </a:rPr>
              <a:t>将样品直接从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中清空；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>
                <a:latin typeface="+mn-ea"/>
                <a:ea typeface="+mn-ea"/>
              </a:rPr>
              <a:t>如果</a:t>
            </a:r>
            <a:r>
              <a:rPr lang="zh-CN" altLang="en-US" sz="2000" dirty="0" smtClean="0">
                <a:latin typeface="+mn-ea"/>
                <a:ea typeface="+mn-ea"/>
              </a:rPr>
              <a:t>是</a:t>
            </a:r>
            <a:r>
              <a:rPr lang="en-US" altLang="zh-CN" sz="2000" dirty="0">
                <a:latin typeface="+mn-ea"/>
                <a:ea typeface="+mn-ea"/>
              </a:rPr>
              <a:t>Capillary</a:t>
            </a:r>
            <a:r>
              <a:rPr lang="zh-CN" altLang="en-US" sz="2000" dirty="0" smtClean="0">
                <a:latin typeface="+mn-ea"/>
                <a:ea typeface="+mn-ea"/>
              </a:rPr>
              <a:t>型</a:t>
            </a:r>
            <a:r>
              <a:rPr lang="en-US" altLang="zh-CN" sz="2000" dirty="0" smtClean="0">
                <a:latin typeface="+mn-ea"/>
                <a:ea typeface="+mn-ea"/>
              </a:rPr>
              <a:t>Cell,</a:t>
            </a:r>
            <a:r>
              <a:rPr lang="zh-CN" altLang="en-US" sz="2000" dirty="0" smtClean="0">
                <a:latin typeface="+mn-ea"/>
                <a:ea typeface="+mn-ea"/>
              </a:rPr>
              <a:t>先将其上的盖子取下，然后使用移液器</a:t>
            </a:r>
            <a:r>
              <a:rPr lang="zh-CN" altLang="en-US" sz="2000" dirty="0" smtClean="0">
                <a:latin typeface="+mn-ea"/>
                <a:ea typeface="+mn-ea"/>
              </a:rPr>
              <a:t>或脱气装置将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清</a:t>
            </a:r>
            <a:r>
              <a:rPr lang="zh-CN" altLang="en-US" sz="2000" dirty="0" smtClean="0">
                <a:latin typeface="+mn-ea"/>
                <a:ea typeface="+mn-ea"/>
              </a:rPr>
              <a:t>空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在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中加入</a:t>
            </a:r>
            <a:r>
              <a:rPr lang="en-US" altLang="zh-CN" sz="2000" dirty="0" smtClean="0">
                <a:latin typeface="+mn-ea"/>
                <a:ea typeface="+mn-ea"/>
              </a:rPr>
              <a:t>50%</a:t>
            </a:r>
            <a:r>
              <a:rPr lang="zh-CN" altLang="en-US" sz="2000" dirty="0" smtClean="0">
                <a:latin typeface="+mn-ea"/>
                <a:ea typeface="+mn-ea"/>
              </a:rPr>
              <a:t>的甲酸溶液</a:t>
            </a:r>
            <a:r>
              <a:rPr lang="zh-CN" altLang="en-US" sz="2000" dirty="0" smtClean="0">
                <a:latin typeface="+mn-ea"/>
                <a:ea typeface="+mn-ea"/>
              </a:rPr>
              <a:t>，在</a:t>
            </a:r>
            <a:r>
              <a:rPr lang="en-US" altLang="zh-CN" sz="2000" dirty="0" smtClean="0">
                <a:latin typeface="+mn-ea"/>
                <a:ea typeface="+mn-ea"/>
              </a:rPr>
              <a:t>Pressure Handle</a:t>
            </a:r>
            <a:r>
              <a:rPr lang="zh-CN" altLang="en-US" sz="2000" dirty="0" smtClean="0">
                <a:latin typeface="+mn-ea"/>
                <a:ea typeface="+mn-ea"/>
              </a:rPr>
              <a:t>不安装的情况下，以</a:t>
            </a:r>
            <a:r>
              <a:rPr lang="en-US" altLang="zh-CN" sz="2000" dirty="0" smtClean="0">
                <a:latin typeface="+mn-ea"/>
                <a:ea typeface="+mn-ea"/>
              </a:rPr>
              <a:t>1</a:t>
            </a:r>
            <a:r>
              <a:rPr lang="zh-CN" altLang="en-US" sz="2000" dirty="0" smtClean="0">
                <a:latin typeface="+mn-ea"/>
                <a:ea typeface="+mn-ea"/>
              </a:rPr>
              <a:t>摄氏度</a:t>
            </a:r>
            <a:r>
              <a:rPr lang="en-US" altLang="zh-CN" sz="2000" dirty="0" smtClean="0">
                <a:latin typeface="+mn-ea"/>
                <a:ea typeface="+mn-ea"/>
              </a:rPr>
              <a:t>/min</a:t>
            </a:r>
            <a:r>
              <a:rPr lang="zh-CN" altLang="en-US" sz="2000" dirty="0" smtClean="0">
                <a:latin typeface="+mn-ea"/>
                <a:ea typeface="+mn-ea"/>
              </a:rPr>
              <a:t>的升温速率从</a:t>
            </a:r>
            <a:r>
              <a:rPr lang="en-US" altLang="zh-CN" sz="2000" dirty="0" smtClean="0">
                <a:latin typeface="+mn-ea"/>
                <a:ea typeface="+mn-ea"/>
              </a:rPr>
              <a:t>25</a:t>
            </a:r>
            <a:r>
              <a:rPr lang="zh-CN" altLang="en-US" sz="2000" dirty="0" smtClean="0">
                <a:latin typeface="+mn-ea"/>
                <a:ea typeface="+mn-ea"/>
              </a:rPr>
              <a:t>摄氏度升温到</a:t>
            </a:r>
            <a:r>
              <a:rPr lang="en-US" altLang="zh-CN" sz="2000" dirty="0" smtClean="0">
                <a:latin typeface="+mn-ea"/>
                <a:ea typeface="+mn-ea"/>
              </a:rPr>
              <a:t>80</a:t>
            </a:r>
            <a:r>
              <a:rPr lang="zh-CN" altLang="en-US" sz="2000" dirty="0" smtClean="0">
                <a:latin typeface="+mn-ea"/>
                <a:ea typeface="+mn-ea"/>
              </a:rPr>
              <a:t>摄氏度</a:t>
            </a:r>
            <a:r>
              <a:rPr lang="zh-CN" altLang="en-US" sz="2000" dirty="0">
                <a:latin typeface="+mn-ea"/>
                <a:ea typeface="+mn-ea"/>
              </a:rPr>
              <a:t>运行一</a:t>
            </a:r>
            <a:r>
              <a:rPr lang="zh-CN" altLang="en-US" sz="2000" dirty="0" smtClean="0">
                <a:latin typeface="+mn-ea"/>
                <a:ea typeface="+mn-ea"/>
              </a:rPr>
              <a:t>个升温试验。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15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Nano DSC </a:t>
            </a:r>
            <a:r>
              <a:rPr lang="en-US" altLang="zh-CN" sz="3200" dirty="0" smtClean="0"/>
              <a:t>Cell</a:t>
            </a:r>
            <a:r>
              <a:rPr lang="zh-CN" altLang="en-US" sz="3200" dirty="0"/>
              <a:t>的清洁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当以上升温扫描结束，仪器回到</a:t>
            </a:r>
            <a:r>
              <a:rPr lang="en-US" altLang="zh-CN" sz="2400" dirty="0" smtClean="0">
                <a:latin typeface="+mn-ea"/>
                <a:ea typeface="+mn-ea"/>
              </a:rPr>
              <a:t>25</a:t>
            </a:r>
            <a:r>
              <a:rPr lang="zh-CN" altLang="en-US" sz="2400" dirty="0" smtClean="0">
                <a:latin typeface="+mn-ea"/>
                <a:ea typeface="+mn-ea"/>
              </a:rPr>
              <a:t>摄氏度后</a:t>
            </a:r>
            <a:r>
              <a:rPr lang="zh-CN" altLang="en-US" sz="2400" dirty="0" smtClean="0">
                <a:latin typeface="+mn-ea"/>
                <a:ea typeface="+mn-ea"/>
              </a:rPr>
              <a:t>，清空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中的液体，并使用高纯水润洗任何可能被污染的地方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根据</a:t>
            </a:r>
            <a:r>
              <a:rPr lang="zh-CN" altLang="en-US" sz="2400" dirty="0" smtClean="0">
                <a:latin typeface="+mn-ea"/>
                <a:ea typeface="+mn-ea"/>
              </a:rPr>
              <a:t>仪器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的不同类型，选择如下方法使用高纯水再次清洗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Cylindrical</a:t>
            </a:r>
            <a:r>
              <a:rPr lang="zh-CN" altLang="en-US" sz="3200" dirty="0" smtClean="0"/>
              <a:t>型</a:t>
            </a:r>
            <a:r>
              <a:rPr lang="en-US" altLang="zh-CN" sz="3200" dirty="0" smtClean="0"/>
              <a:t>Cell</a:t>
            </a:r>
            <a:r>
              <a:rPr lang="zh-CN" altLang="en-US" sz="3200" dirty="0" smtClean="0"/>
              <a:t>的清洗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装上如下图所示的清洗工具，</a:t>
            </a:r>
            <a:r>
              <a:rPr lang="zh-CN" altLang="en-US" sz="2400" dirty="0" smtClean="0">
                <a:latin typeface="+mn-ea"/>
                <a:ea typeface="+mn-ea"/>
              </a:rPr>
              <a:t>借助</a:t>
            </a:r>
            <a:r>
              <a:rPr lang="zh-CN" altLang="en-US" sz="2400" dirty="0">
                <a:latin typeface="+mn-ea"/>
                <a:ea typeface="+mn-ea"/>
              </a:rPr>
              <a:t>脱气</a:t>
            </a:r>
            <a:r>
              <a:rPr lang="zh-CN" altLang="en-US" sz="2400" dirty="0" smtClean="0">
                <a:latin typeface="+mn-ea"/>
                <a:ea typeface="+mn-ea"/>
              </a:rPr>
              <a:t>装置，</a:t>
            </a:r>
            <a:r>
              <a:rPr lang="zh-CN" altLang="en-US" sz="2400" dirty="0" smtClean="0">
                <a:latin typeface="+mn-ea"/>
                <a:ea typeface="+mn-ea"/>
              </a:rPr>
              <a:t>使用</a:t>
            </a:r>
            <a:r>
              <a:rPr lang="zh-CN" altLang="en-US" sz="2400" dirty="0" smtClean="0">
                <a:latin typeface="+mn-ea"/>
                <a:ea typeface="+mn-ea"/>
              </a:rPr>
              <a:t>约</a:t>
            </a:r>
            <a:r>
              <a:rPr lang="en-US" altLang="zh-CN" sz="2400" dirty="0" smtClean="0">
                <a:latin typeface="+mn-ea"/>
                <a:ea typeface="+mn-ea"/>
              </a:rPr>
              <a:t>1L</a:t>
            </a:r>
            <a:r>
              <a:rPr lang="zh-CN" altLang="en-US" sz="2400" dirty="0" smtClean="0">
                <a:latin typeface="+mn-ea"/>
                <a:ea typeface="+mn-ea"/>
              </a:rPr>
              <a:t>的高纯水清洗</a:t>
            </a:r>
            <a:r>
              <a:rPr lang="en-US" altLang="zh-CN" sz="2400" dirty="0" smtClean="0">
                <a:latin typeface="+mn-ea"/>
                <a:ea typeface="+mn-ea"/>
              </a:rPr>
              <a:t>Cell.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4" y="2390927"/>
            <a:ext cx="35283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45" y="2420888"/>
            <a:ext cx="4594522" cy="342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4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Capillary</a:t>
            </a:r>
            <a:r>
              <a:rPr lang="zh-CN" altLang="en-US" sz="3200" dirty="0" smtClean="0"/>
              <a:t>型</a:t>
            </a:r>
            <a:r>
              <a:rPr lang="en-US" altLang="zh-CN" sz="3200" dirty="0"/>
              <a:t>Cell</a:t>
            </a:r>
            <a:r>
              <a:rPr lang="zh-CN" altLang="en-US" sz="3200" dirty="0"/>
              <a:t>的清洗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latin typeface="+mn-ea"/>
                <a:ea typeface="+mn-ea"/>
              </a:rPr>
              <a:t>Capillary</a:t>
            </a:r>
            <a:r>
              <a:rPr lang="zh-CN" altLang="en-US" sz="2400" dirty="0" smtClean="0">
                <a:latin typeface="+mn-ea"/>
                <a:ea typeface="+mn-ea"/>
              </a:rPr>
              <a:t>型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使用高纯水清洗时候</a:t>
            </a:r>
            <a:r>
              <a:rPr lang="zh-CN" altLang="en-US" sz="2400" dirty="0" smtClean="0">
                <a:latin typeface="+mn-ea"/>
                <a:ea typeface="+mn-ea"/>
              </a:rPr>
              <a:t>的连接方式</a:t>
            </a:r>
            <a:r>
              <a:rPr lang="zh-CN" altLang="en-US" sz="2400" dirty="0" smtClean="0">
                <a:latin typeface="+mn-ea"/>
                <a:ea typeface="+mn-ea"/>
              </a:rPr>
              <a:t>如下：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438430" cy="408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8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en-US" altLang="zh-CN" sz="4000" dirty="0" smtClean="0"/>
          </a:p>
          <a:p>
            <a:pPr algn="ctr">
              <a:buFont typeface="Wingdings" pitchFamily="2" charset="2"/>
              <a:buNone/>
            </a:pPr>
            <a:endParaRPr lang="en-US" altLang="zh-CN" sz="4000" dirty="0">
              <a:latin typeface="宋体" charset="-122"/>
              <a:ea typeface="宋体" charset="-122"/>
            </a:endParaRPr>
          </a:p>
          <a:p>
            <a:pPr algn="ctr">
              <a:buFont typeface="Wingdings" pitchFamily="2" charset="2"/>
              <a:buNone/>
            </a:pPr>
            <a:endParaRPr lang="en-US" altLang="zh-CN" sz="4000" dirty="0" smtClean="0">
              <a:latin typeface="宋体" charset="-122"/>
              <a:ea typeface="宋体" charset="-122"/>
            </a:endParaRPr>
          </a:p>
          <a:p>
            <a:pPr algn="ctr">
              <a:buFont typeface="Wingdings" pitchFamily="2" charset="2"/>
              <a:buNone/>
            </a:pPr>
            <a:r>
              <a:rPr lang="zh-CN" altLang="en-US" sz="4000" dirty="0" smtClean="0">
                <a:latin typeface="宋体" charset="-122"/>
                <a:ea typeface="宋体" charset="-122"/>
              </a:rPr>
              <a:t>第四章 </a:t>
            </a:r>
            <a:r>
              <a:rPr lang="en-US" altLang="zh-CN" sz="4000" dirty="0" smtClean="0">
                <a:latin typeface="宋体" charset="-122"/>
                <a:ea typeface="宋体" charset="-122"/>
              </a:rPr>
              <a:t>Nano DSC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控制软件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err="1" smtClean="0"/>
              <a:t>DSCRun</a:t>
            </a:r>
            <a:r>
              <a:rPr lang="zh-CN" altLang="en-US" sz="3200" dirty="0" smtClean="0"/>
              <a:t>软件界面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>
                <a:latin typeface="+mn-ea"/>
                <a:ea typeface="+mn-ea"/>
              </a:rPr>
              <a:t>双击控制电脑桌面上的控制软件图标   </a:t>
            </a:r>
            <a:r>
              <a:rPr lang="zh-CN" altLang="en-US" sz="2400" dirty="0" smtClean="0">
                <a:latin typeface="+mn-ea"/>
                <a:ea typeface="+mn-ea"/>
              </a:rPr>
              <a:t>，打开</a:t>
            </a:r>
            <a:r>
              <a:rPr lang="zh-CN" altLang="en-US" sz="2400" dirty="0" smtClean="0">
                <a:latin typeface="+mn-ea"/>
                <a:ea typeface="+mn-ea"/>
              </a:rPr>
              <a:t>如下控制软件界面：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37</a:t>
            </a:fld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82" y="1196752"/>
            <a:ext cx="4476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5246"/>
            <a:ext cx="6306344" cy="433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3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Setup</a:t>
            </a:r>
            <a:r>
              <a:rPr lang="zh-CN" altLang="en-US" sz="3200" dirty="0" smtClean="0"/>
              <a:t>界面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Experiment</a:t>
            </a:r>
            <a:r>
              <a:rPr lang="zh-CN" altLang="en-US" sz="2400" dirty="0" smtClean="0">
                <a:latin typeface="+mn-ea"/>
                <a:ea typeface="+mn-ea"/>
              </a:rPr>
              <a:t> </a:t>
            </a:r>
            <a:r>
              <a:rPr lang="en-US" altLang="zh-CN" sz="2400" dirty="0" smtClean="0">
                <a:latin typeface="+mn-ea"/>
                <a:ea typeface="+mn-ea"/>
              </a:rPr>
              <a:t>Setup: </a:t>
            </a:r>
            <a:r>
              <a:rPr lang="zh-CN" altLang="en-US" sz="2400" dirty="0" smtClean="0">
                <a:latin typeface="+mn-ea"/>
                <a:ea typeface="+mn-ea"/>
              </a:rPr>
              <a:t>选择升</a:t>
            </a:r>
            <a:r>
              <a:rPr lang="en-US" altLang="zh-CN" sz="2400" dirty="0" smtClean="0">
                <a:latin typeface="+mn-ea"/>
                <a:ea typeface="+mn-ea"/>
              </a:rPr>
              <a:t>/</a:t>
            </a:r>
            <a:r>
              <a:rPr lang="zh-CN" altLang="en-US" sz="2400" dirty="0" smtClean="0">
                <a:latin typeface="+mn-ea"/>
                <a:ea typeface="+mn-ea"/>
              </a:rPr>
              <a:t>降温（</a:t>
            </a:r>
            <a:r>
              <a:rPr lang="en-US" altLang="zh-CN" sz="2400" dirty="0" smtClean="0">
                <a:latin typeface="+mn-ea"/>
                <a:ea typeface="+mn-ea"/>
              </a:rPr>
              <a:t>Scanning</a:t>
            </a:r>
            <a:r>
              <a:rPr lang="zh-CN" altLang="en-US" sz="2400" dirty="0" smtClean="0">
                <a:latin typeface="+mn-ea"/>
                <a:ea typeface="+mn-ea"/>
              </a:rPr>
              <a:t>）或恒温（</a:t>
            </a:r>
            <a:r>
              <a:rPr lang="en-US" altLang="zh-CN" sz="2400" dirty="0" smtClean="0">
                <a:latin typeface="+mn-ea"/>
                <a:ea typeface="+mn-ea"/>
              </a:rPr>
              <a:t>Isothermal</a:t>
            </a:r>
            <a:r>
              <a:rPr lang="zh-CN" altLang="en-US" sz="2400" dirty="0" smtClean="0">
                <a:latin typeface="+mn-ea"/>
                <a:ea typeface="+mn-ea"/>
              </a:rPr>
              <a:t>）试验</a:t>
            </a:r>
            <a:r>
              <a:rPr lang="zh-CN" altLang="en-US" sz="2400" dirty="0" smtClean="0">
                <a:latin typeface="+mn-ea"/>
                <a:ea typeface="+mn-ea"/>
              </a:rPr>
              <a:t>，试验温度</a:t>
            </a:r>
            <a:r>
              <a:rPr lang="zh-CN" altLang="en-US" sz="2400" dirty="0" smtClean="0">
                <a:latin typeface="+mn-ea"/>
                <a:ea typeface="+mn-ea"/>
              </a:rPr>
              <a:t>范围，升降温速率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Pressure Parameters:</a:t>
            </a:r>
            <a:r>
              <a:rPr lang="zh-CN" altLang="en-US" sz="2400" dirty="0" smtClean="0">
                <a:latin typeface="+mn-ea"/>
                <a:ea typeface="+mn-ea"/>
              </a:rPr>
              <a:t>可选择的加压方式包括</a:t>
            </a:r>
            <a:r>
              <a:rPr lang="en-US" altLang="zh-CN" sz="2400" dirty="0" smtClean="0">
                <a:latin typeface="+mn-ea"/>
                <a:ea typeface="+mn-ea"/>
              </a:rPr>
              <a:t>None</a:t>
            </a:r>
            <a:r>
              <a:rPr lang="zh-CN" altLang="en-US" sz="2400" dirty="0" smtClean="0">
                <a:latin typeface="+mn-ea"/>
                <a:ea typeface="+mn-ea"/>
              </a:rPr>
              <a:t>（不加压），</a:t>
            </a:r>
            <a:r>
              <a:rPr lang="en-US" altLang="zh-CN" sz="2400" dirty="0" smtClean="0">
                <a:latin typeface="+mn-ea"/>
                <a:ea typeface="+mn-ea"/>
              </a:rPr>
              <a:t>set pressure once, constant pressure</a:t>
            </a:r>
            <a:r>
              <a:rPr lang="zh-CN" altLang="en-US" sz="2400" dirty="0" smtClean="0">
                <a:latin typeface="+mn-ea"/>
                <a:ea typeface="+mn-ea"/>
              </a:rPr>
              <a:t>，或根据需要自定义加压方式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Runtime Variables</a:t>
            </a:r>
            <a:r>
              <a:rPr lang="zh-CN" altLang="en-US" sz="2400" dirty="0" smtClean="0">
                <a:latin typeface="+mn-ea"/>
                <a:ea typeface="+mn-ea"/>
              </a:rPr>
              <a:t>：用于设定数据采集频率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Experiment</a:t>
            </a:r>
            <a:r>
              <a:rPr lang="zh-CN" altLang="en-US" sz="2400" dirty="0" smtClean="0">
                <a:latin typeface="+mn-ea"/>
                <a:ea typeface="+mn-ea"/>
              </a:rPr>
              <a:t>：设置测试溶液浓度，样品分子量等信息。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3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Monitor</a:t>
            </a:r>
            <a:r>
              <a:rPr lang="zh-CN" altLang="en-US" sz="3200" dirty="0" smtClean="0"/>
              <a:t>界面</a:t>
            </a:r>
            <a:endParaRPr lang="zh-CN" altLang="en-US" sz="32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39</a:t>
            </a:fld>
            <a:endParaRPr lang="zh-CN" alt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87" y="1196975"/>
            <a:ext cx="68128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2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Nano </a:t>
            </a:r>
            <a:r>
              <a:rPr lang="en-US" altLang="zh-CN" sz="2800" dirty="0"/>
              <a:t>DSC </a:t>
            </a:r>
            <a:r>
              <a:rPr lang="zh-CN" altLang="en-US" sz="2800" dirty="0"/>
              <a:t>开机顺序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zh-CN" altLang="en-US" sz="2400" dirty="0" smtClean="0">
                <a:latin typeface="+mn-ea"/>
                <a:ea typeface="+mn-ea"/>
              </a:rPr>
              <a:t>从控制电脑上双击“</a:t>
            </a:r>
            <a:r>
              <a:rPr lang="en-US" altLang="zh-CN" sz="2400" dirty="0" smtClean="0">
                <a:latin typeface="+mn-ea"/>
                <a:ea typeface="+mn-ea"/>
              </a:rPr>
              <a:t>DSCRun</a:t>
            </a:r>
            <a:r>
              <a:rPr lang="zh-CN" altLang="en-US" sz="2400" dirty="0" smtClean="0">
                <a:latin typeface="+mn-ea"/>
                <a:ea typeface="+mn-ea"/>
              </a:rPr>
              <a:t>”，如右面图标；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zh-CN" altLang="en-US" sz="2400" dirty="0" smtClean="0">
                <a:latin typeface="+mn-ea"/>
                <a:ea typeface="+mn-ea"/>
              </a:rPr>
              <a:t>控制软件</a:t>
            </a:r>
            <a:r>
              <a:rPr lang="zh-CN" altLang="en-US" sz="2400" dirty="0" smtClean="0">
                <a:latin typeface="+mn-ea"/>
                <a:ea typeface="+mn-ea"/>
              </a:rPr>
              <a:t>打开后即可看到如下所示的界面；</a:t>
            </a:r>
            <a:endParaRPr lang="en-US" altLang="zh-CN" sz="2400" dirty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zh-CN" sz="2400" dirty="0" smtClean="0">
                <a:latin typeface="+mn-ea"/>
                <a:ea typeface="+mn-ea"/>
              </a:rPr>
              <a:t>   </a:t>
            </a:r>
            <a:r>
              <a:rPr lang="zh-CN" altLang="en-US" sz="2400" dirty="0" smtClean="0">
                <a:latin typeface="+mn-ea"/>
                <a:ea typeface="+mn-ea"/>
              </a:rPr>
              <a:t>仪器开机后，稳定时间需要至少</a:t>
            </a:r>
            <a:r>
              <a:rPr lang="en-US" altLang="zh-CN" sz="2400" dirty="0" smtClean="0">
                <a:latin typeface="+mn-ea"/>
                <a:ea typeface="+mn-ea"/>
              </a:rPr>
              <a:t>1</a:t>
            </a:r>
            <a:r>
              <a:rPr lang="zh-CN" altLang="en-US" sz="2400" dirty="0" smtClean="0">
                <a:latin typeface="+mn-ea"/>
                <a:ea typeface="+mn-ea"/>
              </a:rPr>
              <a:t>小时。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en-US" altLang="zh-CN" sz="2400" dirty="0">
              <a:latin typeface="+mn-ea"/>
              <a:ea typeface="+mn-ea"/>
            </a:endParaRPr>
          </a:p>
          <a:p>
            <a:pPr marL="514350" indent="-514350">
              <a:buFont typeface="+mj-lt"/>
              <a:buAutoNum type="arabicPeriod" startAt="3"/>
            </a:pP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 t="14015" r="77959" b="73674"/>
          <a:stretch/>
        </p:blipFill>
        <p:spPr bwMode="auto">
          <a:xfrm>
            <a:off x="7308304" y="1196751"/>
            <a:ext cx="1152128" cy="13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02" y="2996952"/>
            <a:ext cx="4816465" cy="350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6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Data Tab</a:t>
            </a:r>
            <a:endParaRPr lang="zh-CN" altLang="en-US" sz="32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40</a:t>
            </a:fld>
            <a:endParaRPr lang="zh-CN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62191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2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System </a:t>
            </a:r>
            <a:r>
              <a:rPr lang="en-US" altLang="zh-CN" sz="3200" dirty="0" smtClean="0"/>
              <a:t>Tab</a:t>
            </a:r>
            <a:endParaRPr lang="zh-CN" altLang="en-US" sz="32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41</a:t>
            </a:fld>
            <a:endParaRPr lang="zh-CN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904" y="1196975"/>
            <a:ext cx="6762191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0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测试的软件操作过程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按照</a:t>
            </a:r>
            <a:r>
              <a:rPr lang="zh-CN" altLang="en-US" sz="2400" dirty="0" smtClean="0">
                <a:latin typeface="+mn-ea"/>
                <a:ea typeface="+mn-ea"/>
              </a:rPr>
              <a:t>前述</a:t>
            </a:r>
            <a:r>
              <a:rPr lang="zh-CN" altLang="en-US" sz="2400" dirty="0" smtClean="0">
                <a:latin typeface="+mn-ea"/>
                <a:ea typeface="+mn-ea"/>
              </a:rPr>
              <a:t>方法</a:t>
            </a:r>
            <a:r>
              <a:rPr lang="zh-CN" altLang="en-US" sz="2400" dirty="0" smtClean="0">
                <a:latin typeface="+mn-ea"/>
                <a:ea typeface="+mn-ea"/>
              </a:rPr>
              <a:t>加样</a:t>
            </a:r>
            <a:r>
              <a:rPr lang="zh-CN" altLang="en-US" sz="2400" dirty="0" smtClean="0">
                <a:latin typeface="+mn-ea"/>
                <a:ea typeface="+mn-ea"/>
              </a:rPr>
              <a:t>，</a:t>
            </a:r>
            <a:r>
              <a:rPr lang="zh-CN" altLang="en-US" sz="2400" dirty="0" smtClean="0">
                <a:latin typeface="+mn-ea"/>
                <a:ea typeface="+mn-ea"/>
              </a:rPr>
              <a:t>待仪器热流信号稳定</a:t>
            </a:r>
            <a:r>
              <a:rPr lang="zh-CN" altLang="en-US" sz="2400" dirty="0" smtClean="0">
                <a:latin typeface="+mn-ea"/>
                <a:ea typeface="+mn-ea"/>
              </a:rPr>
              <a:t>后，在</a:t>
            </a:r>
            <a:r>
              <a:rPr lang="en-US" altLang="zh-CN" sz="2400" dirty="0" smtClean="0">
                <a:latin typeface="+mn-ea"/>
                <a:ea typeface="+mn-ea"/>
              </a:rPr>
              <a:t>Pressure  Parameters</a:t>
            </a:r>
            <a:r>
              <a:rPr lang="zh-CN" altLang="en-US" sz="2400" dirty="0" smtClean="0">
                <a:latin typeface="+mn-ea"/>
                <a:ea typeface="+mn-ea"/>
              </a:rPr>
              <a:t>中设定所需压力，然后点击加压</a:t>
            </a:r>
            <a:r>
              <a:rPr lang="zh-CN" altLang="en-US" sz="2400" dirty="0" smtClean="0">
                <a:latin typeface="+mn-ea"/>
                <a:ea typeface="+mn-ea"/>
              </a:rPr>
              <a:t>，同时通过</a:t>
            </a:r>
            <a:r>
              <a:rPr lang="en-US" altLang="zh-CN" sz="2400" dirty="0" smtClean="0">
                <a:latin typeface="+mn-ea"/>
                <a:ea typeface="+mn-ea"/>
              </a:rPr>
              <a:t>Monitor</a:t>
            </a:r>
            <a:r>
              <a:rPr lang="zh-CN" altLang="en-US" sz="2400" dirty="0" smtClean="0">
                <a:latin typeface="+mn-ea"/>
                <a:ea typeface="+mn-ea"/>
              </a:rPr>
              <a:t>界面观测热流信号波动，以确认气泡情况</a:t>
            </a:r>
            <a:r>
              <a:rPr lang="zh-CN" altLang="en-US" sz="2400" dirty="0" smtClean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dirty="0" smtClean="0"/>
          </a:p>
          <a:p>
            <a:r>
              <a:rPr lang="zh-CN" altLang="en-US" sz="2400" dirty="0" smtClean="0">
                <a:latin typeface="+mn-ea"/>
                <a:ea typeface="+mn-ea"/>
              </a:rPr>
              <a:t>确认</a:t>
            </a:r>
            <a:r>
              <a:rPr lang="zh-CN" altLang="en-US" sz="2400" dirty="0">
                <a:latin typeface="+mn-ea"/>
                <a:ea typeface="+mn-ea"/>
              </a:rPr>
              <a:t>没有气泡</a:t>
            </a:r>
            <a:r>
              <a:rPr lang="zh-CN" altLang="en-US" sz="2400" dirty="0" smtClean="0">
                <a:latin typeface="+mn-ea"/>
                <a:ea typeface="+mn-ea"/>
              </a:rPr>
              <a:t>后，通过</a:t>
            </a:r>
            <a:r>
              <a:rPr lang="en-US" altLang="zh-CN" sz="2400" dirty="0" smtClean="0">
                <a:latin typeface="+mn-ea"/>
                <a:ea typeface="+mn-ea"/>
              </a:rPr>
              <a:t>Experiment Setup</a:t>
            </a:r>
            <a:r>
              <a:rPr lang="zh-CN" altLang="en-US" sz="2400" dirty="0" smtClean="0">
                <a:latin typeface="+mn-ea"/>
                <a:ea typeface="+mn-ea"/>
              </a:rPr>
              <a:t>设定</a:t>
            </a:r>
            <a:r>
              <a:rPr lang="zh-CN" altLang="en-US" sz="2400" dirty="0" smtClean="0">
                <a:latin typeface="+mn-ea"/>
                <a:ea typeface="+mn-ea"/>
              </a:rPr>
              <a:t>温度和压力</a:t>
            </a:r>
            <a:r>
              <a:rPr lang="zh-CN" altLang="en-US" sz="2400" dirty="0" smtClean="0">
                <a:latin typeface="+mn-ea"/>
                <a:ea typeface="+mn-ea"/>
              </a:rPr>
              <a:t>条件，然后点击</a:t>
            </a:r>
            <a:r>
              <a:rPr lang="en-US" altLang="zh-CN" sz="2400" dirty="0" smtClean="0">
                <a:latin typeface="+mn-ea"/>
                <a:ea typeface="+mn-ea"/>
              </a:rPr>
              <a:t>Add Series</a:t>
            </a:r>
            <a:r>
              <a:rPr lang="zh-CN" altLang="en-US" sz="2400" dirty="0" smtClean="0">
                <a:latin typeface="+mn-ea"/>
                <a:ea typeface="+mn-ea"/>
              </a:rPr>
              <a:t>按钮将方法添加到试验的</a:t>
            </a:r>
            <a:r>
              <a:rPr lang="en-US" altLang="zh-CN" sz="2400" dirty="0" smtClean="0">
                <a:latin typeface="+mn-ea"/>
                <a:ea typeface="+mn-ea"/>
              </a:rPr>
              <a:t>Step</a:t>
            </a:r>
            <a:r>
              <a:rPr lang="zh-CN" altLang="en-US" sz="2400" dirty="0" smtClean="0">
                <a:latin typeface="+mn-ea"/>
                <a:ea typeface="+mn-ea"/>
              </a:rPr>
              <a:t>中</a:t>
            </a:r>
            <a:r>
              <a:rPr lang="zh-CN" altLang="en-US" sz="2400" dirty="0">
                <a:latin typeface="+mn-ea"/>
                <a:ea typeface="+mn-ea"/>
              </a:rPr>
              <a:t>，</a:t>
            </a:r>
            <a:r>
              <a:rPr lang="zh-CN" altLang="en-US" sz="2400" dirty="0" smtClean="0">
                <a:latin typeface="+mn-ea"/>
                <a:ea typeface="+mn-ea"/>
              </a:rPr>
              <a:t>每</a:t>
            </a:r>
            <a:r>
              <a:rPr lang="zh-CN" altLang="en-US" sz="2400" dirty="0">
                <a:latin typeface="+mn-ea"/>
                <a:ea typeface="+mn-ea"/>
              </a:rPr>
              <a:t>一</a:t>
            </a:r>
            <a:r>
              <a:rPr lang="zh-CN" altLang="en-US" sz="2400" dirty="0" smtClean="0">
                <a:latin typeface="+mn-ea"/>
                <a:ea typeface="+mn-ea"/>
              </a:rPr>
              <a:t>次试验可以设定多个</a:t>
            </a:r>
            <a:r>
              <a:rPr lang="en-US" altLang="zh-CN" sz="2400" dirty="0" smtClean="0">
                <a:latin typeface="+mn-ea"/>
                <a:ea typeface="+mn-ea"/>
              </a:rPr>
              <a:t>Step</a:t>
            </a:r>
            <a:r>
              <a:rPr lang="zh-CN" altLang="en-US" sz="2400" dirty="0" smtClean="0">
                <a:latin typeface="+mn-ea"/>
                <a:ea typeface="+mn-ea"/>
              </a:rPr>
              <a:t>，如先升温，再降温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设定好实验方法后，点击开始按钮，在弹出的对话框中选择数据保存路径和数据保存名称，确定后仪器即开始执行实验。</a:t>
            </a:r>
            <a:endParaRPr lang="en-US" altLang="zh-CN" sz="2400" dirty="0" smtClean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2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r>
              <a:rPr lang="en-US" altLang="zh-CN" sz="4000" dirty="0" smtClean="0"/>
              <a:t>           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第五章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数据分析 </a:t>
            </a:r>
            <a:endParaRPr lang="zh-CN" altLang="en-US" sz="4000" dirty="0" smtClean="0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err="1" smtClean="0"/>
              <a:t>NanoAnalyze</a:t>
            </a:r>
            <a:r>
              <a:rPr lang="zh-CN" altLang="en-US" sz="3200" dirty="0" smtClean="0"/>
              <a:t>数据分析软件</a:t>
            </a:r>
            <a:endParaRPr lang="zh-CN" altLang="en-US" sz="32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>
                <a:latin typeface="+mn-ea"/>
                <a:ea typeface="+mn-ea"/>
              </a:rPr>
              <a:t>双击电脑桌面上的分析软件图标     ，打开数据分析软件</a:t>
            </a:r>
            <a:r>
              <a:rPr lang="en-US" altLang="zh-CN" sz="2400" dirty="0" smtClean="0">
                <a:latin typeface="+mn-ea"/>
                <a:ea typeface="+mn-ea"/>
              </a:rPr>
              <a:t>Nano Analyze</a:t>
            </a:r>
            <a:r>
              <a:rPr lang="zh-CN" altLang="en-US" sz="2400" dirty="0" smtClean="0">
                <a:latin typeface="+mn-ea"/>
                <a:ea typeface="+mn-ea"/>
              </a:rPr>
              <a:t>，界面如下：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32451"/>
            <a:ext cx="5857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5"/>
          <a:stretch/>
        </p:blipFill>
        <p:spPr bwMode="auto">
          <a:xfrm>
            <a:off x="952509" y="2204864"/>
            <a:ext cx="7578568" cy="404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0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数据分析过程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196752"/>
            <a:ext cx="3021819" cy="5112568"/>
          </a:xfrm>
        </p:spPr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点击</a:t>
            </a:r>
            <a:r>
              <a:rPr lang="en-US" altLang="zh-CN" sz="2400" dirty="0">
                <a:latin typeface="+mn-ea"/>
                <a:ea typeface="+mn-ea"/>
              </a:rPr>
              <a:t>File</a:t>
            </a:r>
            <a:r>
              <a:rPr lang="zh-CN" altLang="en-US" sz="2400" dirty="0" smtClean="0">
                <a:latin typeface="+mn-ea"/>
                <a:ea typeface="+mn-ea"/>
              </a:rPr>
              <a:t>，选择</a:t>
            </a:r>
            <a:r>
              <a:rPr lang="en-US" altLang="zh-CN" sz="2400" dirty="0" smtClean="0">
                <a:latin typeface="+mn-ea"/>
                <a:ea typeface="+mn-ea"/>
              </a:rPr>
              <a:t>Open,</a:t>
            </a:r>
            <a:r>
              <a:rPr lang="zh-CN" altLang="en-US" sz="2400" dirty="0" smtClean="0">
                <a:latin typeface="+mn-ea"/>
                <a:ea typeface="+mn-ea"/>
              </a:rPr>
              <a:t>即可选择打开数据文件，可将</a:t>
            </a:r>
            <a:r>
              <a:rPr lang="en-US" altLang="zh-CN" sz="2400" dirty="0" smtClean="0">
                <a:latin typeface="+mn-ea"/>
                <a:ea typeface="+mn-ea"/>
              </a:rPr>
              <a:t>Buffer Baseline </a:t>
            </a:r>
            <a:r>
              <a:rPr lang="zh-CN" altLang="en-US" sz="2400" dirty="0" smtClean="0">
                <a:latin typeface="+mn-ea"/>
                <a:ea typeface="+mn-ea"/>
              </a:rPr>
              <a:t>、</a:t>
            </a:r>
            <a:r>
              <a:rPr lang="en-US" altLang="zh-CN" sz="2400" dirty="0" smtClean="0">
                <a:latin typeface="+mn-ea"/>
                <a:ea typeface="+mn-ea"/>
              </a:rPr>
              <a:t>Sample</a:t>
            </a:r>
            <a:r>
              <a:rPr lang="zh-CN" altLang="en-US" sz="2400" dirty="0" smtClean="0">
                <a:latin typeface="+mn-ea"/>
                <a:ea typeface="+mn-ea"/>
              </a:rPr>
              <a:t>数据同时打开；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注意在对话框的右下方文件类型中选择</a:t>
            </a:r>
            <a:r>
              <a:rPr lang="en-US" altLang="zh-CN" sz="2400" dirty="0" smtClean="0">
                <a:latin typeface="+mn-ea"/>
                <a:ea typeface="+mn-ea"/>
              </a:rPr>
              <a:t>All Files</a:t>
            </a:r>
            <a:r>
              <a:rPr lang="zh-CN" altLang="en-US" sz="2400" dirty="0" smtClean="0">
                <a:latin typeface="+mn-ea"/>
                <a:ea typeface="+mn-ea"/>
              </a:rPr>
              <a:t>，才可显示不同类型的数据文件。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45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4"/>
          <a:stretch/>
        </p:blipFill>
        <p:spPr bwMode="auto">
          <a:xfrm>
            <a:off x="3479019" y="1340768"/>
            <a:ext cx="5492594" cy="456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6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数据分析过程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3466728" cy="4968552"/>
          </a:xfrm>
        </p:spPr>
        <p:txBody>
          <a:bodyPr/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打开数据后如右图，在控制软件左上方的</a:t>
            </a:r>
            <a:r>
              <a:rPr lang="en-US" altLang="zh-CN" sz="2400" dirty="0" smtClean="0">
                <a:latin typeface="+mn-ea"/>
                <a:ea typeface="+mn-ea"/>
              </a:rPr>
              <a:t>Data</a:t>
            </a:r>
            <a:r>
              <a:rPr lang="zh-CN" altLang="en-US" sz="2400" dirty="0" smtClean="0">
                <a:latin typeface="+mn-ea"/>
                <a:ea typeface="+mn-ea"/>
              </a:rPr>
              <a:t>栏里即显示所</a:t>
            </a:r>
            <a:r>
              <a:rPr lang="zh-CN" altLang="en-US" sz="2400" dirty="0">
                <a:latin typeface="+mn-ea"/>
                <a:ea typeface="+mn-ea"/>
              </a:rPr>
              <a:t>打开</a:t>
            </a:r>
            <a:r>
              <a:rPr lang="zh-CN" altLang="en-US" sz="2400" dirty="0" smtClean="0">
                <a:latin typeface="+mn-ea"/>
                <a:ea typeface="+mn-ea"/>
              </a:rPr>
              <a:t>的数据文件</a:t>
            </a:r>
            <a:r>
              <a:rPr lang="zh-CN" altLang="en-US" sz="2400" dirty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46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75" b="6020"/>
          <a:stretch/>
        </p:blipFill>
        <p:spPr bwMode="auto">
          <a:xfrm>
            <a:off x="4427984" y="1340768"/>
            <a:ext cx="4355976" cy="48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0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Data</a:t>
            </a:r>
            <a:r>
              <a:rPr lang="zh-CN" altLang="en-US" sz="3200" dirty="0" smtClean="0"/>
              <a:t>栏原始数据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点击左边</a:t>
            </a:r>
            <a:r>
              <a:rPr lang="en-US" altLang="zh-CN" sz="2400" dirty="0" smtClean="0">
                <a:latin typeface="+mn-ea"/>
                <a:ea typeface="+mn-ea"/>
              </a:rPr>
              <a:t>Data</a:t>
            </a:r>
            <a:r>
              <a:rPr lang="zh-CN" altLang="en-US" sz="2400" dirty="0" smtClean="0">
                <a:latin typeface="+mn-ea"/>
                <a:ea typeface="+mn-ea"/>
              </a:rPr>
              <a:t>栏中数据名左边的按钮，可显示该测试中所包含的所有的</a:t>
            </a:r>
            <a:r>
              <a:rPr lang="en-US" altLang="zh-CN" sz="2400" dirty="0" smtClean="0">
                <a:latin typeface="+mn-ea"/>
                <a:ea typeface="+mn-ea"/>
              </a:rPr>
              <a:t>Step(Scan)</a:t>
            </a:r>
            <a:r>
              <a:rPr lang="zh-CN" altLang="en-US" sz="2400" dirty="0" smtClean="0">
                <a:latin typeface="+mn-ea"/>
                <a:ea typeface="+mn-ea"/>
              </a:rPr>
              <a:t>，点击相应的</a:t>
            </a:r>
            <a:r>
              <a:rPr lang="en-US" altLang="zh-CN" sz="2400" dirty="0" smtClean="0">
                <a:latin typeface="+mn-ea"/>
                <a:ea typeface="+mn-ea"/>
              </a:rPr>
              <a:t>Scan</a:t>
            </a:r>
            <a:r>
              <a:rPr lang="zh-CN" altLang="en-US" sz="2400" dirty="0" smtClean="0">
                <a:latin typeface="+mn-ea"/>
                <a:ea typeface="+mn-ea"/>
              </a:rPr>
              <a:t>，在右边的</a:t>
            </a:r>
            <a:r>
              <a:rPr lang="en-US" altLang="zh-CN" sz="2400" dirty="0" smtClean="0">
                <a:latin typeface="+mn-ea"/>
                <a:ea typeface="+mn-ea"/>
              </a:rPr>
              <a:t>Data</a:t>
            </a:r>
            <a:r>
              <a:rPr lang="zh-CN" altLang="en-US" sz="2400" dirty="0" smtClean="0">
                <a:latin typeface="+mn-ea"/>
                <a:ea typeface="+mn-ea"/>
              </a:rPr>
              <a:t>栏中可看到相应的原始数据。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47</a:t>
            </a:fld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"/>
          <a:stretch/>
        </p:blipFill>
        <p:spPr bwMode="auto">
          <a:xfrm>
            <a:off x="827584" y="2420888"/>
            <a:ext cx="7560840" cy="40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5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Analysis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点击</a:t>
            </a:r>
            <a:r>
              <a:rPr lang="en-US" altLang="zh-CN" sz="2400" dirty="0" smtClean="0">
                <a:latin typeface="+mn-ea"/>
                <a:ea typeface="+mn-ea"/>
              </a:rPr>
              <a:t>Analysis</a:t>
            </a:r>
            <a:r>
              <a:rPr lang="zh-CN" altLang="en-US" sz="2400" dirty="0" smtClean="0">
                <a:latin typeface="+mn-ea"/>
                <a:ea typeface="+mn-ea"/>
              </a:rPr>
              <a:t>，即进入分析界面，包含</a:t>
            </a:r>
            <a:r>
              <a:rPr lang="en-US" altLang="zh-CN" sz="2400" dirty="0" smtClean="0">
                <a:latin typeface="+mn-ea"/>
                <a:ea typeface="+mn-ea"/>
              </a:rPr>
              <a:t>MHC Correction, Integration Baseline, Modeling, Statistics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48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/>
        </p:blipFill>
        <p:spPr bwMode="auto">
          <a:xfrm>
            <a:off x="611560" y="2132856"/>
            <a:ext cx="7920880" cy="421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9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MHC Conversion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>
                <a:latin typeface="+mn-ea"/>
                <a:ea typeface="+mn-ea"/>
              </a:rPr>
              <a:t>Scan Blank</a:t>
            </a:r>
            <a:r>
              <a:rPr lang="zh-CN" altLang="en-US" sz="2000" dirty="0" smtClean="0">
                <a:latin typeface="+mn-ea"/>
                <a:ea typeface="+mn-ea"/>
              </a:rPr>
              <a:t>：可以使用鼠标左键从左边</a:t>
            </a:r>
            <a:r>
              <a:rPr lang="en-US" altLang="zh-CN" sz="2000" dirty="0" smtClean="0">
                <a:latin typeface="+mn-ea"/>
                <a:ea typeface="+mn-ea"/>
              </a:rPr>
              <a:t>Data</a:t>
            </a:r>
            <a:r>
              <a:rPr lang="zh-CN" altLang="en-US" sz="2000" dirty="0" smtClean="0">
                <a:latin typeface="+mn-ea"/>
                <a:ea typeface="+mn-ea"/>
              </a:rPr>
              <a:t>栏中将</a:t>
            </a:r>
            <a:r>
              <a:rPr lang="zh-CN" altLang="en-US" sz="2000" dirty="0">
                <a:latin typeface="+mn-ea"/>
                <a:ea typeface="+mn-ea"/>
              </a:rPr>
              <a:t>相应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en-US" altLang="zh-CN" sz="2000" dirty="0" smtClean="0">
                <a:latin typeface="+mn-ea"/>
                <a:ea typeface="+mn-ea"/>
              </a:rPr>
              <a:t>Buffer Baseline Scan</a:t>
            </a:r>
            <a:r>
              <a:rPr lang="zh-CN" altLang="en-US" sz="2000" dirty="0" smtClean="0">
                <a:latin typeface="+mn-ea"/>
                <a:ea typeface="+mn-ea"/>
              </a:rPr>
              <a:t>直接拖动到此位置（</a:t>
            </a:r>
            <a:r>
              <a:rPr lang="en-US" altLang="zh-CN" sz="2000" dirty="0" smtClean="0">
                <a:latin typeface="+mn-ea"/>
                <a:ea typeface="+mn-ea"/>
              </a:rPr>
              <a:t>Drop blank here)</a:t>
            </a:r>
            <a:r>
              <a:rPr lang="zh-CN" altLang="en-US" sz="2000" dirty="0" smtClean="0">
                <a:latin typeface="+mn-ea"/>
                <a:ea typeface="+mn-ea"/>
              </a:rPr>
              <a:t>，以扣除基线；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en-US" altLang="zh-CN" sz="2000" dirty="0" smtClean="0">
                <a:latin typeface="+mn-ea"/>
                <a:ea typeface="+mn-ea"/>
              </a:rPr>
              <a:t>Volume</a:t>
            </a:r>
            <a:r>
              <a:rPr lang="zh-CN" altLang="en-US" sz="2000" dirty="0" smtClean="0">
                <a:latin typeface="+mn-ea"/>
                <a:ea typeface="+mn-ea"/>
              </a:rPr>
              <a:t>：</a:t>
            </a:r>
            <a:r>
              <a:rPr lang="en-US" altLang="zh-CN" sz="2000" dirty="0" smtClean="0">
                <a:latin typeface="+mn-ea"/>
                <a:ea typeface="+mn-ea"/>
              </a:rPr>
              <a:t>Sample Cell</a:t>
            </a:r>
            <a:r>
              <a:rPr lang="zh-CN" altLang="en-US" sz="2000" dirty="0" smtClean="0">
                <a:latin typeface="+mn-ea"/>
                <a:ea typeface="+mn-ea"/>
              </a:rPr>
              <a:t>容积，对于特定型号仪器</a:t>
            </a:r>
            <a:r>
              <a:rPr lang="zh-CN" altLang="en-US" sz="2000" dirty="0">
                <a:latin typeface="+mn-ea"/>
                <a:ea typeface="+mn-ea"/>
              </a:rPr>
              <a:t>该</a:t>
            </a:r>
            <a:r>
              <a:rPr lang="zh-CN" altLang="en-US" sz="2000" dirty="0" smtClean="0">
                <a:latin typeface="+mn-ea"/>
                <a:ea typeface="+mn-ea"/>
              </a:rPr>
              <a:t>值恒定；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en-US" altLang="zh-CN" sz="2000" dirty="0" smtClean="0">
                <a:latin typeface="+mn-ea"/>
                <a:ea typeface="+mn-ea"/>
              </a:rPr>
              <a:t>MW</a:t>
            </a:r>
            <a:r>
              <a:rPr lang="zh-CN" altLang="en-US" sz="2000" dirty="0" smtClean="0">
                <a:latin typeface="+mn-ea"/>
                <a:ea typeface="+mn-ea"/>
              </a:rPr>
              <a:t>：分子量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en-US" altLang="zh-CN" sz="2000" dirty="0" smtClean="0">
                <a:latin typeface="+mn-ea"/>
                <a:ea typeface="+mn-ea"/>
              </a:rPr>
              <a:t>PSV</a:t>
            </a:r>
            <a:r>
              <a:rPr lang="zh-CN" altLang="en-US" sz="2000" dirty="0" smtClean="0">
                <a:latin typeface="+mn-ea"/>
                <a:ea typeface="+mn-ea"/>
              </a:rPr>
              <a:t>：</a:t>
            </a:r>
            <a:r>
              <a:rPr lang="en-US" altLang="zh-CN" sz="2000" dirty="0" smtClean="0">
                <a:latin typeface="+mn-ea"/>
                <a:ea typeface="+mn-ea"/>
              </a:rPr>
              <a:t>Partial Specific Volume</a:t>
            </a:r>
            <a:r>
              <a:rPr lang="zh-CN" altLang="en-US" sz="2000" dirty="0" smtClean="0">
                <a:latin typeface="+mn-ea"/>
                <a:ea typeface="+mn-ea"/>
              </a:rPr>
              <a:t>，对于大多数蛋白质，此值为</a:t>
            </a:r>
            <a:r>
              <a:rPr lang="en-US" altLang="zh-CN" sz="2000" dirty="0" smtClean="0">
                <a:latin typeface="+mn-ea"/>
                <a:ea typeface="+mn-ea"/>
              </a:rPr>
              <a:t>0.73</a:t>
            </a:r>
            <a:r>
              <a:rPr lang="zh-CN" altLang="en-US" sz="2000" dirty="0" smtClean="0">
                <a:latin typeface="+mn-ea"/>
                <a:ea typeface="+mn-ea"/>
              </a:rPr>
              <a:t>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en-US" altLang="zh-CN" sz="2000" dirty="0" smtClean="0">
                <a:latin typeface="+mn-ea"/>
                <a:ea typeface="+mn-ea"/>
              </a:rPr>
              <a:t>Convert to MHC: </a:t>
            </a:r>
            <a:r>
              <a:rPr lang="zh-CN" altLang="en-US" sz="2000" dirty="0">
                <a:latin typeface="+mn-ea"/>
                <a:ea typeface="+mn-ea"/>
              </a:rPr>
              <a:t>转化</a:t>
            </a:r>
            <a:r>
              <a:rPr lang="zh-CN" altLang="en-US" sz="2000" dirty="0" smtClean="0">
                <a:latin typeface="+mn-ea"/>
                <a:ea typeface="+mn-ea"/>
              </a:rPr>
              <a:t>为摩尔热容（</a:t>
            </a:r>
            <a:r>
              <a:rPr lang="en-US" altLang="zh-CN" sz="2000" dirty="0" smtClean="0">
                <a:latin typeface="+mn-ea"/>
                <a:ea typeface="+mn-ea"/>
              </a:rPr>
              <a:t>Molar Heat Capacity</a:t>
            </a:r>
            <a:r>
              <a:rPr lang="zh-CN" altLang="en-US" sz="2000" dirty="0" smtClean="0">
                <a:latin typeface="+mn-ea"/>
                <a:ea typeface="+mn-ea"/>
              </a:rPr>
              <a:t>）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en-US" altLang="zh-CN" sz="2000" dirty="0" smtClean="0">
                <a:latin typeface="+mn-ea"/>
                <a:ea typeface="+mn-ea"/>
              </a:rPr>
              <a:t>Concentration</a:t>
            </a:r>
            <a:r>
              <a:rPr lang="zh-CN" altLang="en-US" sz="2000" dirty="0" smtClean="0">
                <a:latin typeface="+mn-ea"/>
                <a:ea typeface="+mn-ea"/>
              </a:rPr>
              <a:t>：浓度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49</a:t>
            </a:fld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7" b="58937"/>
          <a:stretch/>
        </p:blipFill>
        <p:spPr bwMode="auto">
          <a:xfrm>
            <a:off x="831449" y="3861048"/>
            <a:ext cx="7482500" cy="234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NANO DSC </a:t>
            </a:r>
            <a:r>
              <a:rPr lang="zh-CN" altLang="en-US" sz="2800" dirty="0"/>
              <a:t>关</a:t>
            </a:r>
            <a:r>
              <a:rPr lang="zh-CN" altLang="en-US" sz="2800" dirty="0" smtClean="0"/>
              <a:t>机</a:t>
            </a:r>
            <a:r>
              <a:rPr lang="zh-CN" altLang="en-US" sz="2800" dirty="0"/>
              <a:t>顺序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如果仪器在</a:t>
            </a:r>
            <a:r>
              <a:rPr lang="en-US" altLang="zh-CN" sz="2400" dirty="0" smtClean="0">
                <a:latin typeface="+mn-ea"/>
                <a:ea typeface="+mn-ea"/>
              </a:rPr>
              <a:t>5</a:t>
            </a:r>
            <a:r>
              <a:rPr lang="zh-CN" altLang="en-US" sz="2400" dirty="0" smtClean="0">
                <a:latin typeface="+mn-ea"/>
                <a:ea typeface="+mn-ea"/>
              </a:rPr>
              <a:t>天以内还会使用，</a:t>
            </a:r>
            <a:r>
              <a:rPr lang="zh-CN" altLang="en-US" sz="2400" dirty="0" smtClean="0">
                <a:latin typeface="+mn-ea"/>
                <a:ea typeface="+mn-ea"/>
              </a:rPr>
              <a:t>可将</a:t>
            </a:r>
            <a:r>
              <a:rPr lang="en-US" altLang="zh-CN" sz="2400" dirty="0" smtClean="0">
                <a:latin typeface="+mn-ea"/>
                <a:ea typeface="+mn-ea"/>
              </a:rPr>
              <a:t>Nano DSC</a:t>
            </a:r>
            <a:r>
              <a:rPr lang="zh-CN" altLang="en-US" sz="2400" dirty="0" smtClean="0">
                <a:latin typeface="+mn-ea"/>
                <a:ea typeface="+mn-ea"/>
              </a:rPr>
              <a:t>和控制电脑保持在开启</a:t>
            </a:r>
            <a:r>
              <a:rPr lang="zh-CN" altLang="en-US" sz="2400" dirty="0" smtClean="0">
                <a:latin typeface="+mn-ea"/>
                <a:ea typeface="+mn-ea"/>
              </a:rPr>
              <a:t>状态，在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中装上去离子水，设置在</a:t>
            </a:r>
            <a:r>
              <a:rPr lang="en-US" altLang="zh-CN" sz="2400" dirty="0" smtClean="0">
                <a:latin typeface="+mn-ea"/>
                <a:ea typeface="+mn-ea"/>
              </a:rPr>
              <a:t>25</a:t>
            </a:r>
            <a:r>
              <a:rPr lang="zh-CN" altLang="en-US" sz="2400" dirty="0">
                <a:latin typeface="+mn-ea"/>
                <a:ea typeface="+mn-ea"/>
              </a:rPr>
              <a:t> </a:t>
            </a:r>
            <a:r>
              <a:rPr lang="zh-CN" altLang="en-US" sz="2400" dirty="0" smtClean="0">
                <a:latin typeface="+mn-ea"/>
                <a:ea typeface="+mn-ea"/>
              </a:rPr>
              <a:t>℃待机；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也</a:t>
            </a:r>
            <a:r>
              <a:rPr lang="zh-CN" altLang="en-US" sz="2400" dirty="0" smtClean="0">
                <a:latin typeface="+mn-ea"/>
                <a:ea typeface="+mn-ea"/>
              </a:rPr>
              <a:t>可以在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中装上去离子水，然后设置试验方法，使用</a:t>
            </a: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lang="zh-CN" altLang="en-US" sz="2400" dirty="0" smtClean="0">
                <a:latin typeface="+mn-ea"/>
                <a:ea typeface="+mn-ea"/>
              </a:rPr>
              <a:t>℃</a:t>
            </a:r>
            <a:r>
              <a:rPr lang="en-US" altLang="zh-CN" sz="2400" dirty="0">
                <a:latin typeface="+mn-ea"/>
                <a:ea typeface="+mn-ea"/>
              </a:rPr>
              <a:t>/</a:t>
            </a:r>
            <a:r>
              <a:rPr lang="en-US" altLang="zh-CN" sz="2400" dirty="0" smtClean="0">
                <a:latin typeface="+mn-ea"/>
                <a:ea typeface="+mn-ea"/>
              </a:rPr>
              <a:t>min</a:t>
            </a:r>
            <a:r>
              <a:rPr lang="zh-CN" altLang="en-US" sz="2400" dirty="0" smtClean="0">
                <a:latin typeface="+mn-ea"/>
                <a:ea typeface="+mn-ea"/>
              </a:rPr>
              <a:t>的升降温速率</a:t>
            </a:r>
            <a:r>
              <a:rPr lang="zh-CN" altLang="en-US" sz="2400" dirty="0" smtClean="0">
                <a:latin typeface="+mn-ea"/>
                <a:ea typeface="+mn-ea"/>
              </a:rPr>
              <a:t>，压力设置为</a:t>
            </a:r>
            <a:r>
              <a:rPr lang="en-US" altLang="zh-CN" sz="2400" dirty="0" smtClean="0">
                <a:latin typeface="+mn-ea"/>
                <a:ea typeface="+mn-ea"/>
              </a:rPr>
              <a:t>3</a:t>
            </a:r>
            <a:r>
              <a:rPr lang="zh-CN" altLang="en-US" sz="2400" dirty="0" smtClean="0">
                <a:latin typeface="+mn-ea"/>
                <a:ea typeface="+mn-ea"/>
              </a:rPr>
              <a:t>个</a:t>
            </a:r>
            <a:r>
              <a:rPr lang="zh-CN" altLang="en-US" sz="2400" dirty="0" smtClean="0">
                <a:latin typeface="+mn-ea"/>
                <a:ea typeface="+mn-ea"/>
              </a:rPr>
              <a:t>大气压，</a:t>
            </a:r>
            <a:r>
              <a:rPr lang="zh-CN" altLang="en-US" sz="2400" dirty="0" smtClean="0">
                <a:latin typeface="+mn-ea"/>
                <a:ea typeface="+mn-ea"/>
              </a:rPr>
              <a:t>让仪器</a:t>
            </a:r>
            <a:r>
              <a:rPr lang="zh-CN" altLang="en-US" sz="2400" dirty="0" smtClean="0">
                <a:latin typeface="+mn-ea"/>
                <a:ea typeface="+mn-ea"/>
              </a:rPr>
              <a:t>在规格</a:t>
            </a:r>
            <a:r>
              <a:rPr lang="zh-CN" altLang="en-US" sz="2400" dirty="0" smtClean="0">
                <a:latin typeface="+mn-ea"/>
                <a:ea typeface="+mn-ea"/>
              </a:rPr>
              <a:t>温度范围内重复进行升降温扫描。推荐使用此</a:t>
            </a:r>
            <a:r>
              <a:rPr lang="zh-CN" altLang="en-US" sz="2400" dirty="0" smtClean="0">
                <a:latin typeface="+mn-ea"/>
                <a:ea typeface="+mn-ea"/>
              </a:rPr>
              <a:t>方法待机。</a:t>
            </a:r>
            <a:endParaRPr lang="en-US" altLang="zh-CN" sz="2400" dirty="0">
              <a:latin typeface="+mn-ea"/>
              <a:ea typeface="+mn-ea"/>
            </a:endParaRPr>
          </a:p>
          <a:p>
            <a:pPr marL="0" indent="0">
              <a:buNone/>
            </a:pPr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如果</a:t>
            </a:r>
            <a:r>
              <a:rPr lang="en-US" altLang="zh-CN" sz="2400" dirty="0" smtClean="0">
                <a:latin typeface="+mn-ea"/>
                <a:ea typeface="+mn-ea"/>
              </a:rPr>
              <a:t>5</a:t>
            </a:r>
            <a:r>
              <a:rPr lang="zh-CN" altLang="en-US" sz="2400" dirty="0" smtClean="0">
                <a:latin typeface="+mn-ea"/>
                <a:ea typeface="+mn-ea"/>
              </a:rPr>
              <a:t>天以内不再使用，则</a:t>
            </a:r>
            <a:r>
              <a:rPr lang="zh-CN" altLang="en-US" sz="2400" dirty="0" smtClean="0">
                <a:latin typeface="+mn-ea"/>
                <a:ea typeface="+mn-ea"/>
              </a:rPr>
              <a:t>可关闭仪器电源：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 smtClean="0">
                <a:latin typeface="+mn-ea"/>
                <a:ea typeface="+mn-ea"/>
              </a:rPr>
              <a:t>关闭控制软件；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 smtClean="0">
                <a:latin typeface="+mn-ea"/>
                <a:ea typeface="+mn-ea"/>
              </a:rPr>
              <a:t>将仪器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r>
              <a:rPr lang="zh-CN" altLang="en-US" sz="2400" dirty="0" smtClean="0">
                <a:latin typeface="+mn-ea"/>
                <a:ea typeface="+mn-ea"/>
              </a:rPr>
              <a:t>清理干净；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14350" indent="-514350">
              <a:buFont typeface="+mj-ea"/>
              <a:buAutoNum type="circleNumDbPlain"/>
            </a:pPr>
            <a:r>
              <a:rPr lang="zh-CN" altLang="en-US" sz="2400" dirty="0">
                <a:latin typeface="+mn-ea"/>
                <a:ea typeface="+mn-ea"/>
              </a:rPr>
              <a:t>关闭</a:t>
            </a:r>
            <a:r>
              <a:rPr lang="zh-CN" altLang="en-US" sz="2400" dirty="0" smtClean="0">
                <a:latin typeface="+mn-ea"/>
                <a:ea typeface="+mn-ea"/>
              </a:rPr>
              <a:t>仪器电源。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33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选择积分区域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>
                <a:latin typeface="+mn-ea"/>
                <a:ea typeface="+mn-ea"/>
              </a:rPr>
              <a:t>移动十字形光标到数据图形左边积分起点，然后按住鼠标左键，向右拖动，选择积分区域，选择好后放开鼠标，如下图：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50</a:t>
            </a:fld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7682260" cy="351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3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选择积分区域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 smtClean="0">
                <a:latin typeface="+mn-ea"/>
                <a:ea typeface="+mn-ea"/>
              </a:rPr>
              <a:t>点击</a:t>
            </a:r>
            <a:r>
              <a:rPr lang="en-US" altLang="zh-CN" sz="2000" dirty="0" smtClean="0">
                <a:latin typeface="+mn-ea"/>
                <a:ea typeface="+mn-ea"/>
              </a:rPr>
              <a:t>Integration Baseline</a:t>
            </a:r>
            <a:r>
              <a:rPr lang="zh-CN" altLang="en-US" sz="2000" dirty="0" smtClean="0">
                <a:latin typeface="+mn-ea"/>
                <a:ea typeface="+mn-ea"/>
              </a:rPr>
              <a:t>选项卡，如下图，点击界面上的“</a:t>
            </a:r>
            <a:r>
              <a:rPr lang="en-US" altLang="zh-CN" sz="2000" dirty="0" smtClean="0">
                <a:latin typeface="+mn-ea"/>
                <a:ea typeface="+mn-ea"/>
              </a:rPr>
              <a:t>+</a:t>
            </a:r>
            <a:r>
              <a:rPr lang="zh-CN" altLang="en-US" sz="2000" dirty="0" smtClean="0">
                <a:latin typeface="+mn-ea"/>
                <a:ea typeface="+mn-ea"/>
              </a:rPr>
              <a:t>”选择添加一个基线：</a:t>
            </a:r>
            <a:r>
              <a:rPr lang="en-US" altLang="zh-CN" sz="2000" dirty="0" smtClean="0">
                <a:latin typeface="+mn-ea"/>
                <a:ea typeface="+mn-ea"/>
              </a:rPr>
              <a:t>Sigmoidal Baseline</a:t>
            </a:r>
            <a:r>
              <a:rPr lang="zh-CN" altLang="en-US" sz="2000" dirty="0" smtClean="0">
                <a:latin typeface="+mn-ea"/>
                <a:ea typeface="+mn-ea"/>
              </a:rPr>
              <a:t>适用于大部分蛋白质样品；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>
                <a:latin typeface="+mn-ea"/>
                <a:ea typeface="+mn-ea"/>
              </a:rPr>
              <a:t>若选择</a:t>
            </a:r>
            <a:r>
              <a:rPr lang="en-US" altLang="zh-CN" sz="2000" dirty="0" smtClean="0">
                <a:latin typeface="+mn-ea"/>
                <a:ea typeface="+mn-ea"/>
              </a:rPr>
              <a:t>Add Intersection</a:t>
            </a:r>
            <a:r>
              <a:rPr lang="zh-CN" altLang="en-US" sz="2000" dirty="0" smtClean="0">
                <a:latin typeface="+mn-ea"/>
                <a:ea typeface="+mn-ea"/>
              </a:rPr>
              <a:t>，可通过分析得到蛋白质起始点变性温度。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51</a:t>
            </a:fld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402246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4"/>
            <a:ext cx="61626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6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选择积分区域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 smtClean="0">
                <a:latin typeface="+mn-ea"/>
                <a:ea typeface="+mn-ea"/>
              </a:rPr>
              <a:t>选择添加某一</a:t>
            </a:r>
            <a:r>
              <a:rPr lang="en-US" altLang="zh-CN" sz="2000" dirty="0" smtClean="0">
                <a:latin typeface="+mn-ea"/>
                <a:ea typeface="+mn-ea"/>
              </a:rPr>
              <a:t>Baseline</a:t>
            </a:r>
            <a:r>
              <a:rPr lang="zh-CN" altLang="en-US" sz="2000" dirty="0" smtClean="0">
                <a:latin typeface="+mn-ea"/>
                <a:ea typeface="+mn-ea"/>
              </a:rPr>
              <a:t>类型后，在图形上从左到右按住鼠标左键拖动选择范围，选好后放开鼠标，在图形上即可看到</a:t>
            </a:r>
            <a:r>
              <a:rPr lang="en-US" altLang="zh-CN" sz="2000" dirty="0" smtClean="0">
                <a:latin typeface="+mn-ea"/>
                <a:ea typeface="+mn-ea"/>
              </a:rPr>
              <a:t>Pre</a:t>
            </a:r>
            <a:r>
              <a:rPr lang="zh-CN" altLang="en-US" sz="2000" dirty="0" smtClean="0">
                <a:latin typeface="+mn-ea"/>
                <a:ea typeface="+mn-ea"/>
              </a:rPr>
              <a:t>（前基线）和</a:t>
            </a:r>
            <a:r>
              <a:rPr lang="en-US" altLang="zh-CN" sz="2000" dirty="0" smtClean="0">
                <a:latin typeface="+mn-ea"/>
                <a:ea typeface="+mn-ea"/>
              </a:rPr>
              <a:t>Post</a:t>
            </a:r>
            <a:r>
              <a:rPr lang="zh-CN" altLang="en-US" sz="2000" dirty="0" smtClean="0">
                <a:latin typeface="+mn-ea"/>
                <a:ea typeface="+mn-ea"/>
              </a:rPr>
              <a:t>（后基线）范围图标，通过调整</a:t>
            </a:r>
            <a:r>
              <a:rPr lang="en-US" altLang="zh-CN" sz="2000" dirty="0" smtClean="0">
                <a:latin typeface="+mn-ea"/>
                <a:ea typeface="+mn-ea"/>
              </a:rPr>
              <a:t>Pre</a:t>
            </a:r>
            <a:r>
              <a:rPr lang="zh-CN" altLang="en-US" sz="2000" dirty="0" smtClean="0">
                <a:latin typeface="+mn-ea"/>
                <a:ea typeface="+mn-ea"/>
              </a:rPr>
              <a:t>和</a:t>
            </a:r>
            <a:r>
              <a:rPr lang="en-US" altLang="zh-CN" sz="2000" dirty="0" smtClean="0">
                <a:latin typeface="+mn-ea"/>
                <a:ea typeface="+mn-ea"/>
              </a:rPr>
              <a:t>Post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en-US" altLang="zh-CN" sz="2000" dirty="0" smtClean="0">
                <a:latin typeface="+mn-ea"/>
                <a:ea typeface="+mn-ea"/>
              </a:rPr>
              <a:t>Adjustment Notes</a:t>
            </a:r>
            <a:r>
              <a:rPr lang="zh-CN" altLang="en-US" sz="2000" dirty="0" smtClean="0">
                <a:latin typeface="+mn-ea"/>
                <a:ea typeface="+mn-ea"/>
              </a:rPr>
              <a:t>，可调整前基线和后基线；</a:t>
            </a: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52</a:t>
            </a:fld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7272808" cy="408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9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选择积分区域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latin typeface="+mn-ea"/>
                <a:ea typeface="+mn-ea"/>
              </a:rPr>
              <a:t>Pre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Post</a:t>
            </a:r>
            <a:r>
              <a:rPr lang="zh-CN" altLang="en-US" sz="2400" dirty="0" smtClean="0">
                <a:latin typeface="+mn-ea"/>
                <a:ea typeface="+mn-ea"/>
              </a:rPr>
              <a:t>的位置和范围也可以通过拖动范围条和界限来进行调整；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53</a:t>
            </a:fld>
            <a:endParaRPr lang="zh-CN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199220"/>
            <a:ext cx="7416825" cy="416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93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选择模型进行拟合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 smtClean="0">
                <a:latin typeface="+mn-ea"/>
                <a:ea typeface="+mn-ea"/>
              </a:rPr>
              <a:t>点击软件上的</a:t>
            </a:r>
            <a:r>
              <a:rPr lang="en-US" altLang="zh-CN" sz="2000" dirty="0" smtClean="0">
                <a:latin typeface="+mn-ea"/>
                <a:ea typeface="+mn-ea"/>
              </a:rPr>
              <a:t>Modeling</a:t>
            </a:r>
            <a:r>
              <a:rPr lang="zh-CN" altLang="en-US" sz="2000" dirty="0" smtClean="0">
                <a:latin typeface="+mn-ea"/>
                <a:ea typeface="+mn-ea"/>
              </a:rPr>
              <a:t>选项卡，即可进入到软件的模型拟合功能。</a:t>
            </a:r>
            <a:endParaRPr lang="en-US" altLang="zh-CN" dirty="0" smtClean="0"/>
          </a:p>
          <a:p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Variable Constraint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：可选择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Narrow, Normal, Wide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，为参数变化范围；</a:t>
            </a:r>
            <a:endParaRPr lang="en-US" altLang="zh-CN" sz="20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Fit Tolerance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lang="zh-CN" altLang="en-US" sz="2000" dirty="0">
                <a:solidFill>
                  <a:srgbClr val="FF0000"/>
                </a:solidFill>
                <a:latin typeface="+mn-ea"/>
                <a:ea typeface="+mn-ea"/>
              </a:rPr>
              <a:t>拟合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精度，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Precise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，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Close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，</a:t>
            </a: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Approximate</a:t>
            </a:r>
            <a:r>
              <a:rPr lang="zh-CN" altLang="en-US" sz="2000" dirty="0" smtClean="0">
                <a:solidFill>
                  <a:srgbClr val="FF0000"/>
                </a:solidFill>
                <a:latin typeface="+mn-ea"/>
                <a:ea typeface="+mn-ea"/>
              </a:rPr>
              <a:t>。</a:t>
            </a:r>
            <a:endParaRPr lang="en-US" altLang="zh-CN" sz="20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+mn-ea"/>
              </a:rPr>
              <a:t>Stop at  local min: If desired, place a check mark in the box so that during the fitting, when the first local minimum is reached, the fitting iterations will stop at the min.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54</a:t>
            </a:fld>
            <a:endParaRPr lang="zh-CN" alt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b="48508"/>
          <a:stretch/>
        </p:blipFill>
        <p:spPr bwMode="auto">
          <a:xfrm>
            <a:off x="611560" y="3645024"/>
            <a:ext cx="7855017" cy="26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9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选择模型进行拟合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>
                <a:latin typeface="+mn-ea"/>
                <a:ea typeface="+mn-ea"/>
              </a:rPr>
              <a:t>点击界面上的“*”</a:t>
            </a:r>
            <a:r>
              <a:rPr lang="en-US" altLang="zh-CN" sz="2400" dirty="0" smtClean="0">
                <a:latin typeface="+mn-ea"/>
                <a:ea typeface="+mn-ea"/>
              </a:rPr>
              <a:t>,</a:t>
            </a:r>
            <a:r>
              <a:rPr lang="zh-CN" altLang="en-US" sz="2400" dirty="0" smtClean="0">
                <a:latin typeface="+mn-ea"/>
                <a:ea typeface="+mn-ea"/>
              </a:rPr>
              <a:t>选择拟合用模型，选中所需模型，如下图，模型后面的“</a:t>
            </a:r>
            <a:r>
              <a:rPr lang="en-US" altLang="zh-CN" sz="2400" dirty="0" smtClean="0">
                <a:latin typeface="+mn-ea"/>
                <a:ea typeface="+mn-ea"/>
              </a:rPr>
              <a:t>-</a:t>
            </a:r>
            <a:r>
              <a:rPr lang="zh-CN" altLang="en-US" sz="2400" dirty="0" smtClean="0">
                <a:latin typeface="+mn-ea"/>
                <a:ea typeface="+mn-ea"/>
              </a:rPr>
              <a:t>，</a:t>
            </a:r>
            <a:r>
              <a:rPr lang="en-US" altLang="zh-CN" sz="2400" dirty="0" smtClean="0">
                <a:latin typeface="+mn-ea"/>
                <a:ea typeface="+mn-ea"/>
              </a:rPr>
              <a:t>+</a:t>
            </a:r>
            <a:r>
              <a:rPr lang="zh-CN" altLang="en-US" sz="2400" dirty="0" smtClean="0">
                <a:latin typeface="+mn-ea"/>
                <a:ea typeface="+mn-ea"/>
              </a:rPr>
              <a:t>”点击增加相应的数值，对应所需拟合数据的峰的个数。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55</a:t>
            </a:fld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440111"/>
            <a:ext cx="50958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 b="66300"/>
          <a:stretch/>
        </p:blipFill>
        <p:spPr bwMode="auto">
          <a:xfrm>
            <a:off x="3200242" y="3645024"/>
            <a:ext cx="562023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选择模型进行拟合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>Two State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：通常用于具有单个转变峰的试验结果；</a:t>
            </a:r>
            <a:endParaRPr lang="en-US" altLang="zh-CN" sz="24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>Two State Scaled</a:t>
            </a:r>
            <a:r>
              <a:rPr lang="zh-CN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>Typically used for single transition peaks and particularly useful in adjusting protein concentrations in the cell;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>General: Typically used for single transition peaks when calculation for heat capacity is required.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+mn-ea"/>
                <a:ea typeface="+mn-ea"/>
              </a:rPr>
              <a:t>Gaussian: 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选择模型进行拟合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 smtClean="0">
                <a:latin typeface="+mn-ea"/>
                <a:ea typeface="+mn-ea"/>
              </a:rPr>
              <a:t>选中</a:t>
            </a:r>
            <a:r>
              <a:rPr lang="en-US" altLang="zh-CN" sz="2000" dirty="0" smtClean="0">
                <a:latin typeface="+mn-ea"/>
                <a:ea typeface="+mn-ea"/>
              </a:rPr>
              <a:t>Subtract Baseline</a:t>
            </a:r>
            <a:r>
              <a:rPr lang="zh-CN" altLang="en-US" sz="2000" dirty="0" smtClean="0">
                <a:latin typeface="+mn-ea"/>
                <a:ea typeface="+mn-ea"/>
              </a:rPr>
              <a:t>，然后点击</a:t>
            </a:r>
            <a:r>
              <a:rPr lang="en-US" altLang="zh-CN" sz="2000" dirty="0" smtClean="0">
                <a:latin typeface="+mn-ea"/>
                <a:ea typeface="+mn-ea"/>
              </a:rPr>
              <a:t>Start Fit </a:t>
            </a:r>
            <a:r>
              <a:rPr lang="zh-CN" altLang="en-US" sz="2000" dirty="0" smtClean="0">
                <a:latin typeface="+mn-ea"/>
                <a:ea typeface="+mn-ea"/>
              </a:rPr>
              <a:t>即开始拟合，此时图上即实时刷新拟合计算得到的热动力学数据。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57</a:t>
            </a:fld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72589"/>
            <a:ext cx="7819430" cy="438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3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r>
              <a:rPr lang="en-US" altLang="zh-CN" sz="4000" dirty="0" smtClean="0"/>
              <a:t>         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第六章 脱气装置简介</a:t>
            </a:r>
            <a:endParaRPr lang="zh-CN" altLang="en-US" sz="4000" dirty="0" smtClean="0">
              <a:latin typeface="宋体" charset="-122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389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脱气装置</a:t>
            </a:r>
            <a:endParaRPr lang="zh-CN" altLang="en-US" sz="32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59</a:t>
            </a:fld>
            <a:endParaRPr lang="zh-CN" alt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69" y="1681751"/>
            <a:ext cx="5334462" cy="399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3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r>
              <a:rPr lang="en-US" altLang="zh-CN" sz="4000" dirty="0" smtClean="0"/>
              <a:t>           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第二章 </a:t>
            </a:r>
            <a:r>
              <a:rPr lang="en-US" altLang="zh-CN" sz="4000" dirty="0" smtClean="0">
                <a:latin typeface="宋体" charset="-122"/>
                <a:ea typeface="宋体" charset="-122"/>
              </a:rPr>
              <a:t>Nano DSC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简介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/>
              <a:t>脱气装置前方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3322712" cy="4968552"/>
          </a:xfrm>
        </p:spPr>
        <p:txBody>
          <a:bodyPr/>
          <a:lstStyle/>
          <a:p>
            <a:endParaRPr lang="en-US" altLang="zh-CN" dirty="0"/>
          </a:p>
          <a:p>
            <a:r>
              <a:rPr lang="zh-CN" altLang="en-US" sz="2400" dirty="0" smtClean="0">
                <a:latin typeface="+mn-ea"/>
                <a:ea typeface="+mn-ea"/>
              </a:rPr>
              <a:t>脱气腔体 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0" indent="0">
              <a:buNone/>
            </a:pP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温度</a:t>
            </a:r>
            <a:r>
              <a:rPr lang="zh-CN" altLang="en-US" sz="2400" dirty="0" smtClean="0">
                <a:latin typeface="+mn-ea"/>
                <a:ea typeface="+mn-ea"/>
              </a:rPr>
              <a:t>控制部分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触控屏幕</a:t>
            </a:r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设置温度，搅拌速度，真空度，定时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60</a:t>
            </a:fld>
            <a:endParaRPr lang="zh-CN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61" y="1268760"/>
            <a:ext cx="5097905" cy="47525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cxnSp>
        <p:nvCxnSpPr>
          <p:cNvPr id="16" name="直接箭头连接符 15"/>
          <p:cNvCxnSpPr/>
          <p:nvPr/>
        </p:nvCxnSpPr>
        <p:spPr>
          <a:xfrm>
            <a:off x="2915816" y="2060848"/>
            <a:ext cx="28083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2915816" y="2852936"/>
            <a:ext cx="237626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915816" y="4581128"/>
            <a:ext cx="38884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1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脱气</a:t>
            </a:r>
            <a:r>
              <a:rPr lang="zh-CN" altLang="en-US" sz="3200" dirty="0" smtClean="0"/>
              <a:t>装置后方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3538736" cy="4968552"/>
          </a:xfrm>
        </p:spPr>
        <p:txBody>
          <a:bodyPr>
            <a:normAutofit/>
          </a:bodyPr>
          <a:lstStyle/>
          <a:p>
            <a:endParaRPr lang="en-US" altLang="zh-CN" sz="2400" dirty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Cleaning Port</a:t>
            </a:r>
            <a:endParaRPr lang="en-US" altLang="zh-CN" sz="2400" dirty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zh-CN" altLang="en-US" sz="2400" dirty="0" smtClean="0">
                <a:latin typeface="+mn-ea"/>
                <a:ea typeface="+mn-ea"/>
              </a:rPr>
              <a:t>电源开关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en-US" altLang="zh-CN" sz="2400" dirty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Pump Exhaust Port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61</a:t>
            </a:fld>
            <a:endParaRPr lang="zh-CN" alt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7" y="1412776"/>
            <a:ext cx="5072063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直接箭头连接符 9"/>
          <p:cNvCxnSpPr/>
          <p:nvPr/>
        </p:nvCxnSpPr>
        <p:spPr>
          <a:xfrm flipV="1">
            <a:off x="2267744" y="3314601"/>
            <a:ext cx="3672408" cy="3304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11"/>
          <p:cNvCxnSpPr/>
          <p:nvPr/>
        </p:nvCxnSpPr>
        <p:spPr>
          <a:xfrm flipV="1">
            <a:off x="3491880" y="3645024"/>
            <a:ext cx="4032448" cy="1368152"/>
          </a:xfrm>
          <a:prstGeom prst="bentConnector3">
            <a:avLst>
              <a:gd name="adj1" fmla="val 72343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/>
          <p:nvPr/>
        </p:nvCxnSpPr>
        <p:spPr>
          <a:xfrm>
            <a:off x="2915816" y="2348880"/>
            <a:ext cx="4608512" cy="576064"/>
          </a:xfrm>
          <a:prstGeom prst="bentConnector3">
            <a:avLst>
              <a:gd name="adj1" fmla="val 75969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endParaRPr lang="en-US" altLang="zh-CN" sz="4000" dirty="0" smtClean="0"/>
          </a:p>
          <a:p>
            <a:pPr>
              <a:buFont typeface="Wingdings" pitchFamily="2" charset="2"/>
              <a:buNone/>
            </a:pPr>
            <a:r>
              <a:rPr lang="en-US" altLang="zh-CN" sz="4000" dirty="0" smtClean="0"/>
              <a:t>          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第七章 </a:t>
            </a:r>
            <a:r>
              <a:rPr lang="en-US" altLang="zh-CN" sz="4000" dirty="0" smtClean="0">
                <a:latin typeface="宋体" charset="-122"/>
                <a:ea typeface="宋体" charset="-122"/>
              </a:rPr>
              <a:t>Nano DSC</a:t>
            </a:r>
            <a:r>
              <a:rPr lang="zh-CN" altLang="en-US" sz="4000" dirty="0">
                <a:latin typeface="宋体" charset="-122"/>
                <a:ea typeface="宋体" charset="-122"/>
              </a:rPr>
              <a:t>常规</a:t>
            </a:r>
            <a:r>
              <a:rPr lang="zh-CN" altLang="en-US" sz="4000" dirty="0" smtClean="0">
                <a:latin typeface="宋体" charset="-122"/>
                <a:ea typeface="宋体" charset="-122"/>
              </a:rPr>
              <a:t>维护</a:t>
            </a:r>
            <a:endParaRPr lang="zh-CN" altLang="en-US" sz="4000" dirty="0" smtClean="0">
              <a:latin typeface="宋体" charset="-122"/>
              <a:ea typeface="宋体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Balance</a:t>
            </a:r>
            <a:r>
              <a:rPr lang="zh-CN" altLang="en-US" sz="3200" dirty="0" smtClean="0"/>
              <a:t>和</a:t>
            </a:r>
            <a:r>
              <a:rPr lang="en-US" altLang="zh-CN" sz="3200" dirty="0" smtClean="0"/>
              <a:t>Residual Scan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Balance</a:t>
            </a:r>
            <a:r>
              <a:rPr lang="zh-CN" altLang="en-US" sz="2400" dirty="0">
                <a:latin typeface="+mn-ea"/>
                <a:ea typeface="+mn-ea"/>
              </a:rPr>
              <a:t>和</a:t>
            </a:r>
            <a:r>
              <a:rPr lang="en-US" altLang="zh-CN" sz="2400" dirty="0">
                <a:latin typeface="+mn-ea"/>
                <a:ea typeface="+mn-ea"/>
              </a:rPr>
              <a:t>Residual Scan</a:t>
            </a:r>
            <a:r>
              <a:rPr lang="zh-CN" altLang="en-US" sz="2400" dirty="0">
                <a:latin typeface="+mn-ea"/>
                <a:ea typeface="+mn-ea"/>
              </a:rPr>
              <a:t>可</a:t>
            </a:r>
            <a:r>
              <a:rPr lang="zh-CN" altLang="en-US" sz="2400" dirty="0" smtClean="0">
                <a:latin typeface="+mn-ea"/>
                <a:ea typeface="+mn-ea"/>
              </a:rPr>
              <a:t>改善</a:t>
            </a:r>
            <a:r>
              <a:rPr lang="en-US" altLang="zh-CN" sz="2400" dirty="0" smtClean="0">
                <a:latin typeface="+mn-ea"/>
                <a:ea typeface="+mn-ea"/>
              </a:rPr>
              <a:t>Nano DSC</a:t>
            </a:r>
            <a:r>
              <a:rPr lang="zh-CN" altLang="en-US" sz="2400" dirty="0" smtClean="0">
                <a:latin typeface="+mn-ea"/>
                <a:ea typeface="+mn-ea"/>
              </a:rPr>
              <a:t>基线</a:t>
            </a:r>
            <a:r>
              <a:rPr lang="zh-CN" altLang="en-US" sz="2400" dirty="0">
                <a:latin typeface="+mn-ea"/>
                <a:ea typeface="+mn-ea"/>
              </a:rPr>
              <a:t>，对实时观察实验数据特别有用。</a:t>
            </a:r>
            <a:r>
              <a:rPr lang="en-US" altLang="zh-CN" sz="2400" dirty="0">
                <a:latin typeface="+mn-ea"/>
                <a:ea typeface="+mn-ea"/>
              </a:rPr>
              <a:t>DSC</a:t>
            </a:r>
            <a:r>
              <a:rPr lang="zh-CN" altLang="en-US" sz="2400" dirty="0">
                <a:latin typeface="+mn-ea"/>
                <a:ea typeface="+mn-ea"/>
              </a:rPr>
              <a:t>试验并不要求十分平直的基线，当从</a:t>
            </a:r>
            <a:r>
              <a:rPr lang="en-US" altLang="zh-CN" sz="2400" dirty="0">
                <a:latin typeface="+mn-ea"/>
                <a:ea typeface="+mn-ea"/>
              </a:rPr>
              <a:t>Sample run</a:t>
            </a:r>
            <a:r>
              <a:rPr lang="zh-CN" altLang="en-US" sz="2400" dirty="0">
                <a:latin typeface="+mn-ea"/>
                <a:ea typeface="+mn-ea"/>
              </a:rPr>
              <a:t>中扣除</a:t>
            </a:r>
            <a:r>
              <a:rPr lang="en-US" altLang="zh-CN" sz="2400" dirty="0">
                <a:latin typeface="+mn-ea"/>
                <a:ea typeface="+mn-ea"/>
              </a:rPr>
              <a:t>Baseline</a:t>
            </a:r>
            <a:r>
              <a:rPr lang="zh-CN" altLang="en-US" sz="2400" dirty="0">
                <a:latin typeface="+mn-ea"/>
                <a:ea typeface="+mn-ea"/>
              </a:rPr>
              <a:t>后，基线的偏移被去掉</a:t>
            </a:r>
            <a:r>
              <a:rPr lang="zh-CN" altLang="en-US" sz="2400" dirty="0" smtClean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运行水</a:t>
            </a:r>
            <a:r>
              <a:rPr lang="en-US" altLang="zh-CN" sz="2400" dirty="0">
                <a:latin typeface="+mn-ea"/>
                <a:ea typeface="+mn-ea"/>
              </a:rPr>
              <a:t>/</a:t>
            </a:r>
            <a:r>
              <a:rPr lang="zh-CN" altLang="en-US" sz="2400" dirty="0">
                <a:latin typeface="+mn-ea"/>
                <a:ea typeface="+mn-ea"/>
              </a:rPr>
              <a:t>水扫描，如果基线偏移不在</a:t>
            </a:r>
            <a:r>
              <a:rPr lang="en-US" altLang="zh-CN" sz="2400" dirty="0">
                <a:latin typeface="+mn-ea"/>
                <a:ea typeface="+mn-ea"/>
              </a:rPr>
              <a:t>±100 </a:t>
            </a:r>
            <a:r>
              <a:rPr lang="zh-CN" altLang="en-US" sz="2400" dirty="0">
                <a:latin typeface="+mn-ea"/>
                <a:ea typeface="+mn-ea"/>
              </a:rPr>
              <a:t>微瓦范围时，需要进行该类扫描</a:t>
            </a:r>
            <a:r>
              <a:rPr lang="zh-CN" altLang="en-US" sz="2400" dirty="0" smtClean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因</a:t>
            </a:r>
            <a:r>
              <a:rPr lang="en-US" altLang="zh-CN" sz="2400" dirty="0">
                <a:latin typeface="+mn-ea"/>
                <a:ea typeface="+mn-ea"/>
              </a:rPr>
              <a:t>Sample</a:t>
            </a:r>
            <a:r>
              <a:rPr lang="zh-CN" altLang="en-US" sz="2400" dirty="0">
                <a:latin typeface="+mn-ea"/>
                <a:ea typeface="+mn-ea"/>
              </a:rPr>
              <a:t>和</a:t>
            </a:r>
            <a:r>
              <a:rPr lang="en-US" altLang="zh-CN" sz="2400" dirty="0">
                <a:latin typeface="+mn-ea"/>
                <a:ea typeface="+mn-ea"/>
              </a:rPr>
              <a:t>Reference Cell</a:t>
            </a:r>
            <a:r>
              <a:rPr lang="zh-CN" altLang="en-US" sz="2400" dirty="0">
                <a:latin typeface="+mn-ea"/>
                <a:ea typeface="+mn-ea"/>
              </a:rPr>
              <a:t>不可能完全相同，所以需要进行</a:t>
            </a:r>
            <a:r>
              <a:rPr lang="en-US" altLang="zh-CN" sz="2400" dirty="0">
                <a:latin typeface="+mn-ea"/>
                <a:ea typeface="+mn-ea"/>
              </a:rPr>
              <a:t>Balance Run</a:t>
            </a:r>
            <a:r>
              <a:rPr lang="zh-CN" altLang="en-US" sz="2400" dirty="0">
                <a:latin typeface="+mn-ea"/>
                <a:ea typeface="+mn-ea"/>
              </a:rPr>
              <a:t>，</a:t>
            </a:r>
            <a:r>
              <a:rPr lang="en-US" altLang="zh-CN" sz="2400" dirty="0">
                <a:latin typeface="+mn-ea"/>
                <a:ea typeface="+mn-ea"/>
              </a:rPr>
              <a:t>Balance Run</a:t>
            </a:r>
            <a:r>
              <a:rPr lang="zh-CN" altLang="en-US" sz="2400" dirty="0">
                <a:latin typeface="+mn-ea"/>
                <a:ea typeface="+mn-ea"/>
              </a:rPr>
              <a:t>得到一条基线，它是当</a:t>
            </a:r>
            <a:r>
              <a:rPr lang="en-US" altLang="zh-CN" sz="2400" dirty="0">
                <a:latin typeface="+mn-ea"/>
                <a:ea typeface="+mn-ea"/>
              </a:rPr>
              <a:t>S</a:t>
            </a:r>
            <a:r>
              <a:rPr lang="zh-CN" altLang="en-US" sz="2400" dirty="0">
                <a:latin typeface="+mn-ea"/>
                <a:ea typeface="+mn-ea"/>
              </a:rPr>
              <a:t>和</a:t>
            </a:r>
            <a:r>
              <a:rPr lang="en-US" altLang="zh-CN" sz="2400" dirty="0">
                <a:latin typeface="+mn-ea"/>
                <a:ea typeface="+mn-ea"/>
              </a:rPr>
              <a:t>R</a:t>
            </a:r>
            <a:r>
              <a:rPr lang="zh-CN" altLang="en-US" sz="2400" dirty="0">
                <a:latin typeface="+mn-ea"/>
                <a:ea typeface="+mn-ea"/>
              </a:rPr>
              <a:t>装有热容相同的样品时候所产生的接近于</a:t>
            </a:r>
            <a:r>
              <a:rPr lang="en-US" altLang="zh-CN" sz="2400" dirty="0">
                <a:latin typeface="+mn-ea"/>
                <a:ea typeface="+mn-ea"/>
              </a:rPr>
              <a:t>0</a:t>
            </a:r>
            <a:r>
              <a:rPr lang="zh-CN" altLang="en-US" sz="2400" dirty="0">
                <a:latin typeface="+mn-ea"/>
                <a:ea typeface="+mn-ea"/>
              </a:rPr>
              <a:t>的热流信号；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Balance</a:t>
            </a:r>
            <a:r>
              <a:rPr lang="zh-CN" altLang="en-US" sz="3200" dirty="0"/>
              <a:t>和</a:t>
            </a:r>
            <a:r>
              <a:rPr lang="en-US" altLang="zh-CN" sz="3200" dirty="0"/>
              <a:t>Residual Scan 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Balance </a:t>
            </a:r>
            <a:r>
              <a:rPr lang="en-US" altLang="zh-CN" sz="2400" dirty="0">
                <a:latin typeface="+mn-ea"/>
                <a:ea typeface="+mn-ea"/>
              </a:rPr>
              <a:t>Run</a:t>
            </a:r>
            <a:r>
              <a:rPr lang="zh-CN" altLang="en-US" sz="2400" dirty="0">
                <a:latin typeface="+mn-ea"/>
                <a:ea typeface="+mn-ea"/>
              </a:rPr>
              <a:t>有助于提高仪器的基线性能，</a:t>
            </a:r>
            <a:r>
              <a:rPr lang="zh-CN" altLang="en-US" sz="2400" dirty="0" smtClean="0">
                <a:latin typeface="+mn-ea"/>
                <a:ea typeface="+mn-ea"/>
              </a:rPr>
              <a:t>为进一步</a:t>
            </a:r>
            <a:r>
              <a:rPr lang="zh-CN" altLang="en-US" sz="2400" dirty="0">
                <a:latin typeface="+mn-ea"/>
                <a:ea typeface="+mn-ea"/>
              </a:rPr>
              <a:t>的改善，可以</a:t>
            </a:r>
            <a:r>
              <a:rPr lang="zh-CN" altLang="en-US" sz="2400" dirty="0" smtClean="0">
                <a:latin typeface="+mn-ea"/>
                <a:ea typeface="+mn-ea"/>
              </a:rPr>
              <a:t>进行</a:t>
            </a:r>
            <a:r>
              <a:rPr lang="en-US" altLang="zh-CN" sz="2400" dirty="0" smtClean="0">
                <a:latin typeface="+mn-ea"/>
                <a:ea typeface="+mn-ea"/>
              </a:rPr>
              <a:t>Residual </a:t>
            </a:r>
            <a:r>
              <a:rPr lang="en-US" altLang="zh-CN" sz="2400" dirty="0">
                <a:latin typeface="+mn-ea"/>
                <a:ea typeface="+mn-ea"/>
              </a:rPr>
              <a:t>scan</a:t>
            </a:r>
            <a:r>
              <a:rPr lang="zh-CN" altLang="en-US" sz="2400" dirty="0">
                <a:latin typeface="+mn-ea"/>
                <a:ea typeface="+mn-ea"/>
              </a:rPr>
              <a:t>。该扫描只具有修饰作用，用来调节仪器基线的线性，使仪器显示一个接近于</a:t>
            </a:r>
            <a:r>
              <a:rPr lang="en-US" altLang="zh-CN" sz="2400" dirty="0">
                <a:latin typeface="+mn-ea"/>
                <a:ea typeface="+mn-ea"/>
              </a:rPr>
              <a:t>0</a:t>
            </a:r>
            <a:r>
              <a:rPr lang="zh-CN" altLang="en-US" sz="2400" dirty="0">
                <a:latin typeface="+mn-ea"/>
                <a:ea typeface="+mn-ea"/>
              </a:rPr>
              <a:t>的基线信号</a:t>
            </a:r>
            <a:r>
              <a:rPr lang="zh-CN" altLang="en-US" sz="2400" dirty="0" smtClean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将样品扫描数据扣除基线数据，得到真实的样品热容数据</a:t>
            </a:r>
            <a:r>
              <a:rPr lang="zh-CN" altLang="en-US" sz="2400" dirty="0" smtClean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  <a:p>
            <a:r>
              <a:rPr lang="zh-CN" altLang="en-US" sz="2400" dirty="0">
                <a:latin typeface="+mn-ea"/>
                <a:ea typeface="+mn-ea"/>
              </a:rPr>
              <a:t>进行</a:t>
            </a:r>
            <a:r>
              <a:rPr lang="en-US" altLang="zh-CN" sz="2400" dirty="0" smtClean="0">
                <a:latin typeface="+mn-ea"/>
                <a:ea typeface="+mn-ea"/>
              </a:rPr>
              <a:t>Residual</a:t>
            </a:r>
            <a:r>
              <a:rPr lang="zh-CN" altLang="en-US" sz="2400" dirty="0">
                <a:latin typeface="+mn-ea"/>
                <a:ea typeface="+mn-ea"/>
              </a:rPr>
              <a:t> </a:t>
            </a:r>
            <a:r>
              <a:rPr lang="en-US" altLang="zh-CN" sz="2400" dirty="0" smtClean="0">
                <a:latin typeface="+mn-ea"/>
                <a:ea typeface="+mn-ea"/>
              </a:rPr>
              <a:t>Scan</a:t>
            </a:r>
            <a:r>
              <a:rPr lang="zh-CN" altLang="en-US" sz="2400" dirty="0" smtClean="0">
                <a:latin typeface="+mn-ea"/>
                <a:ea typeface="+mn-ea"/>
              </a:rPr>
              <a:t>时</a:t>
            </a:r>
            <a:r>
              <a:rPr lang="zh-CN" altLang="en-US" sz="2400" dirty="0">
                <a:latin typeface="+mn-ea"/>
                <a:ea typeface="+mn-ea"/>
              </a:rPr>
              <a:t>，使用和试验相同的温度范围和扫描速率；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3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Balance</a:t>
            </a:r>
            <a:r>
              <a:rPr lang="zh-CN" altLang="en-US" sz="3200" dirty="0" smtClean="0"/>
              <a:t>和</a:t>
            </a:r>
            <a:r>
              <a:rPr lang="en-US" altLang="zh-CN" sz="3200" dirty="0" smtClean="0"/>
              <a:t>Residual Scan</a:t>
            </a:r>
            <a:r>
              <a:rPr lang="zh-CN" altLang="en-US" sz="3200" dirty="0" smtClean="0"/>
              <a:t>过程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将</a:t>
            </a:r>
            <a:r>
              <a:rPr lang="en-US" altLang="zh-CN" sz="2400" dirty="0" smtClean="0">
                <a:latin typeface="+mn-ea"/>
                <a:ea typeface="+mn-ea"/>
              </a:rPr>
              <a:t>Reference</a:t>
            </a:r>
            <a:r>
              <a:rPr lang="zh-CN" altLang="en-US" sz="2400" dirty="0" smtClean="0">
                <a:latin typeface="+mn-ea"/>
                <a:ea typeface="+mn-ea"/>
              </a:rPr>
              <a:t>和</a:t>
            </a:r>
            <a:r>
              <a:rPr lang="en-US" altLang="zh-CN" sz="2400" dirty="0" smtClean="0">
                <a:latin typeface="+mn-ea"/>
                <a:ea typeface="+mn-ea"/>
              </a:rPr>
              <a:t>Sample Cell</a:t>
            </a:r>
            <a:r>
              <a:rPr lang="zh-CN" altLang="en-US" sz="2400" dirty="0">
                <a:latin typeface="+mn-ea"/>
                <a:ea typeface="+mn-ea"/>
              </a:rPr>
              <a:t>装上脱气的去离子水，选择</a:t>
            </a:r>
            <a:r>
              <a:rPr lang="en-US" altLang="zh-CN" sz="2400" dirty="0">
                <a:latin typeface="+mn-ea"/>
                <a:ea typeface="+mn-ea"/>
              </a:rPr>
              <a:t>Tools/Balance Cells</a:t>
            </a:r>
            <a:r>
              <a:rPr lang="zh-CN" altLang="en-US" sz="2400" dirty="0">
                <a:latin typeface="+mn-ea"/>
                <a:ea typeface="+mn-ea"/>
              </a:rPr>
              <a:t>，则</a:t>
            </a:r>
            <a:r>
              <a:rPr lang="en-US" altLang="zh-CN" sz="2400" dirty="0">
                <a:latin typeface="+mn-ea"/>
                <a:ea typeface="+mn-ea"/>
              </a:rPr>
              <a:t>DSC</a:t>
            </a:r>
            <a:r>
              <a:rPr lang="zh-CN" altLang="en-US" sz="2400" dirty="0">
                <a:latin typeface="+mn-ea"/>
                <a:ea typeface="+mn-ea"/>
              </a:rPr>
              <a:t>将进行一个从</a:t>
            </a:r>
            <a:r>
              <a:rPr lang="en-US" altLang="zh-CN" sz="2400" dirty="0">
                <a:latin typeface="+mn-ea"/>
                <a:ea typeface="+mn-ea"/>
              </a:rPr>
              <a:t>0</a:t>
            </a:r>
            <a:r>
              <a:rPr lang="zh-CN" altLang="en-US" sz="2400" dirty="0">
                <a:latin typeface="+mn-ea"/>
                <a:ea typeface="+mn-ea"/>
              </a:rPr>
              <a:t>到</a:t>
            </a:r>
            <a:r>
              <a:rPr lang="en-US" altLang="zh-CN" sz="2400" dirty="0">
                <a:latin typeface="+mn-ea"/>
                <a:ea typeface="+mn-ea"/>
              </a:rPr>
              <a:t>130℃</a:t>
            </a:r>
            <a:r>
              <a:rPr lang="zh-CN" altLang="en-US" sz="2400" dirty="0">
                <a:latin typeface="+mn-ea"/>
                <a:ea typeface="+mn-ea"/>
              </a:rPr>
              <a:t>的扫描（大概需要五个小时</a:t>
            </a:r>
            <a:r>
              <a:rPr lang="en-US" altLang="zh-CN" sz="2400" dirty="0">
                <a:latin typeface="+mn-ea"/>
                <a:ea typeface="+mn-ea"/>
              </a:rPr>
              <a:t>), </a:t>
            </a:r>
            <a:r>
              <a:rPr lang="zh-CN" altLang="en-US" sz="2400" dirty="0">
                <a:latin typeface="+mn-ea"/>
                <a:ea typeface="+mn-ea"/>
              </a:rPr>
              <a:t>试验结束后，保存数据</a:t>
            </a:r>
            <a:r>
              <a:rPr lang="zh-CN" altLang="en-US" sz="2400" dirty="0" smtClean="0">
                <a:latin typeface="+mn-ea"/>
                <a:ea typeface="+mn-ea"/>
              </a:rPr>
              <a:t>；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zh-CN" altLang="en-US" sz="2400" dirty="0">
              <a:latin typeface="+mn-ea"/>
              <a:ea typeface="+mn-ea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等待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平衡，选择</a:t>
            </a:r>
            <a:r>
              <a:rPr lang="en-US" altLang="zh-CN" sz="2400" dirty="0">
                <a:latin typeface="+mn-ea"/>
                <a:ea typeface="+mn-ea"/>
              </a:rPr>
              <a:t>Tools/Residual Database</a:t>
            </a:r>
            <a:r>
              <a:rPr lang="zh-CN" altLang="en-US" sz="2400" dirty="0">
                <a:latin typeface="+mn-ea"/>
                <a:ea typeface="+mn-ea"/>
              </a:rPr>
              <a:t>，去掉以前的</a:t>
            </a:r>
            <a:r>
              <a:rPr lang="en-US" altLang="zh-CN" sz="2400" dirty="0">
                <a:latin typeface="+mn-ea"/>
                <a:ea typeface="+mn-ea"/>
              </a:rPr>
              <a:t>Residual</a:t>
            </a:r>
            <a:r>
              <a:rPr lang="zh-CN" altLang="en-US" sz="2400" dirty="0">
                <a:latin typeface="+mn-ea"/>
                <a:ea typeface="+mn-ea"/>
              </a:rPr>
              <a:t>数据，点击</a:t>
            </a:r>
            <a:r>
              <a:rPr lang="en-US" altLang="zh-CN" sz="2400" dirty="0">
                <a:latin typeface="+mn-ea"/>
                <a:ea typeface="+mn-ea"/>
              </a:rPr>
              <a:t>Add</a:t>
            </a:r>
            <a:r>
              <a:rPr lang="zh-CN" altLang="en-US" sz="2400" dirty="0">
                <a:latin typeface="+mn-ea"/>
                <a:ea typeface="+mn-ea"/>
              </a:rPr>
              <a:t>添加新的</a:t>
            </a:r>
            <a:r>
              <a:rPr lang="en-US" altLang="zh-CN" sz="2400" dirty="0">
                <a:latin typeface="+mn-ea"/>
                <a:ea typeface="+mn-ea"/>
              </a:rPr>
              <a:t>Residual Scan</a:t>
            </a:r>
            <a:r>
              <a:rPr lang="zh-CN" altLang="en-US" sz="2400" dirty="0">
                <a:latin typeface="+mn-ea"/>
                <a:ea typeface="+mn-ea"/>
              </a:rPr>
              <a:t>，</a:t>
            </a:r>
            <a:r>
              <a:rPr lang="en-US" altLang="zh-CN" sz="2400" dirty="0">
                <a:latin typeface="+mn-ea"/>
                <a:ea typeface="+mn-ea"/>
              </a:rPr>
              <a:t>0</a:t>
            </a:r>
            <a:r>
              <a:rPr lang="zh-CN" altLang="en-US" sz="2400" dirty="0">
                <a:latin typeface="+mn-ea"/>
                <a:ea typeface="+mn-ea"/>
              </a:rPr>
              <a:t>～</a:t>
            </a:r>
            <a:r>
              <a:rPr lang="en-US" altLang="zh-CN" sz="2400" dirty="0">
                <a:latin typeface="+mn-ea"/>
                <a:ea typeface="+mn-ea"/>
              </a:rPr>
              <a:t>130℃</a:t>
            </a:r>
            <a:r>
              <a:rPr lang="zh-CN" altLang="en-US" sz="2400" dirty="0">
                <a:latin typeface="+mn-ea"/>
                <a:ea typeface="+mn-ea"/>
              </a:rPr>
              <a:t>，</a:t>
            </a:r>
            <a:r>
              <a:rPr lang="en-US" altLang="zh-CN" sz="2400" dirty="0">
                <a:latin typeface="+mn-ea"/>
                <a:ea typeface="+mn-ea"/>
              </a:rPr>
              <a:t>1 ℃/min</a:t>
            </a:r>
            <a:r>
              <a:rPr lang="zh-CN" altLang="en-US" sz="2400" dirty="0">
                <a:latin typeface="+mn-ea"/>
                <a:ea typeface="+mn-ea"/>
              </a:rPr>
              <a:t>，试验完成后保存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en-US" altLang="zh-CN" sz="2400" dirty="0" smtClean="0">
              <a:latin typeface="+mn-ea"/>
              <a:ea typeface="+mn-ea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zh-CN" altLang="en-US" sz="2400" dirty="0">
              <a:latin typeface="+mn-ea"/>
              <a:ea typeface="+mn-ea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注意：可以只运行</a:t>
            </a:r>
            <a:r>
              <a:rPr lang="en-US" altLang="zh-CN" sz="2400" dirty="0">
                <a:latin typeface="+mn-ea"/>
                <a:ea typeface="+mn-ea"/>
              </a:rPr>
              <a:t>Balance</a:t>
            </a:r>
            <a:r>
              <a:rPr lang="zh-CN" altLang="en-US" sz="2400" dirty="0">
                <a:latin typeface="+mn-ea"/>
                <a:ea typeface="+mn-ea"/>
              </a:rPr>
              <a:t>而不进行</a:t>
            </a:r>
            <a:r>
              <a:rPr lang="en-US" altLang="zh-CN" sz="2400" dirty="0">
                <a:latin typeface="+mn-ea"/>
                <a:ea typeface="+mn-ea"/>
              </a:rPr>
              <a:t>Residual</a:t>
            </a:r>
            <a:r>
              <a:rPr lang="zh-CN" altLang="en-US" sz="2400" dirty="0">
                <a:latin typeface="+mn-ea"/>
                <a:ea typeface="+mn-ea"/>
              </a:rPr>
              <a:t>试验，试验所使用的</a:t>
            </a:r>
            <a:r>
              <a:rPr lang="en-US" altLang="zh-CN" sz="2400" dirty="0">
                <a:latin typeface="+mn-ea"/>
                <a:ea typeface="+mn-ea"/>
              </a:rPr>
              <a:t>Scan Rate</a:t>
            </a:r>
            <a:r>
              <a:rPr lang="zh-CN" altLang="en-US" sz="2400" dirty="0">
                <a:latin typeface="+mn-ea"/>
                <a:ea typeface="+mn-ea"/>
              </a:rPr>
              <a:t>必须和已保存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en-US" altLang="zh-CN" sz="2400" dirty="0" smtClean="0">
                <a:latin typeface="+mn-ea"/>
                <a:ea typeface="+mn-ea"/>
              </a:rPr>
              <a:t>Balance</a:t>
            </a:r>
            <a:r>
              <a:rPr lang="zh-CN" altLang="en-US" sz="2400" dirty="0" smtClean="0">
                <a:latin typeface="+mn-ea"/>
                <a:ea typeface="+mn-ea"/>
              </a:rPr>
              <a:t>扫描</a:t>
            </a:r>
            <a:r>
              <a:rPr lang="zh-CN" altLang="en-US" sz="2400" dirty="0">
                <a:latin typeface="+mn-ea"/>
                <a:ea typeface="+mn-ea"/>
              </a:rPr>
              <a:t>的</a:t>
            </a:r>
            <a:r>
              <a:rPr lang="en-US" altLang="zh-CN" sz="2400" dirty="0" smtClean="0">
                <a:latin typeface="+mn-ea"/>
                <a:ea typeface="+mn-ea"/>
              </a:rPr>
              <a:t>Scan </a:t>
            </a:r>
            <a:r>
              <a:rPr lang="en-US" altLang="zh-CN" sz="2400" dirty="0">
                <a:latin typeface="+mn-ea"/>
                <a:ea typeface="+mn-ea"/>
              </a:rPr>
              <a:t>Rate</a:t>
            </a:r>
            <a:r>
              <a:rPr lang="zh-CN" altLang="en-US" sz="2400" dirty="0">
                <a:latin typeface="+mn-ea"/>
                <a:ea typeface="+mn-ea"/>
              </a:rPr>
              <a:t>相同，否则需要重新</a:t>
            </a:r>
            <a:r>
              <a:rPr lang="zh-CN" altLang="en-US" sz="2400" dirty="0" smtClean="0">
                <a:latin typeface="+mn-ea"/>
                <a:ea typeface="+mn-ea"/>
              </a:rPr>
              <a:t>扫描</a:t>
            </a:r>
            <a:r>
              <a:rPr lang="en-US" altLang="zh-CN" sz="2400" dirty="0" smtClean="0">
                <a:latin typeface="+mn-ea"/>
                <a:ea typeface="+mn-ea"/>
              </a:rPr>
              <a:t>Balance</a:t>
            </a:r>
            <a:r>
              <a:rPr lang="zh-CN" altLang="en-US" sz="2400" dirty="0" smtClean="0">
                <a:latin typeface="+mn-ea"/>
                <a:ea typeface="+mn-ea"/>
              </a:rPr>
              <a:t>。</a:t>
            </a:r>
            <a:endParaRPr lang="zh-CN" altLang="en-US" sz="2400" dirty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7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O</a:t>
            </a:r>
            <a:r>
              <a:rPr lang="zh-CN" altLang="en-US" sz="3200" dirty="0" smtClean="0"/>
              <a:t>形圈清理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顶部</a:t>
            </a:r>
            <a:r>
              <a:rPr lang="en-US" altLang="zh-CN" sz="2000" dirty="0" smtClean="0">
                <a:latin typeface="+mn-ea"/>
                <a:ea typeface="+mn-ea"/>
              </a:rPr>
              <a:t>Access Flange</a:t>
            </a:r>
            <a:r>
              <a:rPr lang="zh-CN" altLang="en-US" sz="2000" dirty="0" smtClean="0">
                <a:latin typeface="+mn-ea"/>
                <a:ea typeface="+mn-ea"/>
              </a:rPr>
              <a:t>上的</a:t>
            </a:r>
            <a:r>
              <a:rPr lang="en-US" altLang="zh-CN" sz="2000" dirty="0" smtClean="0">
                <a:latin typeface="+mn-ea"/>
                <a:ea typeface="+mn-ea"/>
              </a:rPr>
              <a:t>O</a:t>
            </a:r>
            <a:r>
              <a:rPr lang="zh-CN" altLang="en-US" sz="2000" dirty="0" smtClean="0">
                <a:latin typeface="+mn-ea"/>
                <a:ea typeface="+mn-ea"/>
              </a:rPr>
              <a:t>形橡胶圈，有时需要取下来进行清理，清理时注意避免将其划伤或弄变形；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>
                <a:latin typeface="+mn-ea"/>
                <a:ea typeface="+mn-ea"/>
              </a:rPr>
              <a:t>清理干净后</a:t>
            </a:r>
            <a:r>
              <a:rPr lang="zh-CN" altLang="en-US" sz="2000" dirty="0" smtClean="0">
                <a:latin typeface="+mn-ea"/>
                <a:ea typeface="+mn-ea"/>
              </a:rPr>
              <a:t>，可涂上真空脂再安装好。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>
                <a:latin typeface="+mn-ea"/>
                <a:ea typeface="+mn-ea"/>
              </a:rPr>
              <a:t>维护</a:t>
            </a:r>
            <a:r>
              <a:rPr lang="zh-CN" altLang="en-US" sz="2000" dirty="0" smtClean="0">
                <a:latin typeface="+mn-ea"/>
                <a:ea typeface="+mn-ea"/>
              </a:rPr>
              <a:t>的目的保持其密封性能，维持</a:t>
            </a:r>
            <a:r>
              <a:rPr lang="en-US" altLang="zh-CN" sz="2000" dirty="0" smtClean="0">
                <a:latin typeface="+mn-ea"/>
                <a:ea typeface="+mn-ea"/>
              </a:rPr>
              <a:t>Pressure Handle</a:t>
            </a:r>
            <a:r>
              <a:rPr lang="zh-CN" altLang="en-US" sz="2000" dirty="0" smtClean="0">
                <a:latin typeface="+mn-ea"/>
                <a:ea typeface="+mn-ea"/>
              </a:rPr>
              <a:t>的加压性能。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66</a:t>
            </a:fld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97522"/>
            <a:ext cx="3139455" cy="282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7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/>
              <a:t>Cell</a:t>
            </a:r>
            <a:r>
              <a:rPr lang="zh-CN" altLang="en-US" sz="3200" dirty="0" smtClean="0"/>
              <a:t>的清理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CN" altLang="en-US" sz="2600" dirty="0">
              <a:latin typeface="+mn-ea"/>
              <a:ea typeface="+mn-ea"/>
            </a:endParaRPr>
          </a:p>
          <a:p>
            <a:r>
              <a:rPr lang="zh-CN" altLang="en-US" sz="2600" dirty="0">
                <a:latin typeface="+mn-ea"/>
                <a:ea typeface="+mn-ea"/>
              </a:rPr>
              <a:t>在正常使用中，不同的样品之间推荐使用</a:t>
            </a:r>
            <a:r>
              <a:rPr lang="en-US" altLang="zh-CN" sz="2600" dirty="0">
                <a:latin typeface="+mn-ea"/>
                <a:ea typeface="+mn-ea"/>
              </a:rPr>
              <a:t>50</a:t>
            </a:r>
            <a:r>
              <a:rPr lang="zh-CN" altLang="en-US" sz="2600" dirty="0">
                <a:latin typeface="+mn-ea"/>
                <a:ea typeface="+mn-ea"/>
              </a:rPr>
              <a:t>％的甲酸溶液进行清理：将</a:t>
            </a:r>
            <a:r>
              <a:rPr lang="en-US" altLang="zh-CN" sz="2600" dirty="0">
                <a:latin typeface="+mn-ea"/>
                <a:ea typeface="+mn-ea"/>
              </a:rPr>
              <a:t>Cell</a:t>
            </a:r>
            <a:r>
              <a:rPr lang="zh-CN" altLang="en-US" sz="2600" dirty="0">
                <a:latin typeface="+mn-ea"/>
                <a:ea typeface="+mn-ea"/>
              </a:rPr>
              <a:t>中装上该溶液，运行</a:t>
            </a:r>
            <a:r>
              <a:rPr lang="en-US" altLang="zh-CN" sz="2600" dirty="0">
                <a:latin typeface="+mn-ea"/>
                <a:ea typeface="+mn-ea"/>
              </a:rPr>
              <a:t>25</a:t>
            </a:r>
            <a:r>
              <a:rPr lang="zh-CN" altLang="en-US" sz="2600" dirty="0">
                <a:latin typeface="+mn-ea"/>
                <a:ea typeface="+mn-ea"/>
              </a:rPr>
              <a:t>～</a:t>
            </a:r>
            <a:r>
              <a:rPr lang="en-US" altLang="zh-CN" sz="2600" dirty="0">
                <a:latin typeface="+mn-ea"/>
                <a:ea typeface="+mn-ea"/>
              </a:rPr>
              <a:t>75℃</a:t>
            </a:r>
            <a:r>
              <a:rPr lang="zh-CN" altLang="en-US" sz="2600" dirty="0">
                <a:latin typeface="+mn-ea"/>
                <a:ea typeface="+mn-ea"/>
              </a:rPr>
              <a:t>的扫描，回到待机温度后用约</a:t>
            </a:r>
            <a:r>
              <a:rPr lang="en-US" altLang="zh-CN" sz="2600" dirty="0">
                <a:latin typeface="+mn-ea"/>
                <a:ea typeface="+mn-ea"/>
              </a:rPr>
              <a:t>1L</a:t>
            </a:r>
            <a:r>
              <a:rPr lang="zh-CN" altLang="en-US" sz="2600" dirty="0">
                <a:latin typeface="+mn-ea"/>
                <a:ea typeface="+mn-ea"/>
              </a:rPr>
              <a:t>的水进行</a:t>
            </a:r>
            <a:r>
              <a:rPr lang="zh-CN" altLang="en-US" sz="2600" dirty="0" smtClean="0">
                <a:latin typeface="+mn-ea"/>
                <a:ea typeface="+mn-ea"/>
              </a:rPr>
              <a:t>冲洗；</a:t>
            </a:r>
            <a:endParaRPr lang="en-US" altLang="zh-CN" sz="2600" dirty="0" smtClean="0">
              <a:latin typeface="+mn-ea"/>
              <a:ea typeface="+mn-ea"/>
            </a:endParaRPr>
          </a:p>
          <a:p>
            <a:endParaRPr lang="en-US" altLang="zh-CN" sz="2600" dirty="0">
              <a:latin typeface="+mn-ea"/>
              <a:ea typeface="+mn-ea"/>
            </a:endParaRPr>
          </a:p>
          <a:p>
            <a:r>
              <a:rPr lang="zh-CN" altLang="en-US" sz="2600" dirty="0" smtClean="0">
                <a:latin typeface="+mn-ea"/>
                <a:ea typeface="+mn-ea"/>
              </a:rPr>
              <a:t>如果</a:t>
            </a:r>
            <a:r>
              <a:rPr lang="zh-CN" altLang="en-US" sz="2600" dirty="0">
                <a:latin typeface="+mn-ea"/>
                <a:ea typeface="+mn-ea"/>
              </a:rPr>
              <a:t>在水扫描中认为其中有其它样品沉积，可按如下程序进行彻底清理；</a:t>
            </a:r>
          </a:p>
          <a:p>
            <a:endParaRPr lang="zh-CN" altLang="en-US" sz="2600" dirty="0">
              <a:latin typeface="+mn-ea"/>
              <a:ea typeface="+mn-ea"/>
            </a:endParaRP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7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Cell</a:t>
            </a:r>
            <a:r>
              <a:rPr lang="zh-CN" altLang="en-US" sz="3200" dirty="0"/>
              <a:t>的清理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/>
            <a:endParaRPr lang="en-US" altLang="zh-CN" sz="2400" dirty="0" smtClean="0">
              <a:latin typeface="+mn-ea"/>
              <a:ea typeface="+mn-ea"/>
            </a:endParaRPr>
          </a:p>
          <a:p>
            <a:pPr marL="533400" indent="-533400"/>
            <a:r>
              <a:rPr lang="zh-CN" altLang="en-US" sz="2400" dirty="0" smtClean="0">
                <a:latin typeface="+mn-ea"/>
                <a:ea typeface="+mn-ea"/>
              </a:rPr>
              <a:t>蛋白质</a:t>
            </a:r>
            <a:r>
              <a:rPr lang="zh-CN" altLang="en-US" sz="2400" dirty="0">
                <a:latin typeface="+mn-ea"/>
                <a:ea typeface="+mn-ea"/>
              </a:rPr>
              <a:t>沉淀：使用胃蛋白酶溶液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准备</a:t>
            </a:r>
            <a:r>
              <a:rPr lang="en-US" altLang="zh-CN" sz="2400" dirty="0" err="1" smtClean="0">
                <a:latin typeface="+mn-ea"/>
                <a:ea typeface="+mn-ea"/>
              </a:rPr>
              <a:t>NaCL</a:t>
            </a:r>
            <a:r>
              <a:rPr lang="zh-CN" altLang="en-US" sz="2400" dirty="0">
                <a:latin typeface="+mn-ea"/>
                <a:ea typeface="+mn-ea"/>
              </a:rPr>
              <a:t>浓度为</a:t>
            </a:r>
            <a:r>
              <a:rPr lang="en-US" altLang="zh-CN" sz="2400" dirty="0">
                <a:latin typeface="+mn-ea"/>
                <a:ea typeface="+mn-ea"/>
              </a:rPr>
              <a:t>0.5M</a:t>
            </a:r>
            <a:r>
              <a:rPr lang="zh-CN" altLang="en-US" sz="2400" dirty="0">
                <a:latin typeface="+mn-ea"/>
                <a:ea typeface="+mn-ea"/>
              </a:rPr>
              <a:t>，乙酸浓度为</a:t>
            </a:r>
            <a:r>
              <a:rPr lang="en-US" altLang="zh-CN" sz="2400" dirty="0">
                <a:latin typeface="+mn-ea"/>
                <a:ea typeface="+mn-ea"/>
              </a:rPr>
              <a:t>0.1M</a:t>
            </a:r>
            <a:r>
              <a:rPr lang="zh-CN" altLang="en-US" sz="2400" dirty="0">
                <a:latin typeface="+mn-ea"/>
                <a:ea typeface="+mn-ea"/>
              </a:rPr>
              <a:t>，胃蛋白酶浓度为</a:t>
            </a:r>
            <a:r>
              <a:rPr lang="en-US" altLang="zh-CN" sz="2400" dirty="0">
                <a:latin typeface="+mn-ea"/>
                <a:ea typeface="+mn-ea"/>
              </a:rPr>
              <a:t>0.1mg/mL</a:t>
            </a:r>
            <a:r>
              <a:rPr lang="zh-CN" altLang="en-US" sz="2400" dirty="0">
                <a:latin typeface="+mn-ea"/>
                <a:ea typeface="+mn-ea"/>
              </a:rPr>
              <a:t>的溶液；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将该溶液置于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中至少三小时，温度为</a:t>
            </a:r>
            <a:r>
              <a:rPr lang="en-US" altLang="zh-CN" sz="2400" dirty="0">
                <a:latin typeface="+mn-ea"/>
                <a:ea typeface="+mn-ea"/>
              </a:rPr>
              <a:t>30℃</a:t>
            </a:r>
            <a:r>
              <a:rPr lang="zh-CN" altLang="en-US" sz="2400" dirty="0">
                <a:latin typeface="+mn-ea"/>
                <a:ea typeface="+mn-ea"/>
              </a:rPr>
              <a:t>；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退出</a:t>
            </a:r>
            <a:r>
              <a:rPr lang="en-US" altLang="zh-CN" sz="2400" dirty="0" err="1">
                <a:latin typeface="+mn-ea"/>
                <a:ea typeface="+mn-ea"/>
              </a:rPr>
              <a:t>DSCRun</a:t>
            </a:r>
            <a:r>
              <a:rPr lang="zh-CN" altLang="en-US" sz="2400" dirty="0">
                <a:latin typeface="+mn-ea"/>
                <a:ea typeface="+mn-ea"/>
              </a:rPr>
              <a:t>软件，然后用</a:t>
            </a: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lang="zh-CN" altLang="en-US" sz="2400" dirty="0">
                <a:latin typeface="+mn-ea"/>
                <a:ea typeface="+mn-ea"/>
              </a:rPr>
              <a:t>～</a:t>
            </a:r>
            <a:r>
              <a:rPr lang="en-US" altLang="zh-CN" sz="2400" dirty="0">
                <a:latin typeface="+mn-ea"/>
                <a:ea typeface="+mn-ea"/>
              </a:rPr>
              <a:t>2L</a:t>
            </a:r>
            <a:r>
              <a:rPr lang="zh-CN" altLang="en-US" sz="2400" dirty="0">
                <a:latin typeface="+mn-ea"/>
                <a:ea typeface="+mn-ea"/>
              </a:rPr>
              <a:t>的去离子水冲洗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；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8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Cell</a:t>
            </a:r>
            <a:r>
              <a:rPr lang="zh-CN" altLang="en-US" sz="3200" dirty="0"/>
              <a:t>的清理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/>
            <a:endParaRPr lang="en-US" altLang="zh-CN" sz="2400" dirty="0" smtClean="0">
              <a:latin typeface="+mn-ea"/>
              <a:ea typeface="+mn-ea"/>
            </a:endParaRPr>
          </a:p>
          <a:p>
            <a:pPr marL="533400" indent="-533400"/>
            <a:r>
              <a:rPr lang="zh-CN" altLang="en-US" sz="2400" dirty="0" smtClean="0">
                <a:latin typeface="+mn-ea"/>
                <a:ea typeface="+mn-ea"/>
              </a:rPr>
              <a:t>矿物质</a:t>
            </a:r>
            <a:r>
              <a:rPr lang="zh-CN" altLang="en-US" sz="2400" dirty="0">
                <a:latin typeface="+mn-ea"/>
                <a:ea typeface="+mn-ea"/>
              </a:rPr>
              <a:t>沉淀：氢氧化钠溶液，然后甲酸溶液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制备</a:t>
            </a:r>
            <a:r>
              <a:rPr lang="en-US" altLang="zh-CN" sz="2400" dirty="0" smtClean="0">
                <a:latin typeface="+mn-ea"/>
                <a:ea typeface="+mn-ea"/>
              </a:rPr>
              <a:t>4</a:t>
            </a:r>
            <a:r>
              <a:rPr lang="en-US" altLang="zh-CN" sz="2400" dirty="0">
                <a:latin typeface="+mn-ea"/>
                <a:ea typeface="+mn-ea"/>
              </a:rPr>
              <a:t>.</a:t>
            </a:r>
            <a:r>
              <a:rPr lang="en-US" altLang="zh-CN" sz="2400" dirty="0" smtClean="0">
                <a:latin typeface="+mn-ea"/>
                <a:ea typeface="+mn-ea"/>
              </a:rPr>
              <a:t>0M</a:t>
            </a:r>
            <a:r>
              <a:rPr lang="zh-CN" altLang="en-US" sz="2400" dirty="0">
                <a:latin typeface="+mn-ea"/>
                <a:ea typeface="+mn-ea"/>
              </a:rPr>
              <a:t>的氢氧化钠溶液，将它置于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中，</a:t>
            </a:r>
            <a:r>
              <a:rPr lang="en-US" altLang="zh-CN" sz="2400" dirty="0">
                <a:latin typeface="+mn-ea"/>
                <a:ea typeface="+mn-ea"/>
              </a:rPr>
              <a:t>2℃/min</a:t>
            </a:r>
            <a:r>
              <a:rPr lang="zh-CN" altLang="en-US" sz="2400" dirty="0">
                <a:latin typeface="+mn-ea"/>
                <a:ea typeface="+mn-ea"/>
              </a:rPr>
              <a:t>从</a:t>
            </a:r>
            <a:r>
              <a:rPr lang="en-US" altLang="zh-CN" sz="2400" dirty="0">
                <a:latin typeface="+mn-ea"/>
                <a:ea typeface="+mn-ea"/>
              </a:rPr>
              <a:t>25℃</a:t>
            </a:r>
            <a:r>
              <a:rPr lang="zh-CN" altLang="en-US" sz="2400" dirty="0">
                <a:latin typeface="+mn-ea"/>
                <a:ea typeface="+mn-ea"/>
              </a:rPr>
              <a:t>扫描到</a:t>
            </a:r>
            <a:r>
              <a:rPr lang="en-US" altLang="zh-CN" sz="2400" dirty="0">
                <a:latin typeface="+mn-ea"/>
                <a:ea typeface="+mn-ea"/>
              </a:rPr>
              <a:t>90 ℃</a:t>
            </a:r>
            <a:r>
              <a:rPr lang="zh-CN" altLang="en-US" sz="2400" dirty="0">
                <a:latin typeface="+mn-ea"/>
                <a:ea typeface="+mn-ea"/>
              </a:rPr>
              <a:t>，在</a:t>
            </a:r>
            <a:r>
              <a:rPr lang="en-US" altLang="zh-CN" sz="2400" dirty="0">
                <a:latin typeface="+mn-ea"/>
                <a:ea typeface="+mn-ea"/>
              </a:rPr>
              <a:t>90 ℃</a:t>
            </a:r>
            <a:r>
              <a:rPr lang="zh-CN" altLang="en-US" sz="2400" dirty="0">
                <a:latin typeface="+mn-ea"/>
                <a:ea typeface="+mn-ea"/>
              </a:rPr>
              <a:t>保持一夜，退出</a:t>
            </a:r>
            <a:r>
              <a:rPr lang="en-US" altLang="zh-CN" sz="2400" dirty="0" err="1">
                <a:latin typeface="+mn-ea"/>
                <a:ea typeface="+mn-ea"/>
              </a:rPr>
              <a:t>DSCRun</a:t>
            </a:r>
            <a:r>
              <a:rPr lang="zh-CN" altLang="en-US" sz="2400" dirty="0">
                <a:latin typeface="+mn-ea"/>
                <a:ea typeface="+mn-ea"/>
              </a:rPr>
              <a:t>软件，然后用</a:t>
            </a: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lang="zh-CN" altLang="en-US" sz="2400" dirty="0">
                <a:latin typeface="+mn-ea"/>
                <a:ea typeface="+mn-ea"/>
              </a:rPr>
              <a:t>～</a:t>
            </a:r>
            <a:r>
              <a:rPr lang="en-US" altLang="zh-CN" sz="2400" dirty="0">
                <a:latin typeface="+mn-ea"/>
                <a:ea typeface="+mn-ea"/>
              </a:rPr>
              <a:t>2L</a:t>
            </a:r>
            <a:r>
              <a:rPr lang="zh-CN" altLang="en-US" sz="2400" dirty="0">
                <a:latin typeface="+mn-ea"/>
                <a:ea typeface="+mn-ea"/>
              </a:rPr>
              <a:t>的去离子水冲洗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；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准备</a:t>
            </a:r>
            <a:r>
              <a:rPr lang="en-US" altLang="zh-CN" sz="2400" dirty="0">
                <a:latin typeface="+mn-ea"/>
                <a:ea typeface="+mn-ea"/>
              </a:rPr>
              <a:t>50</a:t>
            </a:r>
            <a:r>
              <a:rPr lang="zh-CN" altLang="en-US" sz="2400" dirty="0">
                <a:latin typeface="+mn-ea"/>
                <a:ea typeface="+mn-ea"/>
              </a:rPr>
              <a:t>％的甲酸溶液，装入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， </a:t>
            </a:r>
            <a:r>
              <a:rPr lang="en-US" altLang="zh-CN" sz="2400" dirty="0">
                <a:latin typeface="+mn-ea"/>
                <a:ea typeface="+mn-ea"/>
              </a:rPr>
              <a:t>2℃/min</a:t>
            </a:r>
            <a:r>
              <a:rPr lang="zh-CN" altLang="en-US" sz="2400" dirty="0">
                <a:latin typeface="+mn-ea"/>
                <a:ea typeface="+mn-ea"/>
              </a:rPr>
              <a:t>从</a:t>
            </a:r>
            <a:r>
              <a:rPr lang="en-US" altLang="zh-CN" sz="2400" dirty="0">
                <a:latin typeface="+mn-ea"/>
                <a:ea typeface="+mn-ea"/>
              </a:rPr>
              <a:t>25℃</a:t>
            </a:r>
            <a:r>
              <a:rPr lang="zh-CN" altLang="en-US" sz="2400" dirty="0">
                <a:latin typeface="+mn-ea"/>
                <a:ea typeface="+mn-ea"/>
              </a:rPr>
              <a:t>扫描到</a:t>
            </a:r>
            <a:r>
              <a:rPr lang="en-US" altLang="zh-CN" sz="2400" dirty="0">
                <a:latin typeface="+mn-ea"/>
                <a:ea typeface="+mn-ea"/>
              </a:rPr>
              <a:t>65 ℃</a:t>
            </a:r>
            <a:r>
              <a:rPr lang="zh-CN" altLang="en-US" sz="2400" dirty="0">
                <a:latin typeface="+mn-ea"/>
                <a:ea typeface="+mn-ea"/>
              </a:rPr>
              <a:t>，然后在</a:t>
            </a:r>
            <a:r>
              <a:rPr lang="en-US" altLang="zh-CN" sz="2400" dirty="0">
                <a:latin typeface="+mn-ea"/>
                <a:ea typeface="+mn-ea"/>
              </a:rPr>
              <a:t>65 ℃</a:t>
            </a:r>
            <a:r>
              <a:rPr lang="zh-CN" altLang="en-US" sz="2400" dirty="0">
                <a:latin typeface="+mn-ea"/>
                <a:ea typeface="+mn-ea"/>
              </a:rPr>
              <a:t>保持</a:t>
            </a:r>
            <a:r>
              <a:rPr lang="en-US" altLang="zh-CN" sz="2400" dirty="0">
                <a:latin typeface="+mn-ea"/>
                <a:ea typeface="+mn-ea"/>
              </a:rPr>
              <a:t>20</a:t>
            </a:r>
            <a:r>
              <a:rPr lang="zh-CN" altLang="en-US" sz="2400" dirty="0">
                <a:latin typeface="+mn-ea"/>
                <a:ea typeface="+mn-ea"/>
              </a:rPr>
              <a:t>分钟，退出</a:t>
            </a:r>
            <a:r>
              <a:rPr lang="en-US" altLang="zh-CN" sz="2400" dirty="0" err="1">
                <a:latin typeface="+mn-ea"/>
                <a:ea typeface="+mn-ea"/>
              </a:rPr>
              <a:t>DSCRun</a:t>
            </a:r>
            <a:r>
              <a:rPr lang="zh-CN" altLang="en-US" sz="2400" dirty="0">
                <a:latin typeface="+mn-ea"/>
                <a:ea typeface="+mn-ea"/>
              </a:rPr>
              <a:t>软件，然后用</a:t>
            </a: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lang="zh-CN" altLang="en-US" sz="2400" dirty="0">
                <a:latin typeface="+mn-ea"/>
                <a:ea typeface="+mn-ea"/>
              </a:rPr>
              <a:t>～</a:t>
            </a:r>
            <a:r>
              <a:rPr lang="en-US" altLang="zh-CN" sz="2400" dirty="0">
                <a:latin typeface="+mn-ea"/>
                <a:ea typeface="+mn-ea"/>
              </a:rPr>
              <a:t>2L</a:t>
            </a:r>
            <a:r>
              <a:rPr lang="zh-CN" altLang="en-US" sz="2400" dirty="0">
                <a:latin typeface="+mn-ea"/>
                <a:ea typeface="+mn-ea"/>
              </a:rPr>
              <a:t>的去离子水冲洗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。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15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Nano DSC</a:t>
            </a:r>
            <a:r>
              <a:rPr lang="zh-CN" altLang="en-US" sz="2800" dirty="0"/>
              <a:t>简介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4546848" cy="5112568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latin typeface="+mn-ea"/>
                <a:ea typeface="+mn-ea"/>
              </a:rPr>
              <a:t>TA</a:t>
            </a:r>
            <a:r>
              <a:rPr lang="zh-CN" altLang="en-US" sz="2000" dirty="0" smtClean="0">
                <a:latin typeface="+mn-ea"/>
                <a:ea typeface="+mn-ea"/>
              </a:rPr>
              <a:t>仪器的</a:t>
            </a:r>
            <a:r>
              <a:rPr lang="en-US" altLang="zh-CN" sz="2000" dirty="0" smtClean="0">
                <a:latin typeface="+mn-ea"/>
                <a:ea typeface="+mn-ea"/>
              </a:rPr>
              <a:t>Nano </a:t>
            </a:r>
            <a:r>
              <a:rPr lang="en-US" altLang="zh-CN" sz="2000" dirty="0" smtClean="0">
                <a:latin typeface="+mn-ea"/>
                <a:ea typeface="+mn-ea"/>
              </a:rPr>
              <a:t>DSC</a:t>
            </a:r>
            <a:r>
              <a:rPr lang="zh-CN" altLang="en-US" sz="2000" dirty="0" smtClean="0">
                <a:latin typeface="+mn-ea"/>
                <a:ea typeface="+mn-ea"/>
              </a:rPr>
              <a:t>可用</a:t>
            </a:r>
            <a:r>
              <a:rPr lang="zh-CN" altLang="en-US" sz="2000" dirty="0" smtClean="0">
                <a:latin typeface="+mn-ea"/>
                <a:ea typeface="+mn-ea"/>
              </a:rPr>
              <a:t>来测定</a:t>
            </a:r>
            <a:r>
              <a:rPr lang="zh-CN" altLang="en-US" sz="2000" dirty="0" smtClean="0">
                <a:latin typeface="+mn-ea"/>
                <a:ea typeface="+mn-ea"/>
              </a:rPr>
              <a:t>生物大分子</a:t>
            </a:r>
            <a:r>
              <a:rPr lang="zh-CN" altLang="en-US" sz="2000" dirty="0" smtClean="0">
                <a:latin typeface="+mn-ea"/>
                <a:ea typeface="+mn-ea"/>
              </a:rPr>
              <a:t>溶液的绝对热容</a:t>
            </a:r>
            <a:r>
              <a:rPr lang="zh-CN" altLang="en-US" sz="2000" dirty="0" smtClean="0">
                <a:latin typeface="+mn-ea"/>
                <a:ea typeface="+mn-ea"/>
              </a:rPr>
              <a:t>；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>
              <a:latin typeface="+mn-ea"/>
              <a:ea typeface="+mn-ea"/>
            </a:endParaRPr>
          </a:p>
          <a:p>
            <a:r>
              <a:rPr lang="en-US" altLang="zh-CN" sz="2000" dirty="0" smtClean="0">
                <a:latin typeface="+mn-ea"/>
                <a:ea typeface="+mn-ea"/>
              </a:rPr>
              <a:t>DSC:</a:t>
            </a:r>
            <a:r>
              <a:rPr lang="zh-CN" altLang="en-US" sz="2000" dirty="0">
                <a:latin typeface="+mn-ea"/>
                <a:ea typeface="+mn-ea"/>
              </a:rPr>
              <a:t> </a:t>
            </a:r>
            <a:r>
              <a:rPr lang="en-US" altLang="zh-CN" sz="2000" dirty="0" smtClean="0">
                <a:latin typeface="+mn-ea"/>
                <a:ea typeface="+mn-ea"/>
              </a:rPr>
              <a:t>Differential </a:t>
            </a:r>
            <a:r>
              <a:rPr lang="en-US" altLang="zh-CN" sz="2000" dirty="0">
                <a:latin typeface="+mn-ea"/>
                <a:ea typeface="+mn-ea"/>
              </a:rPr>
              <a:t>Scanning </a:t>
            </a:r>
            <a:r>
              <a:rPr lang="en-US" altLang="zh-CN" sz="2000" dirty="0" smtClean="0">
                <a:latin typeface="+mn-ea"/>
                <a:ea typeface="+mn-ea"/>
              </a:rPr>
              <a:t>Calorimeter</a:t>
            </a:r>
            <a:r>
              <a:rPr lang="zh-CN" altLang="en-US" sz="2000" dirty="0" smtClean="0">
                <a:latin typeface="+mn-ea"/>
                <a:ea typeface="+mn-ea"/>
              </a:rPr>
              <a:t>，示差扫描量热仪，</a:t>
            </a:r>
            <a:r>
              <a:rPr lang="en-US" altLang="zh-CN" sz="2000" dirty="0" smtClean="0">
                <a:latin typeface="+mn-ea"/>
                <a:ea typeface="+mn-ea"/>
              </a:rPr>
              <a:t>Nano DSC</a:t>
            </a:r>
            <a:r>
              <a:rPr lang="zh-CN" altLang="en-US" sz="2000" dirty="0" smtClean="0">
                <a:latin typeface="+mn-ea"/>
                <a:ea typeface="+mn-ea"/>
              </a:rPr>
              <a:t>是一种固定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的示差</a:t>
            </a:r>
            <a:r>
              <a:rPr lang="zh-CN" altLang="en-US" sz="2000" dirty="0">
                <a:latin typeface="+mn-ea"/>
                <a:ea typeface="+mn-ea"/>
              </a:rPr>
              <a:t>扫描量热</a:t>
            </a:r>
            <a:r>
              <a:rPr lang="zh-CN" altLang="en-US" sz="2000" dirty="0" smtClean="0">
                <a:latin typeface="+mn-ea"/>
                <a:ea typeface="+mn-ea"/>
              </a:rPr>
              <a:t>仪，样品直接装入仪器的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中。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该仪器为功率</a:t>
            </a:r>
            <a:r>
              <a:rPr lang="zh-CN" altLang="en-US" sz="2000" dirty="0" smtClean="0">
                <a:latin typeface="+mn-ea"/>
                <a:ea typeface="+mn-ea"/>
              </a:rPr>
              <a:t>补偿</a:t>
            </a:r>
            <a:r>
              <a:rPr lang="zh-CN" altLang="en-US" sz="2000" dirty="0" smtClean="0">
                <a:latin typeface="+mn-ea"/>
                <a:ea typeface="+mn-ea"/>
              </a:rPr>
              <a:t>型</a:t>
            </a:r>
            <a:r>
              <a:rPr lang="en-US" altLang="zh-CN" sz="2000" dirty="0" smtClean="0">
                <a:latin typeface="+mn-ea"/>
                <a:ea typeface="+mn-ea"/>
              </a:rPr>
              <a:t>DSC</a:t>
            </a:r>
            <a:r>
              <a:rPr lang="zh-CN" altLang="en-US" sz="2000" dirty="0" smtClean="0">
                <a:latin typeface="+mn-ea"/>
                <a:ea typeface="+mn-ea"/>
              </a:rPr>
              <a:t>，</a:t>
            </a:r>
            <a:r>
              <a:rPr lang="zh-CN" altLang="en-US" sz="2000" dirty="0" smtClean="0">
                <a:latin typeface="+mn-ea"/>
                <a:ea typeface="+mn-ea"/>
              </a:rPr>
              <a:t>有</a:t>
            </a:r>
            <a:r>
              <a:rPr lang="en-US" altLang="zh-CN" sz="2000" dirty="0" smtClean="0">
                <a:latin typeface="+mn-ea"/>
                <a:ea typeface="+mn-ea"/>
              </a:rPr>
              <a:t>Platinum Capillary</a:t>
            </a:r>
            <a:r>
              <a:rPr lang="zh-CN" altLang="en-US" sz="2000" dirty="0" smtClean="0">
                <a:latin typeface="+mn-ea"/>
                <a:ea typeface="+mn-ea"/>
              </a:rPr>
              <a:t>和</a:t>
            </a:r>
            <a:r>
              <a:rPr lang="en-US" altLang="zh-CN" sz="2000" dirty="0" smtClean="0">
                <a:latin typeface="+mn-ea"/>
                <a:ea typeface="+mn-ea"/>
              </a:rPr>
              <a:t>24K Gold Cylindrical</a:t>
            </a:r>
            <a:r>
              <a:rPr lang="zh-CN" altLang="en-US" sz="2000" dirty="0" smtClean="0">
                <a:latin typeface="+mn-ea"/>
                <a:ea typeface="+mn-ea"/>
              </a:rPr>
              <a:t>的</a:t>
            </a:r>
            <a:r>
              <a:rPr lang="zh-CN" altLang="en-US" sz="2000" dirty="0" smtClean="0">
                <a:latin typeface="+mn-ea"/>
                <a:ea typeface="+mn-ea"/>
              </a:rPr>
              <a:t>两种类型的</a:t>
            </a:r>
            <a:r>
              <a:rPr lang="en-US" altLang="zh-CN" sz="2000" dirty="0" smtClean="0">
                <a:latin typeface="+mn-ea"/>
                <a:ea typeface="+mn-ea"/>
              </a:rPr>
              <a:t>Cell</a:t>
            </a:r>
            <a:r>
              <a:rPr lang="zh-CN" altLang="en-US" sz="2000" dirty="0" smtClean="0">
                <a:latin typeface="+mn-ea"/>
                <a:ea typeface="+mn-ea"/>
              </a:rPr>
              <a:t>可供选择。</a:t>
            </a:r>
            <a:endParaRPr lang="en-US" altLang="zh-CN" sz="2000" dirty="0" smtClean="0">
              <a:latin typeface="+mn-ea"/>
              <a:ea typeface="+mn-ea"/>
            </a:endParaRP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12" y="2204864"/>
            <a:ext cx="3679819" cy="24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8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Cell</a:t>
            </a:r>
            <a:r>
              <a:rPr lang="zh-CN" altLang="en-US" sz="3200" dirty="0"/>
              <a:t>的清理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/>
            <a:endParaRPr lang="en-US" altLang="zh-CN" sz="2400" dirty="0" smtClean="0">
              <a:latin typeface="+mn-ea"/>
              <a:ea typeface="+mn-ea"/>
            </a:endParaRPr>
          </a:p>
          <a:p>
            <a:pPr marL="533400" indent="-533400"/>
            <a:r>
              <a:rPr lang="zh-CN" altLang="en-US" sz="2400" dirty="0" smtClean="0">
                <a:latin typeface="+mn-ea"/>
                <a:ea typeface="+mn-ea"/>
              </a:rPr>
              <a:t>脂</a:t>
            </a:r>
            <a:r>
              <a:rPr lang="zh-CN" altLang="en-US" sz="2400" dirty="0">
                <a:latin typeface="+mn-ea"/>
                <a:ea typeface="+mn-ea"/>
              </a:rPr>
              <a:t>或油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将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中装上</a:t>
            </a:r>
            <a:r>
              <a:rPr lang="en-US" altLang="zh-CN" sz="2400" dirty="0">
                <a:latin typeface="+mn-ea"/>
                <a:ea typeface="+mn-ea"/>
              </a:rPr>
              <a:t>HPLC</a:t>
            </a:r>
            <a:r>
              <a:rPr lang="zh-CN" altLang="en-US" sz="2400" dirty="0">
                <a:latin typeface="+mn-ea"/>
                <a:ea typeface="+mn-ea"/>
              </a:rPr>
              <a:t>级的四氢呋喃， </a:t>
            </a:r>
            <a:r>
              <a:rPr lang="en-US" altLang="zh-CN" sz="2400" dirty="0">
                <a:latin typeface="+mn-ea"/>
                <a:ea typeface="+mn-ea"/>
              </a:rPr>
              <a:t>2℃/min</a:t>
            </a:r>
            <a:r>
              <a:rPr lang="zh-CN" altLang="en-US" sz="2400" dirty="0">
                <a:latin typeface="+mn-ea"/>
                <a:ea typeface="+mn-ea"/>
              </a:rPr>
              <a:t>从</a:t>
            </a:r>
            <a:r>
              <a:rPr lang="en-US" altLang="zh-CN" sz="2400" dirty="0">
                <a:latin typeface="+mn-ea"/>
                <a:ea typeface="+mn-ea"/>
              </a:rPr>
              <a:t>25℃</a:t>
            </a:r>
            <a:r>
              <a:rPr lang="zh-CN" altLang="en-US" sz="2400" dirty="0">
                <a:latin typeface="+mn-ea"/>
                <a:ea typeface="+mn-ea"/>
              </a:rPr>
              <a:t>扫描到</a:t>
            </a:r>
            <a:r>
              <a:rPr lang="en-US" altLang="zh-CN" sz="2400" dirty="0">
                <a:latin typeface="+mn-ea"/>
                <a:ea typeface="+mn-ea"/>
              </a:rPr>
              <a:t>50 ℃</a:t>
            </a:r>
            <a:r>
              <a:rPr lang="zh-CN" altLang="en-US" sz="2400" dirty="0">
                <a:latin typeface="+mn-ea"/>
                <a:ea typeface="+mn-ea"/>
              </a:rPr>
              <a:t>，然后在</a:t>
            </a:r>
            <a:r>
              <a:rPr lang="en-US" altLang="zh-CN" sz="2400" dirty="0">
                <a:latin typeface="+mn-ea"/>
                <a:ea typeface="+mn-ea"/>
              </a:rPr>
              <a:t>50 ℃</a:t>
            </a:r>
            <a:r>
              <a:rPr lang="zh-CN" altLang="en-US" sz="2400" dirty="0">
                <a:latin typeface="+mn-ea"/>
                <a:ea typeface="+mn-ea"/>
              </a:rPr>
              <a:t>保持</a:t>
            </a:r>
            <a:r>
              <a:rPr lang="en-US" altLang="zh-CN" sz="2400" dirty="0">
                <a:latin typeface="+mn-ea"/>
                <a:ea typeface="+mn-ea"/>
              </a:rPr>
              <a:t>20</a:t>
            </a:r>
            <a:r>
              <a:rPr lang="zh-CN" altLang="en-US" sz="2400" dirty="0">
                <a:latin typeface="+mn-ea"/>
                <a:ea typeface="+mn-ea"/>
              </a:rPr>
              <a:t>分钟；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退出</a:t>
            </a:r>
            <a:r>
              <a:rPr lang="en-US" altLang="zh-CN" sz="2400" dirty="0" err="1">
                <a:latin typeface="+mn-ea"/>
                <a:ea typeface="+mn-ea"/>
              </a:rPr>
              <a:t>DSCRun</a:t>
            </a:r>
            <a:r>
              <a:rPr lang="zh-CN" altLang="en-US" sz="2400" dirty="0">
                <a:latin typeface="+mn-ea"/>
                <a:ea typeface="+mn-ea"/>
              </a:rPr>
              <a:t>软件，用</a:t>
            </a:r>
            <a:r>
              <a:rPr lang="en-US" altLang="zh-CN" sz="2400" dirty="0">
                <a:latin typeface="+mn-ea"/>
                <a:ea typeface="+mn-ea"/>
              </a:rPr>
              <a:t>100mL</a:t>
            </a:r>
            <a:r>
              <a:rPr lang="zh-CN" altLang="en-US" sz="2400" dirty="0" smtClean="0">
                <a:latin typeface="+mn-ea"/>
                <a:ea typeface="+mn-ea"/>
              </a:rPr>
              <a:t>的</a:t>
            </a:r>
            <a:r>
              <a:rPr lang="en-US" altLang="zh-CN" sz="2400" dirty="0" err="1" smtClean="0">
                <a:latin typeface="+mn-ea"/>
                <a:ea typeface="+mn-ea"/>
              </a:rPr>
              <a:t>Sopy</a:t>
            </a:r>
            <a:r>
              <a:rPr lang="en-US" altLang="zh-CN" sz="2400" dirty="0" smtClean="0">
                <a:latin typeface="+mn-ea"/>
                <a:ea typeface="+mn-ea"/>
              </a:rPr>
              <a:t> </a:t>
            </a:r>
            <a:r>
              <a:rPr lang="en-US" altLang="zh-CN" sz="2400" dirty="0">
                <a:latin typeface="+mn-ea"/>
                <a:ea typeface="+mn-ea"/>
              </a:rPr>
              <a:t>water</a:t>
            </a:r>
            <a:r>
              <a:rPr lang="zh-CN" altLang="en-US" sz="2400" dirty="0">
                <a:latin typeface="+mn-ea"/>
                <a:ea typeface="+mn-ea"/>
              </a:rPr>
              <a:t>冲洗（如</a:t>
            </a:r>
            <a:r>
              <a:rPr lang="en-US" altLang="zh-CN" sz="2400" dirty="0">
                <a:latin typeface="+mn-ea"/>
                <a:ea typeface="+mn-ea"/>
              </a:rPr>
              <a:t>SDS</a:t>
            </a:r>
            <a:r>
              <a:rPr lang="zh-CN" altLang="en-US" sz="2400" dirty="0">
                <a:latin typeface="+mn-ea"/>
                <a:ea typeface="+mn-ea"/>
              </a:rPr>
              <a:t>溶液）；</a:t>
            </a:r>
          </a:p>
          <a:p>
            <a:pPr marL="533400" indent="-533400">
              <a:buFontTx/>
              <a:buAutoNum type="arabicPeriod"/>
            </a:pPr>
            <a:r>
              <a:rPr lang="zh-CN" altLang="en-US" sz="2400" dirty="0">
                <a:latin typeface="+mn-ea"/>
                <a:ea typeface="+mn-ea"/>
              </a:rPr>
              <a:t>然后用</a:t>
            </a: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lang="zh-CN" altLang="en-US" sz="2400" dirty="0">
                <a:latin typeface="+mn-ea"/>
                <a:ea typeface="+mn-ea"/>
              </a:rPr>
              <a:t>～</a:t>
            </a:r>
            <a:r>
              <a:rPr lang="en-US" altLang="zh-CN" sz="2400" dirty="0">
                <a:latin typeface="+mn-ea"/>
                <a:ea typeface="+mn-ea"/>
              </a:rPr>
              <a:t>2L</a:t>
            </a:r>
            <a:r>
              <a:rPr lang="zh-CN" altLang="en-US" sz="2400" dirty="0">
                <a:latin typeface="+mn-ea"/>
                <a:ea typeface="+mn-ea"/>
              </a:rPr>
              <a:t>的去离子水冲洗</a:t>
            </a:r>
            <a:r>
              <a:rPr lang="en-US" altLang="zh-CN" sz="2400" dirty="0">
                <a:latin typeface="+mn-ea"/>
                <a:ea typeface="+mn-ea"/>
              </a:rPr>
              <a:t>Cell</a:t>
            </a:r>
            <a:r>
              <a:rPr lang="zh-CN" altLang="en-US" sz="2400" dirty="0">
                <a:latin typeface="+mn-ea"/>
                <a:ea typeface="+mn-ea"/>
              </a:rPr>
              <a:t>。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5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内容占位符 2"/>
          <p:cNvSpPr>
            <a:spLocks noGrp="1"/>
          </p:cNvSpPr>
          <p:nvPr>
            <p:ph idx="1"/>
          </p:nvPr>
        </p:nvSpPr>
        <p:spPr>
          <a:xfrm>
            <a:off x="611188" y="1052513"/>
            <a:ext cx="7772400" cy="5040312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zh-CN" altLang="en-US" sz="1900" b="1" dirty="0" smtClean="0">
                <a:latin typeface="宋体" charset="-122"/>
                <a:ea typeface="宋体" charset="-122"/>
              </a:rPr>
              <a:t>公司地址：</a:t>
            </a:r>
            <a:endParaRPr lang="en-US" altLang="zh-CN" sz="1900" b="1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dirty="0" smtClean="0"/>
          </a:p>
          <a:p>
            <a:pPr marL="0" indent="0"/>
            <a:r>
              <a:rPr lang="zh-CN" altLang="en-US" sz="1600" dirty="0" smtClean="0">
                <a:latin typeface="宋体" charset="-122"/>
                <a:ea typeface="宋体" charset="-122"/>
              </a:rPr>
              <a:t>上海总部</a:t>
            </a:r>
            <a:br>
              <a:rPr lang="zh-CN" altLang="en-US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地址：上海漕河泾开发区钦州北路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1198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号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82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号大厦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16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楼</a:t>
            </a:r>
            <a:br>
              <a:rPr lang="zh-CN" altLang="en-US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邮编：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200233</a:t>
            </a:r>
            <a:br>
              <a:rPr lang="en-US" altLang="zh-CN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电话：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021-34182000</a:t>
            </a:r>
            <a:br>
              <a:rPr lang="en-US" altLang="zh-CN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传真：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021-64951999</a:t>
            </a:r>
          </a:p>
          <a:p>
            <a:pPr marL="0" indent="0"/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/>
            <a:r>
              <a:rPr lang="zh-CN" altLang="en-US" sz="1600" dirty="0" smtClean="0">
                <a:latin typeface="宋体" charset="-122"/>
                <a:ea typeface="宋体" charset="-122"/>
              </a:rPr>
              <a:t>北京办事处</a:t>
            </a:r>
            <a:br>
              <a:rPr lang="zh-CN" altLang="en-US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地址：北京市朝阳区铜牛国际大厦光华路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15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号院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2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号楼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9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层</a:t>
            </a:r>
            <a:br>
              <a:rPr lang="zh-CN" altLang="en-US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邮编：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100026</a:t>
            </a:r>
            <a:br>
              <a:rPr lang="en-US" altLang="zh-CN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电话：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010 52093842</a:t>
            </a:r>
            <a:br>
              <a:rPr lang="en-US" altLang="zh-CN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传真：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010-52932280</a:t>
            </a:r>
          </a:p>
          <a:p>
            <a:pPr marL="0" indent="0"/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/>
            <a:r>
              <a:rPr lang="zh-CN" altLang="en-US" sz="1600" dirty="0" smtClean="0">
                <a:latin typeface="宋体" charset="-122"/>
                <a:ea typeface="宋体" charset="-122"/>
              </a:rPr>
              <a:t>广州办事处</a:t>
            </a:r>
            <a:br>
              <a:rPr lang="zh-CN" altLang="en-US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地址：广州市荔湾区中山七路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50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号西门口广场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1707-08</a:t>
            </a:r>
            <a:r>
              <a:rPr lang="zh-CN" altLang="en-US" sz="1600" dirty="0" smtClean="0">
                <a:latin typeface="宋体" charset="-122"/>
                <a:ea typeface="宋体" charset="-122"/>
              </a:rPr>
              <a:t>室</a:t>
            </a:r>
            <a:br>
              <a:rPr lang="zh-CN" altLang="en-US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邮编：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510170</a:t>
            </a:r>
            <a:br>
              <a:rPr lang="en-US" altLang="zh-CN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电话：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020-28296555</a:t>
            </a:r>
            <a:br>
              <a:rPr lang="en-US" altLang="zh-CN" sz="1600" dirty="0" smtClean="0">
                <a:latin typeface="宋体" charset="-122"/>
                <a:ea typeface="宋体" charset="-122"/>
              </a:rPr>
            </a:br>
            <a:r>
              <a:rPr lang="zh-CN" altLang="en-US" sz="1600" dirty="0" smtClean="0">
                <a:latin typeface="宋体" charset="-122"/>
                <a:ea typeface="宋体" charset="-122"/>
              </a:rPr>
              <a:t>传真：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020-28296556</a:t>
            </a:r>
          </a:p>
          <a:p>
            <a:pPr marL="0" indent="0"/>
            <a:endParaRPr lang="zh-CN" altLang="en-US" dirty="0" smtClean="0">
              <a:latin typeface="宋体" charset="-122"/>
              <a:ea typeface="宋体" charset="-122"/>
            </a:endParaRPr>
          </a:p>
        </p:txBody>
      </p:sp>
      <p:sp>
        <p:nvSpPr>
          <p:cNvPr id="80899" name="标题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914400"/>
          </a:xfrm>
        </p:spPr>
        <p:txBody>
          <a:bodyPr>
            <a:normAutofit/>
          </a:bodyPr>
          <a:lstStyle/>
          <a:p>
            <a:r>
              <a:rPr lang="zh-CN" altLang="en-US" sz="2600" b="0" dirty="0" smtClean="0">
                <a:latin typeface="微软雅黑" pitchFamily="34" charset="-122"/>
                <a:ea typeface="微软雅黑" pitchFamily="34" charset="-122"/>
              </a:rPr>
              <a:t>联系我们</a:t>
            </a:r>
          </a:p>
        </p:txBody>
      </p:sp>
    </p:spTree>
    <p:extLst>
      <p:ext uri="{BB962C8B-B14F-4D97-AF65-F5344CB8AC3E}">
        <p14:creationId xmlns:p14="http://schemas.microsoft.com/office/powerpoint/2010/main" val="369884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600" dirty="0"/>
              <a:t>联系我们</a:t>
            </a:r>
          </a:p>
        </p:txBody>
      </p:sp>
      <p:sp>
        <p:nvSpPr>
          <p:cNvPr id="81923" name="内容占位符 2"/>
          <p:cNvSpPr>
            <a:spLocks noGrp="1"/>
          </p:cNvSpPr>
          <p:nvPr>
            <p:ph idx="1"/>
          </p:nvPr>
        </p:nvSpPr>
        <p:spPr>
          <a:xfrm>
            <a:off x="395288" y="1052513"/>
            <a:ext cx="7772400" cy="53292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zh-CN" altLang="en-US" sz="1800" b="1" dirty="0" smtClean="0">
                <a:latin typeface="宋体" charset="-122"/>
                <a:ea typeface="宋体" charset="-122"/>
              </a:rPr>
              <a:t>技术支持联络专线</a:t>
            </a:r>
            <a:endParaRPr lang="en-US" altLang="zh-CN" sz="1800" b="1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endParaRPr lang="en-US" altLang="zh-CN" sz="1400" dirty="0" smtClean="0"/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热分析技术上海专线</a:t>
            </a:r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电话：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021-34182135        </a:t>
            </a:r>
            <a:r>
              <a:rPr lang="en-US" altLang="zh-CN" sz="1400" dirty="0" smtClean="0"/>
              <a:t>Email: Chinasupport@tainstruments.com</a:t>
            </a:r>
          </a:p>
          <a:p>
            <a:pPr marL="0" indent="0">
              <a:buFont typeface="Wingdings" pitchFamily="2" charset="2"/>
              <a:buNone/>
            </a:pPr>
            <a:endParaRPr lang="en-US" altLang="zh-CN" sz="1400" dirty="0" smtClean="0"/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热分析技术北京专线</a:t>
            </a:r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电话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: 010-52093842        </a:t>
            </a:r>
            <a:r>
              <a:rPr lang="en-US" altLang="zh-CN" sz="1400" dirty="0" smtClean="0"/>
              <a:t>Email: Chinasupport@tainstruments.com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sz="1400" dirty="0" smtClean="0"/>
              <a:t>  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流变技术专线</a:t>
            </a:r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电话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: 021-34182137        </a:t>
            </a:r>
            <a:r>
              <a:rPr lang="en-US" altLang="zh-CN" sz="1400" dirty="0" smtClean="0"/>
              <a:t>Email: Chinasupport@tainstruments.com</a:t>
            </a:r>
          </a:p>
          <a:p>
            <a:pPr marL="0" indent="0">
              <a:buFont typeface="Wingdings" pitchFamily="2" charset="2"/>
              <a:buNone/>
            </a:pPr>
            <a:endParaRPr lang="en-US" altLang="zh-CN" sz="1400" dirty="0" smtClean="0"/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热物性技术专线</a:t>
            </a:r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电话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: 010-52093843        </a:t>
            </a:r>
            <a:r>
              <a:rPr lang="en-US" altLang="zh-CN" sz="1400" dirty="0" smtClean="0"/>
              <a:t>Email: Chinasupport@tainstruments.com</a:t>
            </a:r>
          </a:p>
          <a:p>
            <a:pPr marL="0" indent="0">
              <a:buFont typeface="Wingdings" pitchFamily="2" charset="2"/>
              <a:buNone/>
            </a:pPr>
            <a:endParaRPr lang="en-US" altLang="zh-CN" sz="1400" dirty="0" smtClean="0"/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微量热技术专线</a:t>
            </a:r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电话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: 021-34182138        </a:t>
            </a:r>
            <a:r>
              <a:rPr lang="en-US" altLang="zh-CN" sz="1400" dirty="0" smtClean="0"/>
              <a:t>Email: Chinasupport@tainstruments.com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CN" sz="1400" dirty="0" smtClean="0"/>
              <a:t> </a:t>
            </a: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耗材专线：</a:t>
            </a:r>
            <a:endParaRPr lang="en-US" altLang="zh-CN" sz="1600" dirty="0" smtClean="0">
              <a:latin typeface="宋体" charset="-122"/>
              <a:ea typeface="宋体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CN" altLang="en-US" sz="1600" dirty="0" smtClean="0">
                <a:latin typeface="宋体" charset="-122"/>
                <a:ea typeface="宋体" charset="-122"/>
              </a:rPr>
              <a:t>电话</a:t>
            </a:r>
            <a:r>
              <a:rPr lang="en-US" altLang="zh-CN" sz="1600" dirty="0" smtClean="0">
                <a:latin typeface="宋体" charset="-122"/>
                <a:ea typeface="宋体" charset="-122"/>
              </a:rPr>
              <a:t>: 021-34182118        </a:t>
            </a:r>
            <a:r>
              <a:rPr lang="en-US" altLang="zh-CN" sz="1400" dirty="0" smtClean="0"/>
              <a:t>Email:  jzhang@tainstruments.com</a:t>
            </a:r>
          </a:p>
          <a:p>
            <a:pPr marL="0" indent="0">
              <a:buFont typeface="Wingdings" pitchFamily="2" charset="2"/>
              <a:buNone/>
            </a:pPr>
            <a:endParaRPr lang="en-US" altLang="zh-CN" sz="1400" dirty="0" smtClean="0"/>
          </a:p>
          <a:p>
            <a:pPr marL="0" indent="0">
              <a:buFont typeface="Wingdings" pitchFamily="2" charset="2"/>
              <a:buNone/>
            </a:pPr>
            <a:endParaRPr lang="en-US" altLang="zh-CN" sz="1400" dirty="0" smtClean="0"/>
          </a:p>
          <a:p>
            <a:pPr marL="0" indent="0">
              <a:buFont typeface="Wingdings" pitchFamily="2" charset="2"/>
              <a:buNone/>
            </a:pPr>
            <a:endParaRPr lang="en-US" altLang="zh-CN" dirty="0" smtClean="0"/>
          </a:p>
          <a:p>
            <a:pPr marL="0" indent="0">
              <a:buFont typeface="Wingdings" pitchFamily="2" charset="2"/>
              <a:buNone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9270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600" dirty="0"/>
              <a:t>网络在线培训 </a:t>
            </a:r>
            <a:r>
              <a:rPr lang="en-US" altLang="zh-CN" sz="2600" dirty="0"/>
              <a:t>E training</a:t>
            </a:r>
          </a:p>
        </p:txBody>
      </p:sp>
      <p:pic>
        <p:nvPicPr>
          <p:cNvPr id="839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628775"/>
            <a:ext cx="4664075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矩形 3"/>
          <p:cNvSpPr>
            <a:spLocks noChangeArrowheads="1"/>
          </p:cNvSpPr>
          <p:nvPr/>
        </p:nvSpPr>
        <p:spPr bwMode="auto">
          <a:xfrm>
            <a:off x="0" y="1125538"/>
            <a:ext cx="903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zh-CN" sz="2000" b="1"/>
              <a:t>http://www.tainstruments.com.cn/main.aspx?id=129&amp;n=3&amp;siteid=12</a:t>
            </a:r>
          </a:p>
        </p:txBody>
      </p:sp>
    </p:spTree>
    <p:extLst>
      <p:ext uri="{BB962C8B-B14F-4D97-AF65-F5344CB8AC3E}">
        <p14:creationId xmlns:p14="http://schemas.microsoft.com/office/powerpoint/2010/main" val="10714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/>
          </p:nvPr>
        </p:nvSpPr>
        <p:spPr>
          <a:xfrm>
            <a:off x="614363" y="0"/>
            <a:ext cx="7772400" cy="914400"/>
          </a:xfrm>
        </p:spPr>
        <p:txBody>
          <a:bodyPr>
            <a:normAutofit/>
          </a:bodyPr>
          <a:lstStyle/>
          <a:p>
            <a:r>
              <a:rPr lang="zh-CN" altLang="en-US" sz="2600" dirty="0"/>
              <a:t>理论应用培训课程</a:t>
            </a:r>
          </a:p>
        </p:txBody>
      </p:sp>
      <p:sp>
        <p:nvSpPr>
          <p:cNvPr id="84995" name="矩形 5"/>
          <p:cNvSpPr>
            <a:spLocks noChangeArrowheads="1"/>
          </p:cNvSpPr>
          <p:nvPr/>
        </p:nvSpPr>
        <p:spPr bwMode="auto">
          <a:xfrm>
            <a:off x="1692275" y="1125538"/>
            <a:ext cx="561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zh-CN" sz="2000" b="1"/>
              <a:t>http://www.tachina.net/items.aspx</a:t>
            </a:r>
          </a:p>
        </p:txBody>
      </p:sp>
      <p:pic>
        <p:nvPicPr>
          <p:cNvPr id="8499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0400" y="1628775"/>
            <a:ext cx="537845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smtClean="0">
                <a:latin typeface="微软雅黑" pitchFamily="34" charset="-122"/>
                <a:ea typeface="微软雅黑" pitchFamily="34" charset="-122"/>
              </a:rPr>
              <a:t>Thank You</a:t>
            </a:r>
          </a:p>
        </p:txBody>
      </p:sp>
      <p:pic>
        <p:nvPicPr>
          <p:cNvPr id="86019" name="Picture 14" descr="glo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5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90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Nano DSC</a:t>
            </a:r>
            <a:r>
              <a:rPr lang="zh-CN" altLang="en-US" sz="3200" dirty="0"/>
              <a:t>简介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96752"/>
            <a:ext cx="5400600" cy="496855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+mn-ea"/>
              </a:rPr>
              <a:t>Platinum </a:t>
            </a:r>
            <a:r>
              <a:rPr lang="en-US" altLang="zh-CN" sz="2400" dirty="0" smtClean="0">
                <a:latin typeface="+mn-ea"/>
              </a:rPr>
              <a:t>Capillary Cell</a:t>
            </a:r>
          </a:p>
          <a:p>
            <a:endParaRPr lang="en-US" altLang="zh-CN" sz="2400" dirty="0" smtClean="0">
              <a:latin typeface="+mn-ea"/>
              <a:ea typeface="+mn-ea"/>
            </a:endParaRPr>
          </a:p>
          <a:p>
            <a:r>
              <a:rPr lang="en-US" altLang="zh-CN" sz="2400" dirty="0" smtClean="0">
                <a:latin typeface="+mn-ea"/>
                <a:ea typeface="+mn-ea"/>
              </a:rPr>
              <a:t>R: Reference Cell,</a:t>
            </a:r>
            <a:r>
              <a:rPr lang="zh-CN" altLang="en-US" sz="2400" dirty="0" smtClean="0">
                <a:latin typeface="+mn-ea"/>
                <a:ea typeface="+mn-ea"/>
              </a:rPr>
              <a:t>参比</a:t>
            </a:r>
            <a:r>
              <a:rPr lang="en-US" altLang="zh-CN" sz="2400" dirty="0" smtClean="0">
                <a:latin typeface="+mn-ea"/>
                <a:ea typeface="+mn-ea"/>
              </a:rPr>
              <a:t>Cell </a:t>
            </a:r>
          </a:p>
          <a:p>
            <a:r>
              <a:rPr lang="en-US" altLang="zh-CN" sz="2400" dirty="0" smtClean="0">
                <a:latin typeface="+mn-ea"/>
                <a:ea typeface="+mn-ea"/>
              </a:rPr>
              <a:t>S</a:t>
            </a:r>
            <a:r>
              <a:rPr lang="zh-CN" altLang="en-US" sz="2400" dirty="0" smtClean="0">
                <a:latin typeface="+mn-ea"/>
                <a:ea typeface="+mn-ea"/>
              </a:rPr>
              <a:t>：</a:t>
            </a:r>
            <a:r>
              <a:rPr lang="en-US" altLang="zh-CN" sz="2400" dirty="0" smtClean="0">
                <a:latin typeface="+mn-ea"/>
                <a:ea typeface="+mn-ea"/>
              </a:rPr>
              <a:t>Sample Cell,</a:t>
            </a:r>
            <a:r>
              <a:rPr lang="zh-CN" altLang="en-US" sz="2400" dirty="0" smtClean="0">
                <a:latin typeface="+mn-ea"/>
                <a:ea typeface="+mn-ea"/>
              </a:rPr>
              <a:t>样品</a:t>
            </a:r>
            <a:r>
              <a:rPr lang="en-US" altLang="zh-CN" sz="2400" dirty="0" smtClean="0">
                <a:latin typeface="+mn-ea"/>
                <a:ea typeface="+mn-ea"/>
              </a:rPr>
              <a:t>Cell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49" y="1340768"/>
            <a:ext cx="232111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2976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Nano DSC</a:t>
            </a:r>
            <a:r>
              <a:rPr lang="zh-CN" altLang="en-US" sz="3200" dirty="0"/>
              <a:t>简介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6752"/>
            <a:ext cx="3970784" cy="496855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+mn-ea"/>
              </a:rPr>
              <a:t>24K Gold Cylindrical</a:t>
            </a:r>
            <a:endParaRPr lang="zh-CN" alt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021-34182137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rli@tainstruments.com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D67D-F0E4-4533-8C33-6434C5E70DB1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813"/>
            <a:ext cx="31210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9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6469</TotalTime>
  <Words>3925</Words>
  <Application>Microsoft Office PowerPoint</Application>
  <PresentationFormat>全屏显示(4:3)</PresentationFormat>
  <Paragraphs>445</Paragraphs>
  <Slides>75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76" baseType="lpstr">
      <vt:lpstr>TA Template</vt:lpstr>
      <vt:lpstr>  Nano DSC安装操作培训</vt:lpstr>
      <vt:lpstr> </vt:lpstr>
      <vt:lpstr>Nano DSC 开机顺序</vt:lpstr>
      <vt:lpstr>Nano DSC 开机顺序</vt:lpstr>
      <vt:lpstr>NANO DSC 关机顺序</vt:lpstr>
      <vt:lpstr>PowerPoint 演示文稿</vt:lpstr>
      <vt:lpstr>Nano DSC简介</vt:lpstr>
      <vt:lpstr>Nano DSC简介</vt:lpstr>
      <vt:lpstr>Nano DSC简介</vt:lpstr>
      <vt:lpstr>Nano DSC规格</vt:lpstr>
      <vt:lpstr>Nano DSC简介</vt:lpstr>
      <vt:lpstr>PowerPoint 演示文稿</vt:lpstr>
      <vt:lpstr>Nano DSC试验过程</vt:lpstr>
      <vt:lpstr>准备缓冲溶液 </vt:lpstr>
      <vt:lpstr>准备缓冲溶液 </vt:lpstr>
      <vt:lpstr>制备生物大分子溶液</vt:lpstr>
      <vt:lpstr>Buffer和样品溶液脱气</vt:lpstr>
      <vt:lpstr>进行基线和样品溶液试验 </vt:lpstr>
      <vt:lpstr>加样过程</vt:lpstr>
      <vt:lpstr>Cylindrical 型Cell加样过程</vt:lpstr>
      <vt:lpstr>Cylindrical 型Cell加样过程</vt:lpstr>
      <vt:lpstr>Cylindrical 型Cell加样过程</vt:lpstr>
      <vt:lpstr>Capillary型Cell加样过程</vt:lpstr>
      <vt:lpstr>Capillary型Cell加样过程</vt:lpstr>
      <vt:lpstr>Capillary型Cell加样过程</vt:lpstr>
      <vt:lpstr>Capillary型Cell加样过程</vt:lpstr>
      <vt:lpstr>Capillary型Cell加样过程</vt:lpstr>
      <vt:lpstr>Capillary型Cell加样过程</vt:lpstr>
      <vt:lpstr>Cell加压和气泡检测</vt:lpstr>
      <vt:lpstr>Cell加压和气泡检测</vt:lpstr>
      <vt:lpstr>Cell加压和气泡检测</vt:lpstr>
      <vt:lpstr>Nano DSC Cell的清洁 </vt:lpstr>
      <vt:lpstr>Nano DSC Cell的清洁 </vt:lpstr>
      <vt:lpstr>Cylindrical型Cell的清洗</vt:lpstr>
      <vt:lpstr>Capillary型Cell的清洗</vt:lpstr>
      <vt:lpstr>PowerPoint 演示文稿</vt:lpstr>
      <vt:lpstr>DSCRun软件界面</vt:lpstr>
      <vt:lpstr>Setup界面</vt:lpstr>
      <vt:lpstr>Monitor界面</vt:lpstr>
      <vt:lpstr>Data Tab</vt:lpstr>
      <vt:lpstr>System Tab</vt:lpstr>
      <vt:lpstr>测试的软件操作过程</vt:lpstr>
      <vt:lpstr>PowerPoint 演示文稿</vt:lpstr>
      <vt:lpstr>NanoAnalyze数据分析软件</vt:lpstr>
      <vt:lpstr>数据分析过程 </vt:lpstr>
      <vt:lpstr>数据分析过程 </vt:lpstr>
      <vt:lpstr>Data栏原始数据</vt:lpstr>
      <vt:lpstr>Analysis</vt:lpstr>
      <vt:lpstr>MHC Conversion </vt:lpstr>
      <vt:lpstr>选择积分区域</vt:lpstr>
      <vt:lpstr>选择积分区域</vt:lpstr>
      <vt:lpstr>选择积分区域</vt:lpstr>
      <vt:lpstr>选择积分区域</vt:lpstr>
      <vt:lpstr>选择模型进行拟合</vt:lpstr>
      <vt:lpstr>选择模型进行拟合</vt:lpstr>
      <vt:lpstr>选择模型进行拟合</vt:lpstr>
      <vt:lpstr>选择模型进行拟合</vt:lpstr>
      <vt:lpstr>PowerPoint 演示文稿</vt:lpstr>
      <vt:lpstr>脱气装置</vt:lpstr>
      <vt:lpstr>脱气装置前方</vt:lpstr>
      <vt:lpstr>脱气装置后方</vt:lpstr>
      <vt:lpstr>PowerPoint 演示文稿</vt:lpstr>
      <vt:lpstr>Balance和Residual Scan </vt:lpstr>
      <vt:lpstr>Balance和Residual Scan </vt:lpstr>
      <vt:lpstr>Balance和Residual Scan过程</vt:lpstr>
      <vt:lpstr>O形圈清理</vt:lpstr>
      <vt:lpstr>Cell的清理</vt:lpstr>
      <vt:lpstr>Cell的清理</vt:lpstr>
      <vt:lpstr>Cell的清理</vt:lpstr>
      <vt:lpstr>Cell的清理</vt:lpstr>
      <vt:lpstr>联系我们</vt:lpstr>
      <vt:lpstr>联系我们</vt:lpstr>
      <vt:lpstr>网络在线培训 E training</vt:lpstr>
      <vt:lpstr>理论应用培训课程</vt:lpstr>
      <vt:lpstr>Thank You</vt:lpstr>
    </vt:vector>
  </TitlesOfParts>
  <Company>TA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旋转流变测量</dc:title>
  <dc:creator>Li, Ryan</dc:creator>
  <cp:lastModifiedBy>He, Chris</cp:lastModifiedBy>
  <cp:revision>1014</cp:revision>
  <dcterms:created xsi:type="dcterms:W3CDTF">2013-04-05T07:39:59Z</dcterms:created>
  <dcterms:modified xsi:type="dcterms:W3CDTF">2015-04-06T09:57:09Z</dcterms:modified>
</cp:coreProperties>
</file>