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68"/>
  </p:notesMasterIdLst>
  <p:handoutMasterIdLst>
    <p:handoutMasterId r:id="rId69"/>
  </p:handoutMasterIdLst>
  <p:sldIdLst>
    <p:sldId id="462" r:id="rId2"/>
    <p:sldId id="463" r:id="rId3"/>
    <p:sldId id="464" r:id="rId4"/>
    <p:sldId id="465" r:id="rId5"/>
    <p:sldId id="467" r:id="rId6"/>
    <p:sldId id="466" r:id="rId7"/>
    <p:sldId id="259" r:id="rId8"/>
    <p:sldId id="469" r:id="rId9"/>
    <p:sldId id="470" r:id="rId10"/>
    <p:sldId id="392" r:id="rId11"/>
    <p:sldId id="368" r:id="rId12"/>
    <p:sldId id="468" r:id="rId13"/>
    <p:sldId id="471" r:id="rId14"/>
    <p:sldId id="475" r:id="rId15"/>
    <p:sldId id="474" r:id="rId16"/>
    <p:sldId id="472" r:id="rId17"/>
    <p:sldId id="473" r:id="rId18"/>
    <p:sldId id="478" r:id="rId19"/>
    <p:sldId id="310" r:id="rId20"/>
    <p:sldId id="406" r:id="rId21"/>
    <p:sldId id="480" r:id="rId22"/>
    <p:sldId id="479" r:id="rId23"/>
    <p:sldId id="271" r:id="rId24"/>
    <p:sldId id="481" r:id="rId25"/>
    <p:sldId id="483" r:id="rId26"/>
    <p:sldId id="482" r:id="rId27"/>
    <p:sldId id="460" r:id="rId28"/>
    <p:sldId id="477" r:id="rId29"/>
    <p:sldId id="484" r:id="rId30"/>
    <p:sldId id="403" r:id="rId31"/>
    <p:sldId id="404" r:id="rId32"/>
    <p:sldId id="405" r:id="rId33"/>
    <p:sldId id="407" r:id="rId34"/>
    <p:sldId id="485" r:id="rId35"/>
    <p:sldId id="486" r:id="rId36"/>
    <p:sldId id="489" r:id="rId37"/>
    <p:sldId id="487" r:id="rId38"/>
    <p:sldId id="488" r:id="rId39"/>
    <p:sldId id="490" r:id="rId40"/>
    <p:sldId id="491" r:id="rId41"/>
    <p:sldId id="493" r:id="rId42"/>
    <p:sldId id="494" r:id="rId43"/>
    <p:sldId id="495" r:id="rId44"/>
    <p:sldId id="492" r:id="rId45"/>
    <p:sldId id="496" r:id="rId46"/>
    <p:sldId id="497" r:id="rId47"/>
    <p:sldId id="498" r:id="rId48"/>
    <p:sldId id="499" r:id="rId49"/>
    <p:sldId id="500" r:id="rId50"/>
    <p:sldId id="501" r:id="rId51"/>
    <p:sldId id="504" r:id="rId52"/>
    <p:sldId id="502" r:id="rId53"/>
    <p:sldId id="503" r:id="rId54"/>
    <p:sldId id="505" r:id="rId55"/>
    <p:sldId id="507" r:id="rId56"/>
    <p:sldId id="509" r:id="rId57"/>
    <p:sldId id="510" r:id="rId58"/>
    <p:sldId id="511" r:id="rId59"/>
    <p:sldId id="512" r:id="rId60"/>
    <p:sldId id="513" r:id="rId61"/>
    <p:sldId id="515" r:id="rId62"/>
    <p:sldId id="516" r:id="rId63"/>
    <p:sldId id="517" r:id="rId64"/>
    <p:sldId id="518" r:id="rId65"/>
    <p:sldId id="519" r:id="rId66"/>
    <p:sldId id="520" r:id="rId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F4E9"/>
    <a:srgbClr val="0000CC"/>
    <a:srgbClr val="D0D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091" autoAdjust="0"/>
  </p:normalViewPr>
  <p:slideViewPr>
    <p:cSldViewPr>
      <p:cViewPr varScale="1">
        <p:scale>
          <a:sx n="71" d="100"/>
          <a:sy n="71" d="100"/>
        </p:scale>
        <p:origin x="-1356" y="672"/>
      </p:cViewPr>
      <p:guideLst>
        <p:guide orient="horz" pos="2160"/>
        <p:guide pos="2880"/>
      </p:guideLst>
    </p:cSldViewPr>
  </p:slideViewPr>
  <p:notesTextViewPr>
    <p:cViewPr>
      <p:scale>
        <a:sx n="1" d="1"/>
        <a:sy n="1" d="1"/>
      </p:scale>
      <p:origin x="0" y="0"/>
    </p:cViewPr>
  </p:notesTextViewPr>
  <p:sorterViewPr>
    <p:cViewPr>
      <p:scale>
        <a:sx n="100" d="100"/>
        <a:sy n="100" d="100"/>
      </p:scale>
      <p:origin x="0" y="2539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4" Type="http://schemas.openxmlformats.org/officeDocument/2006/relationships/image" Target="../media/image7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4"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zh-CN" smtClean="0"/>
              <a:t>TA Instruments</a:t>
            </a: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ltLang="zh-CN" smtClean="0"/>
              <a:t>rli@tainstruments</a:t>
            </a:r>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zh-CN" smtClean="0"/>
              <a:t>http://www.tainstruments.com</a:t>
            </a: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30EC13-9FA5-4F18-8648-FAD3B96C9128}" type="slidenum">
              <a:rPr lang="zh-CN" altLang="en-US" smtClean="0"/>
              <a:pPr/>
              <a:t>‹#›</a:t>
            </a:fld>
            <a:endParaRPr lang="zh-CN" altLang="en-US"/>
          </a:p>
        </p:txBody>
      </p:sp>
    </p:spTree>
    <p:extLst>
      <p:ext uri="{BB962C8B-B14F-4D97-AF65-F5344CB8AC3E}">
        <p14:creationId xmlns:p14="http://schemas.microsoft.com/office/powerpoint/2010/main" xmlns="" val="13551167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zh-CN" smtClean="0"/>
              <a:t>TA Instruments</a:t>
            </a: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ltLang="zh-CN" smtClean="0"/>
              <a:t>rli@tainstruments</a:t>
            </a: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zh-CN" smtClean="0"/>
              <a:t>http://www.tainstruments.com</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E5730-AE22-45A1-8F3A-DACC51A66937}" type="slidenum">
              <a:rPr lang="zh-CN" altLang="en-US" smtClean="0"/>
              <a:pPr/>
              <a:t>‹#›</a:t>
            </a:fld>
            <a:endParaRPr lang="zh-CN" altLang="en-US"/>
          </a:p>
        </p:txBody>
      </p:sp>
    </p:spTree>
    <p:extLst>
      <p:ext uri="{BB962C8B-B14F-4D97-AF65-F5344CB8AC3E}">
        <p14:creationId xmlns:p14="http://schemas.microsoft.com/office/powerpoint/2010/main" xmlns="" val="35160758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DE282EA-D9B8-4BC2-8D1A-4FC7271F0BC9}" type="slidenum">
              <a:rPr lang="en-US" altLang="zh-TW" smtClean="0">
                <a:ea typeface="ＭＳ Ｐゴシック" pitchFamily="34" charset="-128"/>
              </a:rPr>
              <a:pPr/>
              <a:t>1</a:t>
            </a:fld>
            <a:endParaRPr lang="en-US" altLang="zh-TW" smtClean="0">
              <a:ea typeface="ＭＳ Ｐゴシック" pitchFamily="34"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zh-TW" altLang="zh-TW"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sz="2000">
                <a:solidFill>
                  <a:srgbClr val="000000"/>
                </a:solidFill>
                <a:latin typeface="Times New Roman" pitchFamily="18" charset="0"/>
                <a:ea typeface="MS PGothic" pitchFamily="34" charset="-128"/>
              </a:defRPr>
            </a:lvl1pPr>
            <a:lvl2pPr marL="742950" indent="-285750" eaLnBrk="0" hangingPunct="0">
              <a:defRPr sz="2000">
                <a:solidFill>
                  <a:srgbClr val="000000"/>
                </a:solidFill>
                <a:latin typeface="Times New Roman" pitchFamily="18" charset="0"/>
                <a:ea typeface="MS PGothic" pitchFamily="34" charset="-128"/>
              </a:defRPr>
            </a:lvl2pPr>
            <a:lvl3pPr marL="1143000" indent="-228600" eaLnBrk="0" hangingPunct="0">
              <a:defRPr sz="2000">
                <a:solidFill>
                  <a:srgbClr val="000000"/>
                </a:solidFill>
                <a:latin typeface="Times New Roman" pitchFamily="18" charset="0"/>
                <a:ea typeface="MS PGothic" pitchFamily="34" charset="-128"/>
              </a:defRPr>
            </a:lvl3pPr>
            <a:lvl4pPr marL="1600200" indent="-228600" eaLnBrk="0" hangingPunct="0">
              <a:defRPr sz="2000">
                <a:solidFill>
                  <a:srgbClr val="000000"/>
                </a:solidFill>
                <a:latin typeface="Times New Roman" pitchFamily="18" charset="0"/>
                <a:ea typeface="MS PGothic" pitchFamily="34" charset="-128"/>
              </a:defRPr>
            </a:lvl4pPr>
            <a:lvl5pPr marL="2057400" indent="-228600" eaLnBrk="0" hangingPunct="0">
              <a:defRPr sz="2000">
                <a:solidFill>
                  <a:srgbClr val="000000"/>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9pPr>
          </a:lstStyle>
          <a:p>
            <a:pPr eaLnBrk="1" hangingPunct="1"/>
            <a:fld id="{96EDE5F2-ADC1-4A12-9E61-2EECB74051E9}" type="slidenum">
              <a:rPr lang="en-US" sz="1200">
                <a:solidFill>
                  <a:schemeClr val="tx1"/>
                </a:solidFill>
              </a:rPr>
              <a:pPr eaLnBrk="1" hangingPunct="1"/>
              <a:t>10</a:t>
            </a:fld>
            <a:endParaRPr lang="en-US" sz="1200">
              <a:solidFill>
                <a:schemeClr val="tx1"/>
              </a:solidFill>
            </a:endParaRPr>
          </a:p>
        </p:txBody>
      </p:sp>
      <p:sp>
        <p:nvSpPr>
          <p:cNvPr id="184323" name="Rectangle 2"/>
          <p:cNvSpPr>
            <a:spLocks noGrp="1" noRot="1" noChangeAspect="1" noChangeArrowheads="1" noTextEdit="1"/>
          </p:cNvSpPr>
          <p:nvPr>
            <p:ph type="sldImg"/>
          </p:nvPr>
        </p:nvSpPr>
        <p:spPr>
          <a:xfrm>
            <a:off x="1146175" y="685800"/>
            <a:ext cx="4570413" cy="3429000"/>
          </a:xfrm>
          <a:ln/>
        </p:spPr>
      </p:sp>
      <p:sp>
        <p:nvSpPr>
          <p:cNvPr id="184324" name="Rectangle 3"/>
          <p:cNvSpPr>
            <a:spLocks noGrp="1" noChangeArrowheads="1"/>
          </p:cNvSpPr>
          <p:nvPr>
            <p:ph type="body" idx="1"/>
          </p:nvPr>
        </p:nvSpPr>
        <p:spPr>
          <a:xfrm>
            <a:off x="685800" y="4343519"/>
            <a:ext cx="5486400" cy="4114243"/>
          </a:xfrm>
          <a:noFill/>
        </p:spPr>
        <p:txBody>
          <a:bodyPr/>
          <a:lstStyle/>
          <a:p>
            <a:endParaRPr lang="zh-CN" altLang="en-US" smtClean="0"/>
          </a:p>
        </p:txBody>
      </p:sp>
      <p:sp>
        <p:nvSpPr>
          <p:cNvPr id="2" name="Date Placeholder 1"/>
          <p:cNvSpPr>
            <a:spLocks noGrp="1"/>
          </p:cNvSpPr>
          <p:nvPr>
            <p:ph type="dt" idx="10"/>
          </p:nvPr>
        </p:nvSpPr>
        <p:spPr/>
        <p:txBody>
          <a:bodyPr/>
          <a:lstStyle/>
          <a:p>
            <a:r>
              <a:rPr lang="en-US" altLang="zh-CN" smtClean="0"/>
              <a:t>rli@tainstruments.com</a:t>
            </a:r>
            <a:endParaRPr lang="zh-CN" altLang="en-US"/>
          </a:p>
        </p:txBody>
      </p:sp>
      <p:sp>
        <p:nvSpPr>
          <p:cNvPr id="3" name="Footer Placeholder 2"/>
          <p:cNvSpPr>
            <a:spLocks noGrp="1"/>
          </p:cNvSpPr>
          <p:nvPr>
            <p:ph type="ftr" sz="quarter" idx="11"/>
          </p:nvPr>
        </p:nvSpPr>
        <p:spPr/>
        <p:txBody>
          <a:bodyPr/>
          <a:lstStyle/>
          <a:p>
            <a:r>
              <a:rPr lang="en-US" altLang="zh-CN" smtClean="0"/>
              <a:t>http://www.tainstruments.com</a:t>
            </a:r>
            <a:endParaRPr lang="zh-CN" altLang="en-US"/>
          </a:p>
        </p:txBody>
      </p:sp>
      <p:sp>
        <p:nvSpPr>
          <p:cNvPr id="4" name="Header Placeholder 3"/>
          <p:cNvSpPr>
            <a:spLocks noGrp="1"/>
          </p:cNvSpPr>
          <p:nvPr>
            <p:ph type="hdr" sz="quarter" idx="12"/>
          </p:nvPr>
        </p:nvSpPr>
        <p:spPr/>
        <p:txBody>
          <a:bodyPr/>
          <a:lstStyle/>
          <a:p>
            <a:r>
              <a:rPr lang="en-US" altLang="zh-CN" smtClean="0"/>
              <a:t>TA Instruments</a:t>
            </a:r>
            <a:endParaRPr lang="zh-CN" altLang="en-US"/>
          </a:p>
        </p:txBody>
      </p:sp>
    </p:spTree>
    <p:extLst>
      <p:ext uri="{BB962C8B-B14F-4D97-AF65-F5344CB8AC3E}">
        <p14:creationId xmlns:p14="http://schemas.microsoft.com/office/powerpoint/2010/main" xmlns="" val="260372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eaLnBrk="0" hangingPunct="0">
              <a:defRPr sz="2000">
                <a:solidFill>
                  <a:srgbClr val="000000"/>
                </a:solidFill>
                <a:latin typeface="Times New Roman" pitchFamily="18" charset="0"/>
                <a:ea typeface="MS PGothic" pitchFamily="34" charset="-128"/>
              </a:defRPr>
            </a:lvl1pPr>
            <a:lvl2pPr marL="742950" indent="-285750" eaLnBrk="0" hangingPunct="0">
              <a:defRPr sz="2000">
                <a:solidFill>
                  <a:srgbClr val="000000"/>
                </a:solidFill>
                <a:latin typeface="Times New Roman" pitchFamily="18" charset="0"/>
                <a:ea typeface="MS PGothic" pitchFamily="34" charset="-128"/>
              </a:defRPr>
            </a:lvl2pPr>
            <a:lvl3pPr marL="1143000" indent="-228600" eaLnBrk="0" hangingPunct="0">
              <a:defRPr sz="2000">
                <a:solidFill>
                  <a:srgbClr val="000000"/>
                </a:solidFill>
                <a:latin typeface="Times New Roman" pitchFamily="18" charset="0"/>
                <a:ea typeface="MS PGothic" pitchFamily="34" charset="-128"/>
              </a:defRPr>
            </a:lvl3pPr>
            <a:lvl4pPr marL="1600200" indent="-228600" eaLnBrk="0" hangingPunct="0">
              <a:defRPr sz="2000">
                <a:solidFill>
                  <a:srgbClr val="000000"/>
                </a:solidFill>
                <a:latin typeface="Times New Roman" pitchFamily="18" charset="0"/>
                <a:ea typeface="MS PGothic" pitchFamily="34" charset="-128"/>
              </a:defRPr>
            </a:lvl4pPr>
            <a:lvl5pPr marL="2057400" indent="-228600" eaLnBrk="0" hangingPunct="0">
              <a:defRPr sz="2000">
                <a:solidFill>
                  <a:srgbClr val="000000"/>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rgbClr val="000000"/>
                </a:solidFill>
                <a:latin typeface="Times New Roman" pitchFamily="18" charset="0"/>
                <a:ea typeface="MS PGothic" pitchFamily="34" charset="-128"/>
              </a:defRPr>
            </a:lvl9pPr>
          </a:lstStyle>
          <a:p>
            <a:pPr eaLnBrk="1" hangingPunct="1"/>
            <a:fld id="{24A14652-756A-432C-91B3-78B7154459DD}" type="slidenum">
              <a:rPr lang="en-US" sz="1200">
                <a:solidFill>
                  <a:schemeClr val="tx1"/>
                </a:solidFill>
              </a:rPr>
              <a:pPr eaLnBrk="1" hangingPunct="1"/>
              <a:t>19</a:t>
            </a:fld>
            <a:endParaRPr lang="en-US" sz="1200">
              <a:solidFill>
                <a:schemeClr val="tx1"/>
              </a:solidFill>
            </a:endParaRPr>
          </a:p>
        </p:txBody>
      </p:sp>
      <p:sp>
        <p:nvSpPr>
          <p:cNvPr id="185347" name="Rectangle 2"/>
          <p:cNvSpPr>
            <a:spLocks noGrp="1" noRot="1" noChangeAspect="1" noChangeArrowheads="1" noTextEdit="1"/>
          </p:cNvSpPr>
          <p:nvPr>
            <p:ph type="sldImg"/>
          </p:nvPr>
        </p:nvSpPr>
        <p:spPr>
          <a:xfrm>
            <a:off x="1146175" y="685800"/>
            <a:ext cx="4570413" cy="3429000"/>
          </a:xfrm>
          <a:ln/>
        </p:spPr>
      </p:sp>
      <p:sp>
        <p:nvSpPr>
          <p:cNvPr id="185348" name="Rectangle 3"/>
          <p:cNvSpPr>
            <a:spLocks noGrp="1" noChangeArrowheads="1"/>
          </p:cNvSpPr>
          <p:nvPr>
            <p:ph type="body" idx="1"/>
          </p:nvPr>
        </p:nvSpPr>
        <p:spPr>
          <a:xfrm>
            <a:off x="685800" y="4343519"/>
            <a:ext cx="5486400" cy="4114243"/>
          </a:xfrm>
          <a:noFill/>
        </p:spPr>
        <p:txBody>
          <a:bodyPr/>
          <a:lstStyle/>
          <a:p>
            <a:endParaRPr lang="zh-CN" altLang="en-US" smtClean="0"/>
          </a:p>
        </p:txBody>
      </p:sp>
    </p:spTree>
    <p:extLst>
      <p:ext uri="{BB962C8B-B14F-4D97-AF65-F5344CB8AC3E}">
        <p14:creationId xmlns:p14="http://schemas.microsoft.com/office/powerpoint/2010/main" xmlns="" val="133465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ea typeface="ＭＳ Ｐゴシック" pitchFamily="34" charset="-128"/>
            </a:endParaRPr>
          </a:p>
        </p:txBody>
      </p:sp>
      <p:sp>
        <p:nvSpPr>
          <p:cNvPr id="166916"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fld id="{A171BC71-8D55-4A79-A26A-AE122990DDBF}" type="slidenum">
              <a:rPr lang="en-US" altLang="zh-TW" sz="1200" smtClean="0"/>
              <a:pPr/>
              <a:t>61</a:t>
            </a:fld>
            <a:endParaRPr lang="en-US" altLang="zh-TW"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a:ln/>
        </p:spPr>
      </p:sp>
      <p:sp>
        <p:nvSpPr>
          <p:cNvPr id="167939"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ea typeface="ＭＳ Ｐゴシック" pitchFamily="34" charset="-128"/>
            </a:endParaRPr>
          </a:p>
        </p:txBody>
      </p:sp>
      <p:sp>
        <p:nvSpPr>
          <p:cNvPr id="167940"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fld id="{234956E5-B176-4D57-8A4D-329B84132817}" type="slidenum">
              <a:rPr lang="en-US" altLang="zh-TW" sz="1200" smtClean="0"/>
              <a:pPr/>
              <a:t>62</a:t>
            </a:fld>
            <a:endParaRPr lang="en-US" altLang="zh-TW"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圖像版面配置區 1"/>
          <p:cNvSpPr>
            <a:spLocks noGrp="1" noRot="1" noChangeAspect="1" noTextEdit="1"/>
          </p:cNvSpPr>
          <p:nvPr>
            <p:ph type="sldImg"/>
          </p:nvPr>
        </p:nvSpPr>
        <p:spPr>
          <a:ln/>
        </p:spPr>
      </p:sp>
      <p:sp>
        <p:nvSpPr>
          <p:cNvPr id="168963"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ea typeface="ＭＳ Ｐゴシック" pitchFamily="34" charset="-128"/>
            </a:endParaRPr>
          </a:p>
        </p:txBody>
      </p:sp>
      <p:sp>
        <p:nvSpPr>
          <p:cNvPr id="168964"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90FE32-B8B1-415C-A89D-0CE3A8E3FAD8}" type="slidenum">
              <a:rPr lang="en-US" altLang="zh-TW" sz="1200" smtClean="0"/>
              <a:pPr/>
              <a:t>63</a:t>
            </a:fld>
            <a:endParaRPr lang="en-US" altLang="zh-TW"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圖像版面配置區 1"/>
          <p:cNvSpPr>
            <a:spLocks noGrp="1" noRot="1" noChangeAspect="1" noTextEdit="1"/>
          </p:cNvSpPr>
          <p:nvPr>
            <p:ph type="sldImg"/>
          </p:nvPr>
        </p:nvSpPr>
        <p:spPr>
          <a:ln/>
        </p:spPr>
      </p:sp>
      <p:sp>
        <p:nvSpPr>
          <p:cNvPr id="169987"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ea typeface="ＭＳ Ｐゴシック" pitchFamily="34" charset="-128"/>
            </a:endParaRPr>
          </a:p>
        </p:txBody>
      </p:sp>
      <p:sp>
        <p:nvSpPr>
          <p:cNvPr id="169988"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fld id="{A7CB681A-4757-4195-A6CC-0009AA62991B}" type="slidenum">
              <a:rPr lang="en-US" altLang="zh-TW" sz="1200" smtClean="0"/>
              <a:pPr/>
              <a:t>64</a:t>
            </a:fld>
            <a:endParaRPr lang="en-US" altLang="zh-TW"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圖像版面配置區 1"/>
          <p:cNvSpPr>
            <a:spLocks noGrp="1" noRot="1" noChangeAspect="1" noTextEdit="1"/>
          </p:cNvSpPr>
          <p:nvPr>
            <p:ph type="sldImg"/>
          </p:nvPr>
        </p:nvSpPr>
        <p:spPr>
          <a:ln/>
        </p:spPr>
      </p:sp>
      <p:sp>
        <p:nvSpPr>
          <p:cNvPr id="171011"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ea typeface="ＭＳ Ｐゴシック" pitchFamily="34" charset="-128"/>
            </a:endParaRPr>
          </a:p>
        </p:txBody>
      </p:sp>
      <p:sp>
        <p:nvSpPr>
          <p:cNvPr id="171012"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fld id="{4B37168C-A5A9-4AE4-B103-69D28FA1FD64}" type="slidenum">
              <a:rPr lang="en-US" altLang="zh-TW" sz="1200" smtClean="0"/>
              <a:pPr/>
              <a:t>65</a:t>
            </a:fld>
            <a:endParaRPr lang="en-US" altLang="zh-TW"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fld id="{FBE0B8FC-3959-4909-ADA8-CEFD5771DC3E}" type="slidenum">
              <a:rPr lang="en-US" altLang="zh-TW" sz="1200" smtClean="0"/>
              <a:pPr/>
              <a:t>66</a:t>
            </a:fld>
            <a:endParaRPr lang="en-US" altLang="zh-TW"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0425"/>
            <a:ext cx="7772400" cy="1470025"/>
          </a:xfrm>
        </p:spPr>
        <p:txBody>
          <a:bodyPr/>
          <a:lstStyle>
            <a:lvl1pPr algn="l">
              <a:defRPr>
                <a:solidFill>
                  <a:schemeClr val="tx1"/>
                </a:solidFill>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683568" y="3886200"/>
            <a:ext cx="5688632"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r>
              <a:rPr lang="en-US" altLang="zh-CN" smtClean="0"/>
              <a:t>021-34182137</a:t>
            </a:r>
            <a:endParaRPr lang="zh-CN" altLang="en-US" dirty="0"/>
          </a:p>
        </p:txBody>
      </p:sp>
      <p:sp>
        <p:nvSpPr>
          <p:cNvPr id="5" name="Footer Placeholder 4"/>
          <p:cNvSpPr>
            <a:spLocks noGrp="1"/>
          </p:cNvSpPr>
          <p:nvPr>
            <p:ph type="ftr" sz="quarter" idx="11"/>
          </p:nvPr>
        </p:nvSpPr>
        <p:spPr/>
        <p:txBody>
          <a:bodyPr/>
          <a:lstStyle/>
          <a:p>
            <a:r>
              <a:rPr lang="en-US" altLang="zh-CN" smtClean="0"/>
              <a:t>rli@tainstruments.com</a:t>
            </a:r>
            <a:endParaRPr lang="zh-CN" altLang="en-US"/>
          </a:p>
        </p:txBody>
      </p:sp>
      <p:sp>
        <p:nvSpPr>
          <p:cNvPr id="6" name="Slide Number Placeholder 5"/>
          <p:cNvSpPr>
            <a:spLocks noGrp="1"/>
          </p:cNvSpPr>
          <p:nvPr>
            <p:ph type="sldNum" sz="quarter" idx="12"/>
          </p:nvPr>
        </p:nvSpPr>
        <p:spPr/>
        <p:txBody>
          <a:bodyPr/>
          <a:lstStyle/>
          <a:p>
            <a:fld id="{33F7D67D-F0E4-4533-8C33-6434C5E70DB1}" type="slidenum">
              <a:rPr lang="zh-CN" altLang="en-US" smtClean="0"/>
              <a:pPr/>
              <a:t>‹#›</a:t>
            </a:fld>
            <a:endParaRPr lang="zh-CN" altLang="en-US" dirty="0"/>
          </a:p>
        </p:txBody>
      </p:sp>
      <p:pic>
        <p:nvPicPr>
          <p:cNvPr id="7" name="Picture 13" descr="TAlogo"/>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588224" y="4042420"/>
            <a:ext cx="1865376" cy="1310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descr="TA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6592824" y="4107180"/>
            <a:ext cx="1865376" cy="1310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05580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ltLang="zh-CN" smtClean="0"/>
              <a:t>021-34182137</a:t>
            </a:r>
            <a:endParaRPr lang="zh-CN" alt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ltLang="zh-CN" smtClean="0"/>
              <a:t>rli@tainstruments.com</a:t>
            </a:r>
            <a:endParaRPr lang="zh-CN" altLang="en-US"/>
          </a:p>
        </p:txBody>
      </p:sp>
      <p:sp>
        <p:nvSpPr>
          <p:cNvPr id="4" name="Slide Number Placeholder 3"/>
          <p:cNvSpPr>
            <a:spLocks noGrp="1"/>
          </p:cNvSpPr>
          <p:nvPr>
            <p:ph type="sldNum" sz="quarter" idx="12"/>
          </p:nvPr>
        </p:nvSpPr>
        <p:spPr/>
        <p:txBody>
          <a:bodyPr/>
          <a:lstStyle>
            <a:lvl1pPr algn="ctr">
              <a:defRPr>
                <a:solidFill>
                  <a:schemeClr val="bg1"/>
                </a:solidFill>
              </a:defRPr>
            </a:lvl1pPr>
          </a:lstStyle>
          <a:p>
            <a:fld id="{33F7D67D-F0E4-4533-8C33-6434C5E70DB1}" type="slidenum">
              <a:rPr lang="zh-CN" altLang="en-US" smtClean="0"/>
              <a:pPr/>
              <a:t>‹#›</a:t>
            </a:fld>
            <a:endParaRPr lang="zh-CN" altLang="en-US"/>
          </a:p>
        </p:txBody>
      </p:sp>
    </p:spTree>
    <p:extLst>
      <p:ext uri="{BB962C8B-B14F-4D97-AF65-F5344CB8AC3E}">
        <p14:creationId xmlns:p14="http://schemas.microsoft.com/office/powerpoint/2010/main" xmlns="" val="24600658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none" baseline="0">
                <a:solidFill>
                  <a:schemeClr val="tx1"/>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r>
              <a:rPr lang="en-US" altLang="zh-CN" smtClean="0"/>
              <a:t>021-34182137</a:t>
            </a:r>
            <a:endParaRPr lang="zh-CN" altLang="en-US"/>
          </a:p>
        </p:txBody>
      </p:sp>
      <p:sp>
        <p:nvSpPr>
          <p:cNvPr id="5" name="Footer Placeholder 4"/>
          <p:cNvSpPr>
            <a:spLocks noGrp="1"/>
          </p:cNvSpPr>
          <p:nvPr>
            <p:ph type="ftr" sz="quarter" idx="11"/>
          </p:nvPr>
        </p:nvSpPr>
        <p:spPr/>
        <p:txBody>
          <a:bodyPr/>
          <a:lstStyle/>
          <a:p>
            <a:r>
              <a:rPr lang="en-US" altLang="zh-CN" smtClean="0"/>
              <a:t>rli@tainstruments.com</a:t>
            </a:r>
            <a:endParaRPr lang="zh-CN" altLang="en-US"/>
          </a:p>
        </p:txBody>
      </p:sp>
      <p:sp>
        <p:nvSpPr>
          <p:cNvPr id="6" name="Slide Number Placeholder 5"/>
          <p:cNvSpPr>
            <a:spLocks noGrp="1"/>
          </p:cNvSpPr>
          <p:nvPr>
            <p:ph type="sldNum" sz="quarter" idx="12"/>
          </p:nvPr>
        </p:nvSpPr>
        <p:spPr/>
        <p:txBody>
          <a:bodyPr/>
          <a:lstStyle/>
          <a:p>
            <a:fld id="{33F7D67D-F0E4-4533-8C33-6434C5E70DB1}" type="slidenum">
              <a:rPr lang="zh-CN" altLang="en-US" smtClean="0"/>
              <a:pPr/>
              <a:t>‹#›</a:t>
            </a:fld>
            <a:endParaRPr lang="zh-CN" altLang="en-US"/>
          </a:p>
        </p:txBody>
      </p:sp>
    </p:spTree>
    <p:extLst>
      <p:ext uri="{BB962C8B-B14F-4D97-AF65-F5344CB8AC3E}">
        <p14:creationId xmlns:p14="http://schemas.microsoft.com/office/powerpoint/2010/main" xmlns="" val="4400694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457200" y="1196752"/>
            <a:ext cx="8229600" cy="496855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altLang="zh-CN" smtClean="0"/>
              <a:t>021-34182137</a:t>
            </a:r>
            <a:endParaRPr lang="zh-CN" altLang="en-US" dirty="0"/>
          </a:p>
        </p:txBody>
      </p:sp>
      <p:sp>
        <p:nvSpPr>
          <p:cNvPr id="5" name="Footer Placeholder 4"/>
          <p:cNvSpPr>
            <a:spLocks noGrp="1"/>
          </p:cNvSpPr>
          <p:nvPr>
            <p:ph type="ftr" sz="quarter" idx="11"/>
          </p:nvPr>
        </p:nvSpPr>
        <p:spPr/>
        <p:txBody>
          <a:bodyPr/>
          <a:lstStyle/>
          <a:p>
            <a:r>
              <a:rPr lang="en-US" altLang="zh-CN" smtClean="0"/>
              <a:t>rli@tainstruments.com</a:t>
            </a:r>
            <a:endParaRPr lang="zh-CN" altLang="en-US"/>
          </a:p>
        </p:txBody>
      </p:sp>
      <p:sp>
        <p:nvSpPr>
          <p:cNvPr id="6" name="Slide Number Placeholder 5"/>
          <p:cNvSpPr>
            <a:spLocks noGrp="1"/>
          </p:cNvSpPr>
          <p:nvPr>
            <p:ph type="sldNum" sz="quarter" idx="12"/>
          </p:nvPr>
        </p:nvSpPr>
        <p:spPr/>
        <p:txBody>
          <a:bodyPr/>
          <a:lstStyle/>
          <a:p>
            <a:fld id="{33F7D67D-F0E4-4533-8C33-6434C5E70DB1}" type="slidenum">
              <a:rPr lang="zh-CN" altLang="en-US" smtClean="0"/>
              <a:pPr/>
              <a:t>‹#›</a:t>
            </a:fld>
            <a:endParaRPr lang="zh-CN" altLang="en-US"/>
          </a:p>
        </p:txBody>
      </p:sp>
    </p:spTree>
    <p:extLst>
      <p:ext uri="{BB962C8B-B14F-4D97-AF65-F5344CB8AC3E}">
        <p14:creationId xmlns:p14="http://schemas.microsoft.com/office/powerpoint/2010/main" xmlns="" val="27510945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268760"/>
            <a:ext cx="4038600"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268760"/>
            <a:ext cx="4038600"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r>
              <a:rPr lang="en-US" altLang="zh-CN" smtClean="0"/>
              <a:t>021-34182137</a:t>
            </a:r>
            <a:endParaRPr lang="zh-CN" altLang="en-US"/>
          </a:p>
        </p:txBody>
      </p:sp>
      <p:sp>
        <p:nvSpPr>
          <p:cNvPr id="6" name="Footer Placeholder 5"/>
          <p:cNvSpPr>
            <a:spLocks noGrp="1"/>
          </p:cNvSpPr>
          <p:nvPr>
            <p:ph type="ftr" sz="quarter" idx="11"/>
          </p:nvPr>
        </p:nvSpPr>
        <p:spPr/>
        <p:txBody>
          <a:bodyPr/>
          <a:lstStyle/>
          <a:p>
            <a:r>
              <a:rPr lang="en-US" altLang="zh-CN" smtClean="0"/>
              <a:t>rli@tainstruments.com</a:t>
            </a:r>
            <a:endParaRPr lang="zh-CN" altLang="en-US"/>
          </a:p>
        </p:txBody>
      </p:sp>
      <p:sp>
        <p:nvSpPr>
          <p:cNvPr id="7" name="Slide Number Placeholder 6"/>
          <p:cNvSpPr>
            <a:spLocks noGrp="1"/>
          </p:cNvSpPr>
          <p:nvPr>
            <p:ph type="sldNum" sz="quarter" idx="12"/>
          </p:nvPr>
        </p:nvSpPr>
        <p:spPr/>
        <p:txBody>
          <a:bodyPr/>
          <a:lstStyle/>
          <a:p>
            <a:fld id="{33F7D67D-F0E4-4533-8C33-6434C5E70DB1}" type="slidenum">
              <a:rPr lang="zh-CN" altLang="en-US" smtClean="0"/>
              <a:pPr/>
              <a:t>‹#›</a:t>
            </a:fld>
            <a:endParaRPr lang="zh-CN" altLang="en-US"/>
          </a:p>
        </p:txBody>
      </p:sp>
    </p:spTree>
    <p:extLst>
      <p:ext uri="{BB962C8B-B14F-4D97-AF65-F5344CB8AC3E}">
        <p14:creationId xmlns:p14="http://schemas.microsoft.com/office/powerpoint/2010/main" xmlns="" val="15892726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225832"/>
            <a:ext cx="4040188" cy="58160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033276"/>
            <a:ext cx="4040188" cy="41320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225832"/>
            <a:ext cx="4041775" cy="58160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033276"/>
            <a:ext cx="4041775" cy="41320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r>
              <a:rPr lang="en-US" altLang="zh-CN" smtClean="0"/>
              <a:t>021-34182137</a:t>
            </a:r>
            <a:endParaRPr lang="zh-CN" altLang="en-US"/>
          </a:p>
        </p:txBody>
      </p:sp>
      <p:sp>
        <p:nvSpPr>
          <p:cNvPr id="8" name="Footer Placeholder 7"/>
          <p:cNvSpPr>
            <a:spLocks noGrp="1"/>
          </p:cNvSpPr>
          <p:nvPr>
            <p:ph type="ftr" sz="quarter" idx="11"/>
          </p:nvPr>
        </p:nvSpPr>
        <p:spPr/>
        <p:txBody>
          <a:bodyPr/>
          <a:lstStyle/>
          <a:p>
            <a:r>
              <a:rPr lang="en-US" altLang="zh-CN" smtClean="0"/>
              <a:t>rli@tainstruments.com</a:t>
            </a:r>
            <a:endParaRPr lang="zh-CN" altLang="en-US"/>
          </a:p>
        </p:txBody>
      </p:sp>
      <p:sp>
        <p:nvSpPr>
          <p:cNvPr id="9" name="Slide Number Placeholder 8"/>
          <p:cNvSpPr>
            <a:spLocks noGrp="1"/>
          </p:cNvSpPr>
          <p:nvPr>
            <p:ph type="sldNum" sz="quarter" idx="12"/>
          </p:nvPr>
        </p:nvSpPr>
        <p:spPr/>
        <p:txBody>
          <a:bodyPr/>
          <a:lstStyle/>
          <a:p>
            <a:fld id="{33F7D67D-F0E4-4533-8C33-6434C5E70DB1}" type="slidenum">
              <a:rPr lang="zh-CN" altLang="en-US" smtClean="0"/>
              <a:pPr/>
              <a:t>‹#›</a:t>
            </a:fld>
            <a:endParaRPr lang="zh-CN" altLang="en-US"/>
          </a:p>
        </p:txBody>
      </p:sp>
    </p:spTree>
    <p:extLst>
      <p:ext uri="{BB962C8B-B14F-4D97-AF65-F5344CB8AC3E}">
        <p14:creationId xmlns:p14="http://schemas.microsoft.com/office/powerpoint/2010/main" xmlns="" val="4785670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457200" y="1268760"/>
            <a:ext cx="3008313" cy="485740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r>
              <a:rPr lang="en-US" altLang="zh-CN" smtClean="0"/>
              <a:t>021-34182137</a:t>
            </a:r>
            <a:endParaRPr lang="zh-CN" altLang="en-US"/>
          </a:p>
        </p:txBody>
      </p:sp>
      <p:sp>
        <p:nvSpPr>
          <p:cNvPr id="6" name="Footer Placeholder 5"/>
          <p:cNvSpPr>
            <a:spLocks noGrp="1"/>
          </p:cNvSpPr>
          <p:nvPr>
            <p:ph type="ftr" sz="quarter" idx="11"/>
          </p:nvPr>
        </p:nvSpPr>
        <p:spPr/>
        <p:txBody>
          <a:bodyPr/>
          <a:lstStyle/>
          <a:p>
            <a:r>
              <a:rPr lang="en-US" altLang="zh-CN" smtClean="0"/>
              <a:t>rli@tainstruments.com</a:t>
            </a:r>
            <a:endParaRPr lang="zh-CN" altLang="en-US"/>
          </a:p>
        </p:txBody>
      </p:sp>
      <p:sp>
        <p:nvSpPr>
          <p:cNvPr id="7" name="Slide Number Placeholder 6"/>
          <p:cNvSpPr>
            <a:spLocks noGrp="1"/>
          </p:cNvSpPr>
          <p:nvPr>
            <p:ph type="sldNum" sz="quarter" idx="12"/>
          </p:nvPr>
        </p:nvSpPr>
        <p:spPr/>
        <p:txBody>
          <a:bodyPr/>
          <a:lstStyle/>
          <a:p>
            <a:fld id="{33F7D67D-F0E4-4533-8C33-6434C5E70DB1}" type="slidenum">
              <a:rPr lang="zh-CN" altLang="en-US" smtClean="0"/>
              <a:pPr/>
              <a:t>‹#›</a:t>
            </a:fld>
            <a:endParaRPr lang="zh-CN" altLang="en-US"/>
          </a:p>
        </p:txBody>
      </p:sp>
      <p:sp>
        <p:nvSpPr>
          <p:cNvPr id="8" name="Title 1"/>
          <p:cNvSpPr>
            <a:spLocks noGrp="1"/>
          </p:cNvSpPr>
          <p:nvPr>
            <p:ph type="title"/>
          </p:nvPr>
        </p:nvSpPr>
        <p:spPr>
          <a:xfrm>
            <a:off x="457200" y="0"/>
            <a:ext cx="8229600" cy="914400"/>
          </a:xfrm>
        </p:spPr>
        <p:txBody>
          <a:bodyPr/>
          <a:lstStyle>
            <a:lvl1pPr>
              <a:defRPr/>
            </a:lvl1pPr>
          </a:lstStyle>
          <a:p>
            <a:r>
              <a:rPr lang="en-US" altLang="zh-CN" smtClean="0"/>
              <a:t>Click to edit Master title style</a:t>
            </a:r>
            <a:endParaRPr lang="en-US"/>
          </a:p>
        </p:txBody>
      </p:sp>
    </p:spTree>
    <p:extLst>
      <p:ext uri="{BB962C8B-B14F-4D97-AF65-F5344CB8AC3E}">
        <p14:creationId xmlns:p14="http://schemas.microsoft.com/office/powerpoint/2010/main" xmlns="" val="36263394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ption with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5668143" y="1268760"/>
            <a:ext cx="3008313" cy="485740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r>
              <a:rPr lang="en-US" altLang="zh-CN" smtClean="0"/>
              <a:t>021-34182137</a:t>
            </a:r>
            <a:endParaRPr lang="en-US" dirty="0"/>
          </a:p>
        </p:txBody>
      </p:sp>
      <p:sp>
        <p:nvSpPr>
          <p:cNvPr id="6" name="Footer Placeholder 5"/>
          <p:cNvSpPr>
            <a:spLocks noGrp="1"/>
          </p:cNvSpPr>
          <p:nvPr>
            <p:ph type="ftr" sz="quarter" idx="11"/>
          </p:nvPr>
        </p:nvSpPr>
        <p:spPr/>
        <p:txBody>
          <a:bodyPr/>
          <a:lstStyle/>
          <a:p>
            <a:r>
              <a:rPr lang="en-US" smtClean="0"/>
              <a:t>rli@tainstruments.com</a:t>
            </a:r>
            <a:endParaRPr lang="en-US" dirty="0"/>
          </a:p>
        </p:txBody>
      </p:sp>
      <p:sp>
        <p:nvSpPr>
          <p:cNvPr id="7" name="Slide Number Placeholder 6"/>
          <p:cNvSpPr>
            <a:spLocks noGrp="1"/>
          </p:cNvSpPr>
          <p:nvPr>
            <p:ph type="sldNum" sz="quarter" idx="12"/>
          </p:nvPr>
        </p:nvSpPr>
        <p:spPr/>
        <p:txBody>
          <a:bodyPr/>
          <a:lstStyle/>
          <a:p>
            <a:fld id="{708F1BFE-7E50-42E9-876A-881598AC1D9C}" type="slidenum">
              <a:rPr lang="en-US" smtClean="0"/>
              <a:pPr/>
              <a:t>‹#›</a:t>
            </a:fld>
            <a:endParaRPr lang="en-US" dirty="0"/>
          </a:p>
        </p:txBody>
      </p:sp>
      <p:sp>
        <p:nvSpPr>
          <p:cNvPr id="8" name="Title 1"/>
          <p:cNvSpPr>
            <a:spLocks noGrp="1"/>
          </p:cNvSpPr>
          <p:nvPr>
            <p:ph type="title"/>
          </p:nvPr>
        </p:nvSpPr>
        <p:spPr>
          <a:xfrm>
            <a:off x="457200" y="0"/>
            <a:ext cx="8229600" cy="914400"/>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xmlns="" val="225024466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6876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a:p>
        </p:txBody>
      </p:sp>
      <p:sp>
        <p:nvSpPr>
          <p:cNvPr id="4" name="Text Placeholder 3"/>
          <p:cNvSpPr>
            <a:spLocks noGrp="1"/>
          </p:cNvSpPr>
          <p:nvPr>
            <p:ph type="body" sz="half" idx="2"/>
          </p:nvPr>
        </p:nvSpPr>
        <p:spPr>
          <a:xfrm>
            <a:off x="1792288" y="5392207"/>
            <a:ext cx="5486400" cy="88534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r>
              <a:rPr lang="en-US" altLang="zh-CN" smtClean="0"/>
              <a:t>021-34182137</a:t>
            </a:r>
            <a:endParaRPr lang="zh-CN" altLang="en-US"/>
          </a:p>
        </p:txBody>
      </p:sp>
      <p:sp>
        <p:nvSpPr>
          <p:cNvPr id="6" name="Footer Placeholder 5"/>
          <p:cNvSpPr>
            <a:spLocks noGrp="1"/>
          </p:cNvSpPr>
          <p:nvPr>
            <p:ph type="ftr" sz="quarter" idx="11"/>
          </p:nvPr>
        </p:nvSpPr>
        <p:spPr/>
        <p:txBody>
          <a:bodyPr/>
          <a:lstStyle/>
          <a:p>
            <a:r>
              <a:rPr lang="en-US" altLang="zh-CN" smtClean="0"/>
              <a:t>rli@tainstruments.com</a:t>
            </a:r>
            <a:endParaRPr lang="zh-CN" altLang="en-US"/>
          </a:p>
        </p:txBody>
      </p:sp>
      <p:sp>
        <p:nvSpPr>
          <p:cNvPr id="7" name="Slide Number Placeholder 6"/>
          <p:cNvSpPr>
            <a:spLocks noGrp="1"/>
          </p:cNvSpPr>
          <p:nvPr>
            <p:ph type="sldNum" sz="quarter" idx="12"/>
          </p:nvPr>
        </p:nvSpPr>
        <p:spPr/>
        <p:txBody>
          <a:bodyPr/>
          <a:lstStyle/>
          <a:p>
            <a:fld id="{33F7D67D-F0E4-4533-8C33-6434C5E70DB1}" type="slidenum">
              <a:rPr lang="zh-CN" altLang="en-US" smtClean="0"/>
              <a:pPr/>
              <a:t>‹#›</a:t>
            </a:fld>
            <a:endParaRPr lang="zh-CN" altLang="en-US"/>
          </a:p>
        </p:txBody>
      </p:sp>
      <p:sp>
        <p:nvSpPr>
          <p:cNvPr id="8" name="Title 1"/>
          <p:cNvSpPr>
            <a:spLocks noGrp="1"/>
          </p:cNvSpPr>
          <p:nvPr>
            <p:ph type="title"/>
          </p:nvPr>
        </p:nvSpPr>
        <p:spPr>
          <a:xfrm>
            <a:off x="457200" y="0"/>
            <a:ext cx="8229600" cy="914400"/>
          </a:xfrm>
        </p:spPr>
        <p:txBody>
          <a:bodyPr/>
          <a:lstStyle/>
          <a:p>
            <a:r>
              <a:rPr lang="en-US" altLang="zh-CN" smtClean="0"/>
              <a:t>Click to edit Master title style</a:t>
            </a:r>
            <a:endParaRPr lang="en-US"/>
          </a:p>
        </p:txBody>
      </p:sp>
    </p:spTree>
    <p:extLst>
      <p:ext uri="{BB962C8B-B14F-4D97-AF65-F5344CB8AC3E}">
        <p14:creationId xmlns:p14="http://schemas.microsoft.com/office/powerpoint/2010/main" xmlns="" val="105220337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r>
              <a:rPr lang="en-US" altLang="zh-CN" smtClean="0"/>
              <a:t>021-34182137</a:t>
            </a:r>
            <a:endParaRPr lang="zh-CN" altLang="en-US"/>
          </a:p>
        </p:txBody>
      </p:sp>
      <p:sp>
        <p:nvSpPr>
          <p:cNvPr id="4" name="Footer Placeholder 3"/>
          <p:cNvSpPr>
            <a:spLocks noGrp="1"/>
          </p:cNvSpPr>
          <p:nvPr>
            <p:ph type="ftr" sz="quarter" idx="11"/>
          </p:nvPr>
        </p:nvSpPr>
        <p:spPr/>
        <p:txBody>
          <a:bodyPr/>
          <a:lstStyle/>
          <a:p>
            <a:r>
              <a:rPr lang="en-US" altLang="zh-CN" smtClean="0"/>
              <a:t>rli@tainstruments.com</a:t>
            </a:r>
            <a:endParaRPr lang="zh-CN" altLang="en-US"/>
          </a:p>
        </p:txBody>
      </p:sp>
      <p:sp>
        <p:nvSpPr>
          <p:cNvPr id="5" name="Slide Number Placeholder 4"/>
          <p:cNvSpPr>
            <a:spLocks noGrp="1"/>
          </p:cNvSpPr>
          <p:nvPr>
            <p:ph type="sldNum" sz="quarter" idx="12"/>
          </p:nvPr>
        </p:nvSpPr>
        <p:spPr/>
        <p:txBody>
          <a:bodyPr/>
          <a:lstStyle/>
          <a:p>
            <a:fld id="{33F7D67D-F0E4-4533-8C33-6434C5E70DB1}" type="slidenum">
              <a:rPr lang="zh-CN" altLang="en-US" smtClean="0"/>
              <a:pPr/>
              <a:t>‹#›</a:t>
            </a:fld>
            <a:endParaRPr lang="zh-CN" altLang="en-US"/>
          </a:p>
        </p:txBody>
      </p:sp>
    </p:spTree>
    <p:extLst>
      <p:ext uri="{BB962C8B-B14F-4D97-AF65-F5344CB8AC3E}">
        <p14:creationId xmlns:p14="http://schemas.microsoft.com/office/powerpoint/2010/main" xmlns="" val="36024899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4" descr="lowerbar wht"/>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6502797"/>
            <a:ext cx="9145588"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8"/>
          <p:cNvSpPr>
            <a:spLocks noChangeArrowheads="1"/>
          </p:cNvSpPr>
          <p:nvPr/>
        </p:nvSpPr>
        <p:spPr bwMode="auto">
          <a:xfrm>
            <a:off x="0" y="0"/>
            <a:ext cx="9144000" cy="914400"/>
          </a:xfrm>
          <a:prstGeom prst="rect">
            <a:avLst/>
          </a:prstGeom>
          <a:solidFill>
            <a:srgbClr val="002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 name="Rectangle 9"/>
          <p:cNvSpPr>
            <a:spLocks noChangeArrowheads="1"/>
          </p:cNvSpPr>
          <p:nvPr/>
        </p:nvSpPr>
        <p:spPr bwMode="auto">
          <a:xfrm>
            <a:off x="0" y="914400"/>
            <a:ext cx="9144000" cy="76200"/>
          </a:xfrm>
          <a:prstGeom prst="rect">
            <a:avLst/>
          </a:prstGeom>
          <a:solidFill>
            <a:srgbClr val="0052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457200" y="6544328"/>
            <a:ext cx="2133600" cy="301756"/>
          </a:xfrm>
          <a:prstGeom prst="rect">
            <a:avLst/>
          </a:prstGeom>
        </p:spPr>
        <p:txBody>
          <a:bodyPr vert="horz" lIns="91440" tIns="45720" rIns="91440" bIns="45720" rtlCol="0" anchor="ctr"/>
          <a:lstStyle>
            <a:lvl1pPr algn="ctr">
              <a:defRPr sz="1200">
                <a:solidFill>
                  <a:schemeClr val="bg1"/>
                </a:solidFill>
              </a:defRPr>
            </a:lvl1pPr>
          </a:lstStyle>
          <a:p>
            <a:r>
              <a:rPr lang="en-US" altLang="zh-CN" smtClean="0"/>
              <a:t>021-34182137</a:t>
            </a:r>
            <a:endParaRPr lang="zh-CN" altLang="en-US" dirty="0"/>
          </a:p>
        </p:txBody>
      </p:sp>
      <p:sp>
        <p:nvSpPr>
          <p:cNvPr id="5" name="Footer Placeholder 4"/>
          <p:cNvSpPr>
            <a:spLocks noGrp="1"/>
          </p:cNvSpPr>
          <p:nvPr>
            <p:ph type="ftr" sz="quarter" idx="3"/>
          </p:nvPr>
        </p:nvSpPr>
        <p:spPr>
          <a:xfrm>
            <a:off x="3124200" y="6544328"/>
            <a:ext cx="2895600" cy="301756"/>
          </a:xfrm>
          <a:prstGeom prst="rect">
            <a:avLst/>
          </a:prstGeom>
        </p:spPr>
        <p:txBody>
          <a:bodyPr vert="horz" lIns="91440" tIns="45720" rIns="91440" bIns="45720" rtlCol="0" anchor="ctr"/>
          <a:lstStyle>
            <a:lvl1pPr algn="ctr">
              <a:defRPr sz="1200">
                <a:solidFill>
                  <a:schemeClr val="bg1"/>
                </a:solidFill>
              </a:defRPr>
            </a:lvl1pPr>
          </a:lstStyle>
          <a:p>
            <a:r>
              <a:rPr lang="en-US" altLang="zh-CN" smtClean="0"/>
              <a:t>rli@tainstruments.com</a:t>
            </a:r>
            <a:endParaRPr lang="zh-CN" altLang="en-US" dirty="0"/>
          </a:p>
        </p:txBody>
      </p:sp>
      <p:sp>
        <p:nvSpPr>
          <p:cNvPr id="6" name="Slide Number Placeholder 5"/>
          <p:cNvSpPr>
            <a:spLocks noGrp="1"/>
          </p:cNvSpPr>
          <p:nvPr>
            <p:ph type="sldNum" sz="quarter" idx="4"/>
          </p:nvPr>
        </p:nvSpPr>
        <p:spPr>
          <a:xfrm>
            <a:off x="6553200" y="6544328"/>
            <a:ext cx="2133600" cy="301756"/>
          </a:xfrm>
          <a:prstGeom prst="rect">
            <a:avLst/>
          </a:prstGeom>
        </p:spPr>
        <p:txBody>
          <a:bodyPr vert="horz" lIns="91440" tIns="45720" rIns="91440" bIns="45720" rtlCol="0" anchor="ctr"/>
          <a:lstStyle>
            <a:lvl1pPr algn="ctr">
              <a:defRPr sz="1200">
                <a:solidFill>
                  <a:schemeClr val="bg1"/>
                </a:solidFill>
              </a:defRPr>
            </a:lvl1pPr>
          </a:lstStyle>
          <a:p>
            <a:fld id="{33F7D67D-F0E4-4533-8C33-6434C5E70DB1}" type="slidenum">
              <a:rPr lang="zh-CN" altLang="en-US" smtClean="0"/>
              <a:pPr/>
              <a:t>‹#›</a:t>
            </a:fld>
            <a:endParaRPr lang="zh-CN" altLang="en-US"/>
          </a:p>
        </p:txBody>
      </p:sp>
    </p:spTree>
    <p:extLst>
      <p:ext uri="{BB962C8B-B14F-4D97-AF65-F5344CB8AC3E}">
        <p14:creationId xmlns:p14="http://schemas.microsoft.com/office/powerpoint/2010/main" xmlns="" val="40412437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gif"/><Relationship Id="rId1" Type="http://schemas.openxmlformats.org/officeDocument/2006/relationships/slideLayout" Target="../slideLayouts/slideLayout9.xml"/><Relationship Id="rId5" Type="http://schemas.openxmlformats.org/officeDocument/2006/relationships/image" Target="../media/image56.jpeg"/><Relationship Id="rId4" Type="http://schemas.openxmlformats.org/officeDocument/2006/relationships/image" Target="../media/image55.emf"/></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64.jpe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6.jpeg"/><Relationship Id="rId1" Type="http://schemas.openxmlformats.org/officeDocument/2006/relationships/slideLayout" Target="../slideLayouts/slideLayout3.xml"/><Relationship Id="rId5" Type="http://schemas.openxmlformats.org/officeDocument/2006/relationships/image" Target="../media/image88.jpeg"/><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3.xml"/><Relationship Id="rId4" Type="http://schemas.openxmlformats.org/officeDocument/2006/relationships/image" Target="../media/image9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3.xml"/><Relationship Id="rId4" Type="http://schemas.openxmlformats.org/officeDocument/2006/relationships/image" Target="../media/image94.jpeg"/></Relationships>
</file>

<file path=ppt/slides/_rels/slide4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3.xml"/><Relationship Id="rId5" Type="http://schemas.openxmlformats.org/officeDocument/2006/relationships/image" Target="../media/image101.jpeg"/><Relationship Id="rId4" Type="http://schemas.openxmlformats.org/officeDocument/2006/relationships/image" Target="../media/image100.jpeg"/></Relationships>
</file>

<file path=ppt/slides/_rels/slide4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5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xml"/><Relationship Id="rId5" Type="http://schemas.openxmlformats.org/officeDocument/2006/relationships/image" Target="../media/image116.png"/><Relationship Id="rId4" Type="http://schemas.openxmlformats.org/officeDocument/2006/relationships/image" Target="../media/image115.png"/></Relationships>
</file>

<file path=ppt/slides/_rels/slide5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3.xml"/><Relationship Id="rId5" Type="http://schemas.openxmlformats.org/officeDocument/2006/relationships/image" Target="../media/image129.jpeg"/><Relationship Id="rId4" Type="http://schemas.openxmlformats.org/officeDocument/2006/relationships/image" Target="../media/image12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video.tainstruments.com/Pages/VideoPlayer.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u.youku.com/user_show/id_UMTY3MzUxNDIw.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0"/>
            <a:ext cx="9144000" cy="3886200"/>
          </a:xfrm>
          <a:prstGeom prst="rect">
            <a:avLst/>
          </a:prstGeom>
          <a:solidFill>
            <a:srgbClr val="00204E"/>
          </a:solidFill>
          <a:ln w="9525">
            <a:noFill/>
            <a:miter lim="800000"/>
            <a:headEnd/>
            <a:tailEnd/>
          </a:ln>
        </p:spPr>
        <p:txBody>
          <a:bodyPr wrap="none" anchor="ctr"/>
          <a:lstStyle/>
          <a:p>
            <a:endParaRPr lang="zh-TW" altLang="en-US"/>
          </a:p>
        </p:txBody>
      </p:sp>
      <p:sp>
        <p:nvSpPr>
          <p:cNvPr id="2051" name="Rectangle 10"/>
          <p:cNvSpPr>
            <a:spLocks noChangeArrowheads="1"/>
          </p:cNvSpPr>
          <p:nvPr/>
        </p:nvSpPr>
        <p:spPr bwMode="auto">
          <a:xfrm>
            <a:off x="0" y="3886200"/>
            <a:ext cx="9144000" cy="2971800"/>
          </a:xfrm>
          <a:prstGeom prst="rect">
            <a:avLst/>
          </a:prstGeom>
          <a:solidFill>
            <a:schemeClr val="bg1"/>
          </a:solidFill>
          <a:ln w="9525">
            <a:noFill/>
            <a:miter lim="800000"/>
            <a:headEnd/>
            <a:tailEnd/>
          </a:ln>
        </p:spPr>
        <p:txBody>
          <a:bodyPr wrap="none" anchor="ctr"/>
          <a:lstStyle/>
          <a:p>
            <a:endParaRPr lang="zh-TW" altLang="en-US"/>
          </a:p>
        </p:txBody>
      </p:sp>
      <p:sp>
        <p:nvSpPr>
          <p:cNvPr id="2052" name="Rectangle 11"/>
          <p:cNvSpPr>
            <a:spLocks noGrp="1" noChangeArrowheads="1"/>
          </p:cNvSpPr>
          <p:nvPr>
            <p:ph type="subTitle" idx="1"/>
          </p:nvPr>
        </p:nvSpPr>
        <p:spPr bwMode="gray">
          <a:xfrm>
            <a:off x="1619250" y="4437063"/>
            <a:ext cx="6553200" cy="648121"/>
          </a:xfrm>
        </p:spPr>
        <p:txBody>
          <a:bodyPr lIns="0" rIns="0"/>
          <a:lstStyle/>
          <a:p>
            <a:pPr algn="ctr"/>
            <a:r>
              <a:rPr lang="zh-CN" altLang="en-US" b="1" dirty="0">
                <a:solidFill>
                  <a:srgbClr val="262673"/>
                </a:solidFill>
                <a:latin typeface="宋体" charset="-122"/>
                <a:ea typeface="宋体" charset="-122"/>
                <a:cs typeface="Times New Roman" pitchFamily="18" charset="0"/>
              </a:rPr>
              <a:t>非常感谢选择</a:t>
            </a:r>
            <a:r>
              <a:rPr lang="en-US" altLang="zh-CN" b="1" dirty="0">
                <a:solidFill>
                  <a:srgbClr val="262673"/>
                </a:solidFill>
                <a:latin typeface="宋体" charset="-122"/>
                <a:ea typeface="宋体" charset="-122"/>
                <a:cs typeface="Times New Roman" pitchFamily="18" charset="0"/>
              </a:rPr>
              <a:t>TA</a:t>
            </a:r>
            <a:r>
              <a:rPr lang="zh-CN" altLang="en-US" b="1" dirty="0">
                <a:solidFill>
                  <a:srgbClr val="262673"/>
                </a:solidFill>
                <a:latin typeface="宋体" charset="-122"/>
                <a:ea typeface="宋体" charset="-122"/>
                <a:cs typeface="Times New Roman" pitchFamily="18" charset="0"/>
              </a:rPr>
              <a:t>产品</a:t>
            </a:r>
            <a:endParaRPr lang="en-US" altLang="zh-CN" b="1" dirty="0">
              <a:solidFill>
                <a:srgbClr val="262673"/>
              </a:solidFill>
              <a:latin typeface="宋体" charset="-122"/>
              <a:ea typeface="宋体" charset="-122"/>
              <a:cs typeface="Times New Roman" pitchFamily="18" charset="0"/>
            </a:endParaRPr>
          </a:p>
          <a:p>
            <a:pPr eaLnBrk="1" hangingPunct="1"/>
            <a:endParaRPr lang="de-DE" altLang="zh-TW" sz="4000" b="1" dirty="0" smtClean="0">
              <a:solidFill>
                <a:srgbClr val="262673"/>
              </a:solidFill>
              <a:latin typeface="Times New Roman" pitchFamily="18" charset="0"/>
              <a:ea typeface="宋体" charset="-122"/>
              <a:cs typeface="Times New Roman" pitchFamily="18" charset="0"/>
            </a:endParaRPr>
          </a:p>
          <a:p>
            <a:pPr eaLnBrk="1" hangingPunct="1"/>
            <a:endParaRPr lang="de-DE" altLang="zh-TW" sz="4000" b="1" dirty="0" smtClean="0">
              <a:solidFill>
                <a:srgbClr val="262673"/>
              </a:solidFill>
              <a:latin typeface="標楷體" pitchFamily="65" charset="-120"/>
              <a:ea typeface="標楷體" pitchFamily="65" charset="-120"/>
              <a:cs typeface="Times New Roman" pitchFamily="18" charset="0"/>
            </a:endParaRPr>
          </a:p>
          <a:p>
            <a:pPr eaLnBrk="1" hangingPunct="1"/>
            <a:endParaRPr lang="de-DE" altLang="zh-TW" sz="4000" b="1" dirty="0" smtClean="0">
              <a:solidFill>
                <a:srgbClr val="262673"/>
              </a:solidFill>
            </a:endParaRPr>
          </a:p>
        </p:txBody>
      </p:sp>
      <p:sp>
        <p:nvSpPr>
          <p:cNvPr id="2053" name="Rectangle 12"/>
          <p:cNvSpPr>
            <a:spLocks noGrp="1" noChangeArrowheads="1"/>
          </p:cNvSpPr>
          <p:nvPr>
            <p:ph type="ctrTitle"/>
          </p:nvPr>
        </p:nvSpPr>
        <p:spPr bwMode="gray">
          <a:xfrm>
            <a:off x="1258888" y="1484313"/>
            <a:ext cx="6626225" cy="1081087"/>
          </a:xfrm>
          <a:noFill/>
        </p:spPr>
        <p:txBody>
          <a:bodyPr lIns="0" rIns="0" anchor="b">
            <a:normAutofit fontScale="90000"/>
          </a:bodyPr>
          <a:lstStyle/>
          <a:p>
            <a:pPr eaLnBrk="1" hangingPunct="1"/>
            <a:r>
              <a:rPr lang="en-US" altLang="zh-TW" sz="4400" dirty="0" smtClean="0">
                <a:latin typeface="宋体" charset="-122"/>
                <a:ea typeface="宋体" charset="-122"/>
              </a:rPr>
              <a:t>  </a:t>
            </a:r>
            <a:r>
              <a:rPr lang="en-US" altLang="zh-TW" sz="4400" dirty="0" smtClean="0">
                <a:solidFill>
                  <a:schemeClr val="bg1"/>
                </a:solidFill>
                <a:latin typeface="宋体" charset="-122"/>
                <a:ea typeface="宋体" charset="-122"/>
              </a:rPr>
              <a:t>DHR </a:t>
            </a:r>
            <a:r>
              <a:rPr lang="zh-CN" altLang="en-US" sz="4400" dirty="0" smtClean="0">
                <a:solidFill>
                  <a:schemeClr val="bg1"/>
                </a:solidFill>
                <a:latin typeface="宋体" charset="-122"/>
                <a:ea typeface="宋体" charset="-122"/>
              </a:rPr>
              <a:t>流变仪安装操作培训</a:t>
            </a:r>
            <a:endParaRPr lang="de-DE" altLang="zh-TW" sz="4400" dirty="0" smtClean="0">
              <a:solidFill>
                <a:schemeClr val="bg1"/>
              </a:solidFill>
              <a:latin typeface="宋体" charset="-122"/>
              <a:ea typeface="宋体" charset="-122"/>
            </a:endParaRPr>
          </a:p>
        </p:txBody>
      </p:sp>
      <p:sp>
        <p:nvSpPr>
          <p:cNvPr id="2054" name="Rectangle 5"/>
          <p:cNvSpPr>
            <a:spLocks noChangeArrowheads="1"/>
          </p:cNvSpPr>
          <p:nvPr/>
        </p:nvSpPr>
        <p:spPr bwMode="auto">
          <a:xfrm>
            <a:off x="0" y="3810000"/>
            <a:ext cx="9144000" cy="152400"/>
          </a:xfrm>
          <a:prstGeom prst="rect">
            <a:avLst/>
          </a:prstGeom>
          <a:solidFill>
            <a:srgbClr val="00529B"/>
          </a:solidFill>
          <a:ln w="9525">
            <a:noFill/>
            <a:miter lim="800000"/>
            <a:headEnd/>
            <a:tailEnd/>
          </a:ln>
        </p:spPr>
        <p:txBody>
          <a:bodyPr wrap="none" anchor="ctr"/>
          <a:lstStyle/>
          <a:p>
            <a:endParaRPr lang="zh-TW" altLang="en-US"/>
          </a:p>
        </p:txBody>
      </p:sp>
      <p:sp>
        <p:nvSpPr>
          <p:cNvPr id="2055" name="Rectangle 6"/>
          <p:cNvSpPr>
            <a:spLocks noChangeArrowheads="1"/>
          </p:cNvSpPr>
          <p:nvPr/>
        </p:nvSpPr>
        <p:spPr bwMode="auto">
          <a:xfrm>
            <a:off x="7010400" y="3810000"/>
            <a:ext cx="2133600" cy="152400"/>
          </a:xfrm>
          <a:prstGeom prst="rect">
            <a:avLst/>
          </a:prstGeom>
          <a:solidFill>
            <a:srgbClr val="0092DD"/>
          </a:solidFill>
          <a:ln w="9525">
            <a:noFill/>
            <a:miter lim="800000"/>
            <a:headEnd/>
            <a:tailEnd/>
          </a:ln>
        </p:spPr>
        <p:txBody>
          <a:bodyPr wrap="none" anchor="ctr"/>
          <a:lstStyle/>
          <a:p>
            <a:pPr algn="ctr"/>
            <a:endParaRPr lang="zh-TW" altLang="zh-TW">
              <a:solidFill>
                <a:srgbClr val="00204E"/>
              </a:solidFill>
            </a:endParaRPr>
          </a:p>
        </p:txBody>
      </p:sp>
      <p:pic>
        <p:nvPicPr>
          <p:cNvPr id="2056" name="Picture 13" descr="TAlogo"/>
          <p:cNvPicPr>
            <a:picLocks noChangeAspect="1" noChangeArrowheads="1"/>
          </p:cNvPicPr>
          <p:nvPr/>
        </p:nvPicPr>
        <p:blipFill>
          <a:blip r:embed="rId3" cstate="print"/>
          <a:srcRect/>
          <a:stretch>
            <a:fillRect/>
          </a:stretch>
        </p:blipFill>
        <p:spPr bwMode="auto">
          <a:xfrm>
            <a:off x="7278688" y="0"/>
            <a:ext cx="1865312" cy="13096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r>
              <a:rPr lang="zh-CN" altLang="en-US" sz="2600" dirty="0">
                <a:sym typeface="Wingdings" pitchFamily="2" charset="2"/>
              </a:rPr>
              <a:t>角位移</a:t>
            </a:r>
            <a:r>
              <a:rPr lang="en-US" altLang="zh-CN" sz="2600" dirty="0">
                <a:sym typeface="Wingdings" pitchFamily="2" charset="2"/>
              </a:rPr>
              <a:t>/</a:t>
            </a:r>
            <a:r>
              <a:rPr lang="zh-CN" altLang="en-US" sz="2600" dirty="0">
                <a:sym typeface="Wingdings" pitchFamily="2" charset="2"/>
              </a:rPr>
              <a:t>角速率</a:t>
            </a:r>
            <a:r>
              <a:rPr lang="en-US" altLang="zh-CN" sz="2600" dirty="0">
                <a:sym typeface="Wingdings" pitchFamily="2" charset="2"/>
              </a:rPr>
              <a:t></a:t>
            </a:r>
            <a:r>
              <a:rPr lang="zh-CN" altLang="en-US" sz="2600" dirty="0">
                <a:sym typeface="Wingdings" pitchFamily="2" charset="2"/>
              </a:rPr>
              <a:t>应变</a:t>
            </a:r>
            <a:r>
              <a:rPr lang="en-US" altLang="zh-CN" sz="2600" dirty="0">
                <a:sym typeface="Wingdings" pitchFamily="2" charset="2"/>
              </a:rPr>
              <a:t>/</a:t>
            </a:r>
            <a:r>
              <a:rPr lang="zh-CN" altLang="en-US" sz="2600" dirty="0">
                <a:sym typeface="Wingdings" pitchFamily="2" charset="2"/>
              </a:rPr>
              <a:t>应变速率</a:t>
            </a:r>
            <a:endParaRPr lang="en-US" altLang="zh-CN" sz="2600" dirty="0"/>
          </a:p>
        </p:txBody>
      </p:sp>
      <mc:AlternateContent xmlns:mc="http://schemas.openxmlformats.org/markup-compatibility/2006">
        <mc:Choice xmlns:a14="http://schemas.microsoft.com/office/drawing/2010/main" xmlns="" Requires="a14">
          <p:sp>
            <p:nvSpPr>
              <p:cNvPr id="3" name="Content Placeholder 2"/>
              <p:cNvSpPr>
                <a:spLocks noGrp="1"/>
              </p:cNvSpPr>
              <p:nvPr>
                <p:ph sz="half" idx="1"/>
              </p:nvPr>
            </p:nvSpPr>
            <p:spPr/>
            <p:txBody>
              <a:bodyPr>
                <a:normAutofit fontScale="92500" lnSpcReduction="20000"/>
              </a:bodyPr>
              <a:lstStyle/>
              <a:p>
                <a:pPr>
                  <a:lnSpc>
                    <a:spcPct val="135000"/>
                  </a:lnSpc>
                </a:pPr>
                <a:r>
                  <a:rPr lang="zh-CN" altLang="en-US" sz="3000" dirty="0"/>
                  <a:t>角位移</a:t>
                </a:r>
                <a:r>
                  <a:rPr lang="zh-CN" altLang="en-US" sz="3000" dirty="0" smtClean="0"/>
                  <a:t>（</a:t>
                </a:r>
                <a14:m>
                  <m:oMath xmlns:m="http://schemas.openxmlformats.org/officeDocument/2006/math">
                    <m:r>
                      <a:rPr lang="zh-CN" altLang="en-US" sz="3000">
                        <a:latin typeface="Cambria Math" panose="02040503050406030204" pitchFamily="18" charset="0"/>
                      </a:rPr>
                      <m:t>𝜑</m:t>
                    </m:r>
                  </m:oMath>
                </a14:m>
                <a:r>
                  <a:rPr lang="zh-CN" altLang="en-US" sz="3000" dirty="0" smtClean="0"/>
                  <a:t>）</a:t>
                </a:r>
                <a:endParaRPr lang="en-US" altLang="zh-CN" sz="3000" dirty="0"/>
              </a:p>
              <a:p>
                <a:pPr>
                  <a:lnSpc>
                    <a:spcPct val="135000"/>
                  </a:lnSpc>
                </a:pPr>
                <a:r>
                  <a:rPr lang="zh-CN" altLang="en-US" sz="3000" dirty="0"/>
                  <a:t>角速率</a:t>
                </a:r>
                <a:r>
                  <a:rPr lang="zh-CN" altLang="en-US" sz="3000" dirty="0" smtClean="0"/>
                  <a:t>（</a:t>
                </a:r>
                <a14:m>
                  <m:oMath xmlns:m="http://schemas.openxmlformats.org/officeDocument/2006/math">
                    <m:r>
                      <m:rPr>
                        <m:sty m:val="p"/>
                      </m:rPr>
                      <a:rPr lang="el-GR" altLang="zh-CN" sz="3000">
                        <a:latin typeface="Cambria Math" panose="02040503050406030204" pitchFamily="18" charset="0"/>
                      </a:rPr>
                      <m:t>Ω</m:t>
                    </m:r>
                  </m:oMath>
                </a14:m>
                <a:r>
                  <a:rPr lang="zh-CN" altLang="en-US" sz="3000" dirty="0"/>
                  <a:t>）</a:t>
                </a:r>
                <a:endParaRPr lang="en-US" altLang="zh-CN" sz="3000"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3" cstate="print"/>
                <a:stretch>
                  <a:fillRect l="-2715" t="-74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2" name="Content Placeholder 1"/>
              <p:cNvSpPr>
                <a:spLocks noGrp="1"/>
              </p:cNvSpPr>
              <p:nvPr>
                <p:ph sz="half" idx="2"/>
              </p:nvPr>
            </p:nvSpPr>
            <p:spPr/>
            <p:txBody>
              <a:bodyPr>
                <a:normAutofit fontScale="92500" lnSpcReduction="20000"/>
              </a:bodyPr>
              <a:lstStyle/>
              <a:p>
                <a:pPr>
                  <a:lnSpc>
                    <a:spcPct val="135000"/>
                  </a:lnSpc>
                </a:pPr>
                <a:r>
                  <a:rPr lang="zh-CN" altLang="en-US" sz="3000" dirty="0"/>
                  <a:t>应变换算</a:t>
                </a:r>
                <a:endParaRPr lang="en-US" altLang="zh-CN" sz="3000" dirty="0"/>
              </a:p>
              <a:p>
                <a:pPr marL="0" indent="0">
                  <a:lnSpc>
                    <a:spcPct val="135000"/>
                  </a:lnSpc>
                  <a:buNone/>
                </a:pPr>
                <a14:m>
                  <m:oMathPara xmlns:m="http://schemas.openxmlformats.org/officeDocument/2006/math">
                    <m:oMathParaPr>
                      <m:jc m:val="centerGroup"/>
                    </m:oMathParaPr>
                    <m:oMath xmlns:m="http://schemas.openxmlformats.org/officeDocument/2006/math">
                      <m:r>
                        <a:rPr lang="en-US" altLang="zh-CN" sz="3000" i="1">
                          <a:solidFill>
                            <a:srgbClr val="0070C0"/>
                          </a:solidFill>
                          <a:latin typeface="Cambria Math"/>
                          <a:ea typeface="Cambria Math"/>
                        </a:rPr>
                        <m:t>𝛾</m:t>
                      </m:r>
                      <m:r>
                        <a:rPr lang="en-US" altLang="zh-CN" sz="3000" i="1">
                          <a:solidFill>
                            <a:srgbClr val="0070C0"/>
                          </a:solidFill>
                          <a:latin typeface="Cambria Math"/>
                          <a:ea typeface="Cambria Math"/>
                        </a:rPr>
                        <m:t>=</m:t>
                      </m:r>
                      <m:sSub>
                        <m:sSubPr>
                          <m:ctrlPr>
                            <a:rPr lang="en-US" altLang="zh-CN" sz="3000" i="1">
                              <a:solidFill>
                                <a:srgbClr val="0070C0"/>
                              </a:solidFill>
                              <a:latin typeface="Cambria Math"/>
                              <a:ea typeface="Cambria Math"/>
                            </a:rPr>
                          </m:ctrlPr>
                        </m:sSubPr>
                        <m:e>
                          <m:r>
                            <a:rPr lang="en-US" altLang="zh-CN" sz="3000" i="1">
                              <a:solidFill>
                                <a:srgbClr val="0070C0"/>
                              </a:solidFill>
                              <a:latin typeface="Cambria Math"/>
                              <a:ea typeface="Cambria Math"/>
                            </a:rPr>
                            <m:t>𝐾</m:t>
                          </m:r>
                        </m:e>
                        <m:sub>
                          <m:r>
                            <a:rPr lang="en-US" altLang="zh-CN" sz="3000" i="1">
                              <a:solidFill>
                                <a:srgbClr val="0070C0"/>
                              </a:solidFill>
                              <a:latin typeface="Cambria Math"/>
                              <a:ea typeface="Cambria Math"/>
                            </a:rPr>
                            <m:t>𝛾</m:t>
                          </m:r>
                        </m:sub>
                      </m:sSub>
                      <m:r>
                        <a:rPr lang="en-US" altLang="zh-CN" sz="3000" i="1">
                          <a:solidFill>
                            <a:srgbClr val="0070C0"/>
                          </a:solidFill>
                          <a:latin typeface="Cambria Math"/>
                          <a:ea typeface="Cambria Math"/>
                        </a:rPr>
                        <m:t>×</m:t>
                      </m:r>
                      <m:r>
                        <a:rPr lang="en-US" altLang="zh-CN" sz="3000" i="1">
                          <a:solidFill>
                            <a:srgbClr val="0070C0"/>
                          </a:solidFill>
                          <a:latin typeface="Cambria Math"/>
                          <a:ea typeface="Cambria Math"/>
                        </a:rPr>
                        <m:t>𝜑</m:t>
                      </m:r>
                    </m:oMath>
                  </m:oMathPara>
                </a14:m>
                <a:endParaRPr lang="en-US" altLang="zh-CN" sz="3000" dirty="0">
                  <a:solidFill>
                    <a:srgbClr val="0070C0"/>
                  </a:solidFill>
                </a:endParaRPr>
              </a:p>
              <a:p>
                <a:pPr>
                  <a:lnSpc>
                    <a:spcPct val="135000"/>
                  </a:lnSpc>
                </a:pPr>
                <a:r>
                  <a:rPr lang="zh-CN" altLang="en-US" sz="3000" dirty="0"/>
                  <a:t>应变速率换算</a:t>
                </a:r>
                <a:endParaRPr lang="en-US" altLang="zh-CN" sz="3000" dirty="0"/>
              </a:p>
              <a:p>
                <a:pPr marL="0" indent="0">
                  <a:lnSpc>
                    <a:spcPct val="135000"/>
                  </a:lnSpc>
                  <a:buNone/>
                </a:pPr>
                <a14:m>
                  <m:oMathPara xmlns:m="http://schemas.openxmlformats.org/officeDocument/2006/math">
                    <m:oMathParaPr>
                      <m:jc m:val="centerGroup"/>
                    </m:oMathParaPr>
                    <m:oMath xmlns:m="http://schemas.openxmlformats.org/officeDocument/2006/math">
                      <m:acc>
                        <m:accPr>
                          <m:chr m:val="̇"/>
                          <m:ctrlPr>
                            <a:rPr lang="en-US" altLang="zh-CN" sz="3000" i="1">
                              <a:solidFill>
                                <a:srgbClr val="0070C0"/>
                              </a:solidFill>
                              <a:latin typeface="Cambria Math"/>
                            </a:rPr>
                          </m:ctrlPr>
                        </m:accPr>
                        <m:e>
                          <m:r>
                            <a:rPr lang="en-US" altLang="zh-CN" sz="3000" i="1">
                              <a:solidFill>
                                <a:srgbClr val="0070C0"/>
                              </a:solidFill>
                              <a:latin typeface="Cambria Math"/>
                              <a:ea typeface="Cambria Math"/>
                            </a:rPr>
                            <m:t>𝛾</m:t>
                          </m:r>
                        </m:e>
                      </m:acc>
                      <m:r>
                        <a:rPr lang="en-US" altLang="zh-CN" sz="3000" i="1">
                          <a:solidFill>
                            <a:srgbClr val="0070C0"/>
                          </a:solidFill>
                          <a:latin typeface="Cambria Math"/>
                        </a:rPr>
                        <m:t>=</m:t>
                      </m:r>
                      <m:sSub>
                        <m:sSubPr>
                          <m:ctrlPr>
                            <a:rPr lang="en-US" altLang="zh-CN" sz="3000" i="1">
                              <a:solidFill>
                                <a:srgbClr val="0070C0"/>
                              </a:solidFill>
                              <a:latin typeface="Cambria Math"/>
                            </a:rPr>
                          </m:ctrlPr>
                        </m:sSubPr>
                        <m:e>
                          <m:r>
                            <a:rPr lang="en-US" altLang="zh-CN" sz="3000" i="1">
                              <a:solidFill>
                                <a:srgbClr val="0070C0"/>
                              </a:solidFill>
                              <a:latin typeface="Cambria Math"/>
                            </a:rPr>
                            <m:t>𝐾</m:t>
                          </m:r>
                        </m:e>
                        <m:sub>
                          <m:r>
                            <a:rPr lang="en-US" altLang="zh-CN" sz="3000" i="1">
                              <a:solidFill>
                                <a:srgbClr val="0070C0"/>
                              </a:solidFill>
                              <a:latin typeface="Cambria Math"/>
                              <a:ea typeface="Cambria Math"/>
                            </a:rPr>
                            <m:t>𝛾</m:t>
                          </m:r>
                        </m:sub>
                      </m:sSub>
                      <m:r>
                        <a:rPr lang="en-US" altLang="zh-CN" sz="3000" i="1">
                          <a:solidFill>
                            <a:srgbClr val="0070C0"/>
                          </a:solidFill>
                          <a:latin typeface="Cambria Math"/>
                          <a:ea typeface="Cambria Math"/>
                        </a:rPr>
                        <m:t>×</m:t>
                      </m:r>
                      <m:r>
                        <m:rPr>
                          <m:sty m:val="p"/>
                        </m:rPr>
                        <a:rPr lang="el-GR" altLang="zh-CN" sz="3000" i="1">
                          <a:solidFill>
                            <a:srgbClr val="0070C0"/>
                          </a:solidFill>
                          <a:latin typeface="Cambria Math"/>
                          <a:ea typeface="Cambria Math"/>
                        </a:rPr>
                        <m:t>Ω</m:t>
                      </m:r>
                    </m:oMath>
                  </m:oMathPara>
                </a14:m>
                <a:endParaRPr lang="en-US" altLang="zh-CN" sz="3000" dirty="0">
                  <a:solidFill>
                    <a:srgbClr val="0070C0"/>
                  </a:solidFill>
                </a:endParaRPr>
              </a:p>
              <a:p>
                <a:pPr marL="457200" lvl="1" indent="0">
                  <a:lnSpc>
                    <a:spcPct val="135000"/>
                  </a:lnSpc>
                  <a:buNone/>
                </a:pPr>
                <a:r>
                  <a:rPr lang="en-US" altLang="zh-CN" dirty="0"/>
                  <a:t>𝛾 – </a:t>
                </a:r>
                <a:r>
                  <a:rPr lang="zh-CN" altLang="en-US" dirty="0"/>
                  <a:t>应变</a:t>
                </a:r>
                <a:endParaRPr lang="en-US" altLang="zh-CN" dirty="0"/>
              </a:p>
              <a:p>
                <a:pPr marL="457200" lvl="1" indent="0">
                  <a:lnSpc>
                    <a:spcPct val="135000"/>
                  </a:lnSpc>
                  <a:buNone/>
                </a:pPr>
                <a14:m>
                  <m:oMath xmlns:m="http://schemas.openxmlformats.org/officeDocument/2006/math">
                    <m:r>
                      <a:rPr lang="en-US" altLang="zh-CN" i="1">
                        <a:latin typeface="Cambria Math"/>
                        <a:ea typeface="Cambria Math"/>
                      </a:rPr>
                      <m:t>𝜑</m:t>
                    </m:r>
                  </m:oMath>
                </a14:m>
                <a:r>
                  <a:rPr lang="en-US" altLang="zh-CN" dirty="0"/>
                  <a:t> – </a:t>
                </a:r>
                <a:r>
                  <a:rPr lang="zh-CN" altLang="en-US" dirty="0"/>
                  <a:t>角位移</a:t>
                </a:r>
                <a:endParaRPr lang="en-US" altLang="zh-CN" dirty="0"/>
              </a:p>
              <a:p>
                <a:pPr marL="457200" lvl="1" indent="0">
                  <a:lnSpc>
                    <a:spcPct val="135000"/>
                  </a:lnSpc>
                  <a:buNone/>
                </a:pPr>
                <a14:m>
                  <m:oMath xmlns:m="http://schemas.openxmlformats.org/officeDocument/2006/math">
                    <m:acc>
                      <m:accPr>
                        <m:chr m:val="̇"/>
                        <m:ctrlPr>
                          <a:rPr lang="en-US" altLang="zh-CN" i="1">
                            <a:latin typeface="Cambria Math"/>
                          </a:rPr>
                        </m:ctrlPr>
                      </m:accPr>
                      <m:e>
                        <m:r>
                          <a:rPr lang="en-US" altLang="zh-CN" i="1">
                            <a:latin typeface="Cambria Math"/>
                            <a:ea typeface="Cambria Math"/>
                          </a:rPr>
                          <m:t>𝛾</m:t>
                        </m:r>
                      </m:e>
                    </m:acc>
                  </m:oMath>
                </a14:m>
                <a:r>
                  <a:rPr lang="en-US" altLang="zh-CN" dirty="0"/>
                  <a:t> - </a:t>
                </a:r>
                <a:r>
                  <a:rPr lang="zh-CN" altLang="en-US" dirty="0"/>
                  <a:t>应变速率</a:t>
                </a:r>
                <a:endParaRPr lang="en-US" altLang="zh-CN" dirty="0"/>
              </a:p>
              <a:p>
                <a:pPr marL="457200" lvl="1" indent="0">
                  <a:lnSpc>
                    <a:spcPct val="135000"/>
                  </a:lnSpc>
                  <a:buNone/>
                </a:pPr>
                <a14:m>
                  <m:oMath xmlns:m="http://schemas.openxmlformats.org/officeDocument/2006/math">
                    <m:r>
                      <m:rPr>
                        <m:sty m:val="p"/>
                      </m:rPr>
                      <a:rPr lang="el-GR" altLang="zh-CN" i="1">
                        <a:latin typeface="Cambria Math"/>
                        <a:ea typeface="Cambria Math"/>
                      </a:rPr>
                      <m:t>Ω</m:t>
                    </m:r>
                  </m:oMath>
                </a14:m>
                <a:r>
                  <a:rPr lang="en-US" altLang="zh-CN" dirty="0"/>
                  <a:t> – </a:t>
                </a:r>
                <a:r>
                  <a:rPr lang="zh-CN" altLang="en-US" dirty="0"/>
                  <a:t>角速率</a:t>
                </a:r>
                <a:endParaRPr lang="en-US" altLang="zh-CN" i="1" dirty="0">
                  <a:latin typeface="Cambria Math"/>
                </a:endParaRPr>
              </a:p>
              <a:p>
                <a:pPr marL="457200" lvl="1" indent="0">
                  <a:lnSpc>
                    <a:spcPct val="135000"/>
                  </a:lnSpc>
                  <a:buNone/>
                </a:pPr>
                <a14:m>
                  <m:oMath xmlns:m="http://schemas.openxmlformats.org/officeDocument/2006/math">
                    <m:sSub>
                      <m:sSubPr>
                        <m:ctrlPr>
                          <a:rPr lang="en-US" altLang="zh-CN" i="1">
                            <a:latin typeface="Cambria Math"/>
                          </a:rPr>
                        </m:ctrlPr>
                      </m:sSubPr>
                      <m:e>
                        <m:r>
                          <a:rPr lang="en-US" altLang="zh-CN" i="1">
                            <a:latin typeface="Cambria Math"/>
                          </a:rPr>
                          <m:t>𝐾</m:t>
                        </m:r>
                      </m:e>
                      <m:sub>
                        <m:r>
                          <a:rPr lang="en-US" altLang="zh-CN" i="1">
                            <a:latin typeface="Cambria Math"/>
                            <a:ea typeface="Cambria Math"/>
                          </a:rPr>
                          <m:t>𝛾</m:t>
                        </m:r>
                      </m:sub>
                    </m:sSub>
                  </m:oMath>
                </a14:m>
                <a:r>
                  <a:rPr lang="en-US" altLang="zh-CN" dirty="0"/>
                  <a:t> - </a:t>
                </a:r>
                <a:r>
                  <a:rPr lang="zh-CN" altLang="en-US" dirty="0"/>
                  <a:t>应变</a:t>
                </a:r>
                <a:r>
                  <a:rPr lang="zh-CN" altLang="en-US" dirty="0" smtClean="0"/>
                  <a:t>因子</a:t>
                </a:r>
                <a:endParaRPr lang="zh-CN" altLang="en-US" dirty="0"/>
              </a:p>
            </p:txBody>
          </p:sp>
        </mc:Choice>
        <mc:Fallback>
          <p:sp>
            <p:nvSpPr>
              <p:cNvPr id="2" name="Content Placeholder 1"/>
              <p:cNvSpPr>
                <a:spLocks noGrp="1" noRot="1" noChangeAspect="1" noMove="1" noResize="1" noEditPoints="1" noAdjustHandles="1" noChangeArrowheads="1" noChangeShapeType="1" noTextEdit="1"/>
              </p:cNvSpPr>
              <p:nvPr>
                <p:ph sz="half" idx="2"/>
              </p:nvPr>
            </p:nvSpPr>
            <p:spPr>
              <a:blipFill rotWithShape="1">
                <a:blip r:embed="rId4" cstate="print"/>
                <a:stretch>
                  <a:fillRect l="-2719" t="-747"/>
                </a:stretch>
              </a:blipFill>
            </p:spPr>
            <p:txBody>
              <a:bodyPr/>
              <a:lstStyle/>
              <a:p>
                <a:r>
                  <a:rPr lang="zh-CN" altLang="en-US">
                    <a:noFill/>
                  </a:rPr>
                  <a:t> </a:t>
                </a:r>
              </a:p>
            </p:txBody>
          </p:sp>
        </mc:Fallback>
      </mc:AlternateContent>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592" y="2700337"/>
            <a:ext cx="2914650" cy="291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337932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zh-CN" altLang="en-US" sz="2600" dirty="0"/>
              <a:t>扭矩（力）</a:t>
            </a:r>
            <a:r>
              <a:rPr lang="en-US" altLang="zh-CN" sz="2600" dirty="0">
                <a:sym typeface="Wingdings" pitchFamily="2" charset="2"/>
              </a:rPr>
              <a:t>  </a:t>
            </a:r>
            <a:r>
              <a:rPr lang="zh-CN" altLang="en-US" sz="2600" dirty="0"/>
              <a:t>剪切应力</a:t>
            </a:r>
          </a:p>
        </p:txBody>
      </p:sp>
      <mc:AlternateContent xmlns:mc="http://schemas.openxmlformats.org/markup-compatibility/2006">
        <mc:Choice xmlns:a14="http://schemas.microsoft.com/office/drawing/2010/main" xmlns="" Requires="a14">
          <p:sp>
            <p:nvSpPr>
              <p:cNvPr id="8" name="Content Placeholder 7"/>
              <p:cNvSpPr>
                <a:spLocks noGrp="1"/>
              </p:cNvSpPr>
              <p:nvPr>
                <p:ph sz="half" idx="1"/>
              </p:nvPr>
            </p:nvSpPr>
            <p:spPr/>
            <p:txBody>
              <a:bodyPr/>
              <a:lstStyle/>
              <a:p>
                <a:pPr>
                  <a:lnSpc>
                    <a:spcPct val="150000"/>
                  </a:lnSpc>
                </a:pPr>
                <a:r>
                  <a:rPr lang="zh-CN" altLang="en-US" dirty="0" smtClean="0"/>
                  <a:t>扭矩</a:t>
                </a:r>
                <a:r>
                  <a:rPr lang="en-US" altLang="zh-CN" dirty="0" smtClean="0"/>
                  <a:t>(Torque, </a:t>
                </a:r>
                <a:r>
                  <a:rPr lang="en-US" altLang="zh-CN" dirty="0" smtClean="0">
                    <a:solidFill>
                      <a:srgbClr val="FF0000"/>
                    </a:solidFill>
                  </a:rPr>
                  <a:t>M</a:t>
                </a:r>
                <a:r>
                  <a:rPr lang="en-US" altLang="zh-CN" dirty="0" smtClean="0"/>
                  <a:t>)</a:t>
                </a:r>
                <a:r>
                  <a:rPr lang="zh-CN" altLang="en-US" dirty="0" smtClean="0"/>
                  <a:t> </a:t>
                </a:r>
                <a:endParaRPr lang="zh-CN" altLang="en-US" dirty="0"/>
              </a:p>
              <a:p>
                <a:pPr lvl="1">
                  <a:lnSpc>
                    <a:spcPct val="150000"/>
                  </a:lnSpc>
                </a:pPr>
                <a:r>
                  <a:rPr lang="zh-CN" altLang="en-US" dirty="0"/>
                  <a:t>驱动物体转动的</a:t>
                </a:r>
                <a:r>
                  <a:rPr lang="zh-CN" altLang="en-US" dirty="0" smtClean="0"/>
                  <a:t>力</a:t>
                </a:r>
                <a:endParaRPr lang="en-US" altLang="zh-CN" dirty="0" smtClean="0"/>
              </a:p>
              <a:p>
                <a:pPr marL="457200" lvl="1" indent="0">
                  <a:lnSpc>
                    <a:spcPct val="150000"/>
                  </a:lnSpc>
                  <a:buNone/>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a:rPr>
                        <m:t>𝑀</m:t>
                      </m:r>
                      <m:r>
                        <a:rPr lang="en-US" altLang="zh-CN" b="0" i="1" smtClean="0">
                          <a:solidFill>
                            <a:srgbClr val="FF0000"/>
                          </a:solidFill>
                          <a:latin typeface="Cambria Math"/>
                        </a:rPr>
                        <m:t>=</m:t>
                      </m:r>
                      <m:r>
                        <a:rPr lang="en-US" altLang="zh-CN" b="0" i="1" smtClean="0">
                          <a:solidFill>
                            <a:srgbClr val="FF0000"/>
                          </a:solidFill>
                          <a:latin typeface="Cambria Math"/>
                        </a:rPr>
                        <m:t>𝐹</m:t>
                      </m:r>
                      <m:r>
                        <a:rPr lang="en-US" altLang="zh-CN" b="0" i="1" smtClean="0">
                          <a:solidFill>
                            <a:srgbClr val="FF0000"/>
                          </a:solidFill>
                          <a:latin typeface="Cambria Math"/>
                          <a:ea typeface="Cambria Math"/>
                        </a:rPr>
                        <m:t>×</m:t>
                      </m:r>
                      <m:r>
                        <a:rPr lang="en-US" altLang="zh-CN" b="0" i="1" smtClean="0">
                          <a:solidFill>
                            <a:srgbClr val="FF0000"/>
                          </a:solidFill>
                          <a:latin typeface="Cambria Math"/>
                          <a:ea typeface="Cambria Math"/>
                        </a:rPr>
                        <m:t>𝑅</m:t>
                      </m:r>
                    </m:oMath>
                  </m:oMathPara>
                </a14:m>
                <a:endParaRPr lang="en-US" altLang="zh-CN" dirty="0">
                  <a:solidFill>
                    <a:srgbClr val="FF0000"/>
                  </a:solidFill>
                </a:endParaRPr>
              </a:p>
              <a:p>
                <a:endParaRPr lang="zh-CN" altLang="en-US" dirty="0"/>
              </a:p>
            </p:txBody>
          </p:sp>
        </mc:Choice>
        <mc:Fallback>
          <p:sp>
            <p:nvSpPr>
              <p:cNvPr id="8" name="Content Placeholder 7"/>
              <p:cNvSpPr>
                <a:spLocks noGrp="1" noRot="1" noChangeAspect="1" noMove="1" noResize="1" noEditPoints="1" noAdjustHandles="1" noChangeArrowheads="1" noChangeShapeType="1" noTextEdit="1"/>
              </p:cNvSpPr>
              <p:nvPr>
                <p:ph sz="half" idx="1"/>
              </p:nvPr>
            </p:nvSpPr>
            <p:spPr>
              <a:blipFill rotWithShape="0">
                <a:blip r:embed="rId3" cstate="print"/>
                <a:stretch>
                  <a:fillRect l="-27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9" name="Content Placeholder 8"/>
              <p:cNvSpPr>
                <a:spLocks noGrp="1"/>
              </p:cNvSpPr>
              <p:nvPr>
                <p:ph sz="half" idx="2"/>
              </p:nvPr>
            </p:nvSpPr>
            <p:spPr/>
            <p:txBody>
              <a:bodyPr/>
              <a:lstStyle/>
              <a:p>
                <a:pPr>
                  <a:lnSpc>
                    <a:spcPct val="150000"/>
                  </a:lnSpc>
                </a:pPr>
                <a:r>
                  <a:rPr lang="zh-CN" altLang="en-US" dirty="0" smtClean="0"/>
                  <a:t>应力换算</a:t>
                </a:r>
              </a:p>
              <a:p>
                <a:pPr marL="0" indent="0" algn="ctr">
                  <a:lnSpc>
                    <a:spcPct val="150000"/>
                  </a:lnSpc>
                  <a:buNone/>
                </a:pP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a:rPr>
                        <m:t>𝜎</m:t>
                      </m:r>
                      <m:r>
                        <a:rPr lang="en-US" altLang="zh-CN" b="0" i="1" smtClean="0">
                          <a:solidFill>
                            <a:srgbClr val="FF0000"/>
                          </a:solidFill>
                          <a:latin typeface="Cambria Math"/>
                        </a:rPr>
                        <m:t>=</m:t>
                      </m:r>
                      <m:sSub>
                        <m:sSubPr>
                          <m:ctrlPr>
                            <a:rPr lang="en-US" altLang="zh-CN" b="0" i="1" smtClean="0">
                              <a:solidFill>
                                <a:srgbClr val="FF0000"/>
                              </a:solidFill>
                              <a:latin typeface="Cambria Math"/>
                            </a:rPr>
                          </m:ctrlPr>
                        </m:sSubPr>
                        <m:e>
                          <m:r>
                            <a:rPr lang="en-US" altLang="zh-CN" b="0" i="1" smtClean="0">
                              <a:solidFill>
                                <a:srgbClr val="FF0000"/>
                              </a:solidFill>
                              <a:latin typeface="Cambria Math"/>
                            </a:rPr>
                            <m:t>𝐾</m:t>
                          </m:r>
                        </m:e>
                        <m:sub>
                          <m:r>
                            <a:rPr lang="en-US" altLang="zh-CN" b="0" i="1" smtClean="0">
                              <a:solidFill>
                                <a:srgbClr val="FF0000"/>
                              </a:solidFill>
                              <a:latin typeface="Cambria Math"/>
                              <a:ea typeface="Cambria Math"/>
                            </a:rPr>
                            <m:t>𝜎</m:t>
                          </m:r>
                        </m:sub>
                      </m:sSub>
                      <m:r>
                        <a:rPr lang="en-US" altLang="zh-CN" b="0" i="1" smtClean="0">
                          <a:solidFill>
                            <a:srgbClr val="FF0000"/>
                          </a:solidFill>
                          <a:latin typeface="Cambria Math"/>
                          <a:ea typeface="Cambria Math"/>
                        </a:rPr>
                        <m:t>×</m:t>
                      </m:r>
                      <m:r>
                        <a:rPr lang="en-US" altLang="zh-CN" b="0" i="1" smtClean="0">
                          <a:solidFill>
                            <a:srgbClr val="FF0000"/>
                          </a:solidFill>
                          <a:latin typeface="Cambria Math"/>
                          <a:ea typeface="Cambria Math"/>
                        </a:rPr>
                        <m:t>𝑀</m:t>
                      </m:r>
                    </m:oMath>
                  </m:oMathPara>
                </a14:m>
                <a:endParaRPr lang="en-US" altLang="zh-CN" dirty="0">
                  <a:solidFill>
                    <a:srgbClr val="FF0000"/>
                  </a:solidFill>
                </a:endParaRPr>
              </a:p>
              <a:p>
                <a:pPr lvl="1">
                  <a:lnSpc>
                    <a:spcPct val="150000"/>
                  </a:lnSpc>
                </a:pPr>
                <a:r>
                  <a:rPr lang="en-US" altLang="zh-CN" dirty="0">
                    <a:solidFill>
                      <a:srgbClr val="FF0000"/>
                    </a:solidFill>
                  </a:rPr>
                  <a:t>𝜎</a:t>
                </a:r>
                <a:r>
                  <a:rPr lang="en-US" altLang="zh-CN" dirty="0"/>
                  <a:t>  - </a:t>
                </a:r>
                <a:r>
                  <a:rPr lang="zh-CN" altLang="en-US" dirty="0" smtClean="0"/>
                  <a:t>应力</a:t>
                </a:r>
                <a:endParaRPr lang="en-US" altLang="zh-CN" dirty="0" smtClean="0"/>
              </a:p>
              <a:p>
                <a:pPr marL="457200" lvl="1" indent="0">
                  <a:lnSpc>
                    <a:spcPct val="150000"/>
                  </a:lnSpc>
                  <a:buNone/>
                </a:pP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a:rPr>
                        <m:t>𝜎</m:t>
                      </m:r>
                      <m:r>
                        <a:rPr lang="en-US" altLang="zh-CN" b="0" i="1" smtClean="0">
                          <a:solidFill>
                            <a:srgbClr val="FF0000"/>
                          </a:solidFill>
                          <a:latin typeface="Cambria Math"/>
                        </a:rPr>
                        <m:t>=</m:t>
                      </m:r>
                      <m:f>
                        <m:fPr>
                          <m:type m:val="lin"/>
                          <m:ctrlPr>
                            <a:rPr lang="en-US" altLang="zh-CN" b="0" i="1" smtClean="0">
                              <a:solidFill>
                                <a:srgbClr val="FF0000"/>
                              </a:solidFill>
                              <a:latin typeface="Cambria Math"/>
                            </a:rPr>
                          </m:ctrlPr>
                        </m:fPr>
                        <m:num>
                          <m:r>
                            <a:rPr lang="en-US" altLang="zh-CN" b="0" i="1" smtClean="0">
                              <a:solidFill>
                                <a:srgbClr val="FF0000"/>
                              </a:solidFill>
                              <a:latin typeface="Cambria Math"/>
                            </a:rPr>
                            <m:t>𝐹</m:t>
                          </m:r>
                        </m:num>
                        <m:den>
                          <m:r>
                            <a:rPr lang="en-US" altLang="zh-CN" b="0" i="1" smtClean="0">
                              <a:solidFill>
                                <a:srgbClr val="FF0000"/>
                              </a:solidFill>
                              <a:latin typeface="Cambria Math"/>
                            </a:rPr>
                            <m:t>𝐴</m:t>
                          </m:r>
                        </m:den>
                      </m:f>
                    </m:oMath>
                  </m:oMathPara>
                </a14:m>
                <a:endParaRPr lang="zh-CN" altLang="en-US" dirty="0"/>
              </a:p>
              <a:p>
                <a:pPr lvl="1">
                  <a:lnSpc>
                    <a:spcPct val="150000"/>
                  </a:lnSpc>
                </a:pPr>
                <a:r>
                  <a:rPr lang="zh-CN" altLang="en-US" dirty="0" smtClean="0"/>
                  <a:t>𝐾</a:t>
                </a:r>
                <a:r>
                  <a:rPr lang="en-US" altLang="zh-CN" baseline="-25000" dirty="0" smtClean="0"/>
                  <a:t>𝜎</a:t>
                </a:r>
                <a:r>
                  <a:rPr lang="en-US" altLang="zh-CN" dirty="0" smtClean="0"/>
                  <a:t> </a:t>
                </a:r>
                <a:r>
                  <a:rPr lang="en-US" altLang="zh-CN" dirty="0"/>
                  <a:t>- </a:t>
                </a:r>
                <a:r>
                  <a:rPr lang="zh-CN" altLang="en-US" dirty="0"/>
                  <a:t>应力</a:t>
                </a:r>
                <a:r>
                  <a:rPr lang="zh-CN" altLang="en-US" dirty="0" smtClean="0"/>
                  <a:t>因子</a:t>
                </a:r>
                <a:endParaRPr lang="en-US" altLang="zh-CN" dirty="0" smtClean="0"/>
              </a:p>
              <a:p>
                <a:pPr marL="457200" lvl="1" indent="0">
                  <a:lnSpc>
                    <a:spcPct val="150000"/>
                  </a:lnSpc>
                  <a:buNone/>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a:rPr>
                          </m:ctrlPr>
                        </m:sSubPr>
                        <m:e>
                          <m:r>
                            <a:rPr lang="en-US" altLang="zh-CN" b="0" i="1" smtClean="0">
                              <a:solidFill>
                                <a:srgbClr val="FF0000"/>
                              </a:solidFill>
                              <a:latin typeface="Cambria Math"/>
                            </a:rPr>
                            <m:t>𝐾</m:t>
                          </m:r>
                        </m:e>
                        <m:sub>
                          <m:r>
                            <a:rPr lang="en-US" altLang="zh-CN" i="1" smtClean="0">
                              <a:solidFill>
                                <a:srgbClr val="FF0000"/>
                              </a:solidFill>
                              <a:latin typeface="Cambria Math"/>
                              <a:ea typeface="Cambria Math"/>
                            </a:rPr>
                            <m:t>𝜎</m:t>
                          </m:r>
                        </m:sub>
                      </m:sSub>
                      <m:r>
                        <a:rPr lang="en-US" altLang="zh-CN" b="0" i="1" smtClean="0">
                          <a:solidFill>
                            <a:srgbClr val="FF0000"/>
                          </a:solidFill>
                          <a:latin typeface="Cambria Math"/>
                        </a:rPr>
                        <m:t>=</m:t>
                      </m:r>
                      <m:r>
                        <a:rPr lang="en-US" altLang="zh-CN" b="0" i="1" smtClean="0">
                          <a:solidFill>
                            <a:srgbClr val="FF0000"/>
                          </a:solidFill>
                          <a:latin typeface="Cambria Math"/>
                        </a:rPr>
                        <m:t>𝑓</m:t>
                      </m:r>
                      <m:d>
                        <m:dPr>
                          <m:ctrlPr>
                            <a:rPr lang="en-US" altLang="zh-CN" b="0" i="1" smtClean="0">
                              <a:solidFill>
                                <a:srgbClr val="FF0000"/>
                              </a:solidFill>
                              <a:latin typeface="Cambria Math"/>
                            </a:rPr>
                          </m:ctrlPr>
                        </m:dPr>
                        <m:e>
                          <m:r>
                            <a:rPr lang="en-US" altLang="zh-CN" b="0" i="1" smtClean="0">
                              <a:solidFill>
                                <a:srgbClr val="FF0000"/>
                              </a:solidFill>
                              <a:latin typeface="Cambria Math"/>
                            </a:rPr>
                            <m:t>𝑅</m:t>
                          </m:r>
                          <m:r>
                            <a:rPr lang="en-US" altLang="zh-CN" b="0" i="1" smtClean="0">
                              <a:solidFill>
                                <a:srgbClr val="FF0000"/>
                              </a:solidFill>
                              <a:latin typeface="Cambria Math"/>
                            </a:rPr>
                            <m:t>,</m:t>
                          </m:r>
                          <m:r>
                            <a:rPr lang="en-US" altLang="zh-CN" b="0" i="1" smtClean="0">
                              <a:solidFill>
                                <a:srgbClr val="FF0000"/>
                              </a:solidFill>
                              <a:latin typeface="Cambria Math"/>
                            </a:rPr>
                            <m:t>𝐴</m:t>
                          </m:r>
                        </m:e>
                      </m:d>
                    </m:oMath>
                  </m:oMathPara>
                </a14:m>
                <a:endParaRPr lang="zh-CN" altLang="en-US" dirty="0"/>
              </a:p>
            </p:txBody>
          </p:sp>
        </mc:Choice>
        <mc:Fallback>
          <p:sp>
            <p:nvSpPr>
              <p:cNvPr id="9" name="Content Placeholder 8"/>
              <p:cNvSpPr>
                <a:spLocks noGrp="1" noRot="1" noChangeAspect="1" noMove="1" noResize="1" noEditPoints="1" noAdjustHandles="1" noChangeArrowheads="1" noChangeShapeType="1" noTextEdit="1"/>
              </p:cNvSpPr>
              <p:nvPr>
                <p:ph sz="half" idx="2"/>
              </p:nvPr>
            </p:nvSpPr>
            <p:spPr>
              <a:blipFill rotWithShape="1">
                <a:blip r:embed="rId4" cstate="print"/>
                <a:stretch>
                  <a:fillRect l="-2719"/>
                </a:stretch>
              </a:blipFill>
            </p:spPr>
            <p:txBody>
              <a:bodyPr/>
              <a:lstStyle/>
              <a:p>
                <a:r>
                  <a:rPr lang="zh-CN" altLang="en-US">
                    <a:noFill/>
                  </a:rPr>
                  <a:t> </a:t>
                </a:r>
              </a:p>
            </p:txBody>
          </p:sp>
        </mc:Fallback>
      </mc:AlternateContent>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3078" y="3140968"/>
            <a:ext cx="2990850" cy="295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4545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altLang="zh-CN" sz="2600" dirty="0"/>
              <a:t>DHR</a:t>
            </a:r>
            <a:r>
              <a:rPr lang="zh-CN" altLang="en-US" sz="2600" dirty="0"/>
              <a:t>换算</a:t>
            </a:r>
            <a:endParaRPr lang="en-US" altLang="zh-CN" sz="2600" dirty="0"/>
          </a:p>
        </p:txBody>
      </p:sp>
      <p:sp>
        <p:nvSpPr>
          <p:cNvPr id="9219" name="Rectangle 3"/>
          <p:cNvSpPr>
            <a:spLocks noGrp="1" noChangeArrowheads="1"/>
          </p:cNvSpPr>
          <p:nvPr>
            <p:ph idx="1"/>
          </p:nvPr>
        </p:nvSpPr>
        <p:spPr/>
        <p:txBody>
          <a:bodyPr>
            <a:normAutofit/>
          </a:bodyPr>
          <a:lstStyle/>
          <a:p>
            <a:r>
              <a:rPr lang="zh-CN" altLang="en-US" sz="1800" dirty="0" smtClean="0">
                <a:latin typeface="宋体" pitchFamily="2" charset="-122"/>
                <a:ea typeface="宋体" pitchFamily="2" charset="-122"/>
              </a:rPr>
              <a:t>马达对样品摆动剪切的时候，</a:t>
            </a:r>
            <a:r>
              <a:rPr lang="en-US" altLang="zh-CN" sz="1800" dirty="0" smtClean="0">
                <a:latin typeface="宋体" pitchFamily="2" charset="-122"/>
                <a:ea typeface="宋体" pitchFamily="2" charset="-122"/>
              </a:rPr>
              <a:t>DHR</a:t>
            </a:r>
            <a:r>
              <a:rPr lang="zh-CN" altLang="en-US" sz="1800" dirty="0" smtClean="0">
                <a:latin typeface="宋体" pitchFamily="2" charset="-122"/>
                <a:ea typeface="宋体" pitchFamily="2" charset="-122"/>
              </a:rPr>
              <a:t>提供的原始数据是</a:t>
            </a:r>
            <a:r>
              <a:rPr lang="en-US" altLang="zh-CN" sz="1800" dirty="0" smtClean="0">
                <a:latin typeface="宋体" pitchFamily="2" charset="-122"/>
                <a:ea typeface="宋体" pitchFamily="2" charset="-122"/>
              </a:rPr>
              <a:t>torque </a:t>
            </a:r>
            <a:r>
              <a:rPr lang="en-US" altLang="zh-CN" sz="1800" dirty="0" smtClean="0">
                <a:solidFill>
                  <a:srgbClr val="FF0000"/>
                </a:solidFill>
                <a:latin typeface="宋体" pitchFamily="2" charset="-122"/>
                <a:ea typeface="宋体" pitchFamily="2" charset="-122"/>
              </a:rPr>
              <a:t>M</a:t>
            </a:r>
            <a:r>
              <a:rPr lang="zh-CN" altLang="en-US" sz="1800" dirty="0" smtClean="0">
                <a:latin typeface="宋体" pitchFamily="2" charset="-122"/>
                <a:ea typeface="宋体" pitchFamily="2" charset="-122"/>
              </a:rPr>
              <a:t>和</a:t>
            </a:r>
            <a:r>
              <a:rPr lang="en-US" altLang="zh-CN" sz="1800" dirty="0" smtClean="0">
                <a:latin typeface="宋体" pitchFamily="2" charset="-122"/>
                <a:ea typeface="宋体" pitchFamily="2" charset="-122"/>
              </a:rPr>
              <a:t>displacement </a:t>
            </a:r>
            <a:r>
              <a:rPr lang="en-US" altLang="zh-CN" sz="1800" dirty="0" smtClean="0">
                <a:solidFill>
                  <a:schemeClr val="accent1"/>
                </a:solidFill>
                <a:latin typeface="宋体" pitchFamily="2" charset="-122"/>
                <a:ea typeface="宋体" pitchFamily="2" charset="-122"/>
              </a:rPr>
              <a:t>φ</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 </a:t>
            </a:r>
            <a:r>
              <a:rPr lang="en-US" altLang="zh-CN" sz="1800" dirty="0" smtClean="0">
                <a:solidFill>
                  <a:srgbClr val="FF0000"/>
                </a:solidFill>
                <a:latin typeface="宋体" pitchFamily="2" charset="-122"/>
                <a:ea typeface="宋体" pitchFamily="2" charset="-122"/>
              </a:rPr>
              <a:t>M</a:t>
            </a:r>
            <a:r>
              <a:rPr lang="zh-CN" altLang="en-US" sz="1800" dirty="0" smtClean="0">
                <a:latin typeface="宋体" pitchFamily="2" charset="-122"/>
                <a:ea typeface="宋体" pitchFamily="2" charset="-122"/>
              </a:rPr>
              <a:t>和</a:t>
            </a:r>
            <a:r>
              <a:rPr lang="en-US" altLang="zh-CN" sz="1800" dirty="0" smtClean="0">
                <a:solidFill>
                  <a:schemeClr val="accent1"/>
                </a:solidFill>
                <a:latin typeface="宋体" pitchFamily="2" charset="-122"/>
                <a:ea typeface="宋体" pitchFamily="2" charset="-122"/>
              </a:rPr>
              <a:t>φ</a:t>
            </a:r>
            <a:r>
              <a:rPr lang="zh-CN" altLang="en-US" sz="1800" dirty="0" smtClean="0">
                <a:latin typeface="宋体" pitchFamily="2" charset="-122"/>
                <a:ea typeface="宋体" pitchFamily="2" charset="-122"/>
              </a:rPr>
              <a:t>乘以相应的夹具因子</a:t>
            </a:r>
            <a:r>
              <a:rPr lang="en-US" altLang="zh-CN" sz="1800" dirty="0" smtClean="0">
                <a:latin typeface="宋体" pitchFamily="2" charset="-122"/>
                <a:ea typeface="宋体" pitchFamily="2" charset="-122"/>
              </a:rPr>
              <a:t>K</a:t>
            </a:r>
            <a:r>
              <a:rPr lang="zh-CN" altLang="en-US" sz="1800" dirty="0" smtClean="0">
                <a:latin typeface="宋体" pitchFamily="2" charset="-122"/>
                <a:ea typeface="宋体" pitchFamily="2" charset="-122"/>
              </a:rPr>
              <a:t>，可以计算出</a:t>
            </a:r>
            <a:r>
              <a:rPr lang="zh-CN" altLang="en-US" sz="1800" dirty="0" smtClean="0">
                <a:solidFill>
                  <a:srgbClr val="FF0000"/>
                </a:solidFill>
                <a:latin typeface="宋体" pitchFamily="2" charset="-122"/>
                <a:ea typeface="宋体" pitchFamily="2" charset="-122"/>
              </a:rPr>
              <a:t>应力</a:t>
            </a:r>
            <a:r>
              <a:rPr lang="en-US" altLang="zh-CN" sz="1800" dirty="0" smtClean="0">
                <a:solidFill>
                  <a:srgbClr val="FF0000"/>
                </a:solidFill>
                <a:latin typeface="宋体" pitchFamily="2" charset="-122"/>
                <a:ea typeface="宋体" pitchFamily="2" charset="-122"/>
              </a:rPr>
              <a:t>σ</a:t>
            </a:r>
            <a:r>
              <a:rPr lang="zh-CN" altLang="en-US" sz="1800" dirty="0" smtClean="0">
                <a:latin typeface="宋体" pitchFamily="2" charset="-122"/>
                <a:ea typeface="宋体" pitchFamily="2" charset="-122"/>
              </a:rPr>
              <a:t>和</a:t>
            </a:r>
            <a:r>
              <a:rPr lang="zh-CN" altLang="en-US" sz="1800" dirty="0" smtClean="0">
                <a:solidFill>
                  <a:schemeClr val="accent1"/>
                </a:solidFill>
                <a:latin typeface="宋体" pitchFamily="2" charset="-122"/>
                <a:ea typeface="宋体" pitchFamily="2" charset="-122"/>
              </a:rPr>
              <a:t>应变</a:t>
            </a:r>
            <a:r>
              <a:rPr lang="en-US" altLang="zh-CN" sz="1800" dirty="0" smtClean="0">
                <a:solidFill>
                  <a:schemeClr val="accent1"/>
                </a:solidFill>
                <a:latin typeface="宋体" pitchFamily="2" charset="-122"/>
                <a:ea typeface="宋体" pitchFamily="2" charset="-122"/>
              </a:rPr>
              <a:t>γ</a:t>
            </a:r>
            <a:r>
              <a:rPr lang="zh-CN" altLang="en-US" sz="1800" dirty="0" smtClean="0">
                <a:latin typeface="宋体" pitchFamily="2" charset="-122"/>
                <a:ea typeface="宋体" pitchFamily="2" charset="-122"/>
              </a:rPr>
              <a:t>，从而可以得到模量</a:t>
            </a:r>
            <a:r>
              <a:rPr lang="en-US" altLang="zh-CN" sz="1800" dirty="0" smtClean="0">
                <a:latin typeface="宋体" pitchFamily="2" charset="-122"/>
                <a:ea typeface="宋体" pitchFamily="2" charset="-122"/>
              </a:rPr>
              <a:t>G</a:t>
            </a:r>
            <a:r>
              <a:rPr lang="zh-CN" altLang="en-US" sz="1800" dirty="0" smtClean="0">
                <a:latin typeface="宋体" pitchFamily="2" charset="-122"/>
                <a:ea typeface="宋体" pitchFamily="2" charset="-122"/>
              </a:rPr>
              <a:t>。</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马达对样品旋转剪切的时候，</a:t>
            </a:r>
            <a:r>
              <a:rPr lang="en-US" altLang="zh-CN" sz="1800" dirty="0" smtClean="0">
                <a:latin typeface="宋体" pitchFamily="2" charset="-122"/>
                <a:ea typeface="宋体" pitchFamily="2" charset="-122"/>
              </a:rPr>
              <a:t>DHR</a:t>
            </a:r>
            <a:r>
              <a:rPr lang="zh-CN" altLang="en-US" sz="1800" dirty="0" smtClean="0">
                <a:latin typeface="宋体" pitchFamily="2" charset="-122"/>
                <a:ea typeface="宋体" pitchFamily="2" charset="-122"/>
              </a:rPr>
              <a:t>提供的原始数据是</a:t>
            </a:r>
            <a:r>
              <a:rPr lang="en-US" altLang="zh-CN" sz="1800" dirty="0" smtClean="0">
                <a:latin typeface="宋体" pitchFamily="2" charset="-122"/>
                <a:ea typeface="宋体" pitchFamily="2" charset="-122"/>
              </a:rPr>
              <a:t>torque </a:t>
            </a:r>
            <a:r>
              <a:rPr lang="zh-CN" altLang="en-US" sz="1800" dirty="0" smtClean="0">
                <a:latin typeface="宋体" pitchFamily="2" charset="-122"/>
                <a:ea typeface="宋体" pitchFamily="2" charset="-122"/>
              </a:rPr>
              <a:t>和</a:t>
            </a:r>
            <a:r>
              <a:rPr lang="zh-CN" altLang="en-US" sz="1800" dirty="0" smtClean="0">
                <a:solidFill>
                  <a:srgbClr val="00B050"/>
                </a:solidFill>
                <a:latin typeface="宋体" pitchFamily="2" charset="-122"/>
                <a:ea typeface="宋体" pitchFamily="2" charset="-122"/>
              </a:rPr>
              <a:t>旋转角速度</a:t>
            </a:r>
            <a:r>
              <a:rPr lang="en-US" altLang="zh-CN" sz="1800" dirty="0" smtClean="0">
                <a:solidFill>
                  <a:srgbClr val="00B050"/>
                </a:solidFill>
                <a:latin typeface="宋体" pitchFamily="2" charset="-122"/>
                <a:ea typeface="宋体" pitchFamily="2" charset="-122"/>
              </a:rPr>
              <a:t>Ω</a:t>
            </a:r>
            <a:r>
              <a:rPr lang="zh-CN" altLang="en-US" sz="1800" dirty="0" smtClean="0">
                <a:latin typeface="宋体" pitchFamily="2" charset="-122"/>
                <a:ea typeface="宋体" pitchFamily="2" charset="-122"/>
              </a:rPr>
              <a:t>！</a:t>
            </a:r>
            <a:r>
              <a:rPr lang="en-US" altLang="zh-CN" sz="1800" dirty="0" smtClean="0">
                <a:solidFill>
                  <a:srgbClr val="FF0000"/>
                </a:solidFill>
                <a:latin typeface="宋体" pitchFamily="2" charset="-122"/>
                <a:ea typeface="宋体" pitchFamily="2" charset="-122"/>
              </a:rPr>
              <a:t>M</a:t>
            </a:r>
            <a:r>
              <a:rPr lang="zh-CN" altLang="en-US" sz="1800" dirty="0" smtClean="0">
                <a:latin typeface="宋体" pitchFamily="2" charset="-122"/>
                <a:ea typeface="宋体" pitchFamily="2" charset="-122"/>
              </a:rPr>
              <a:t>和</a:t>
            </a:r>
            <a:r>
              <a:rPr lang="en-US" altLang="zh-CN" sz="1800" dirty="0" smtClean="0">
                <a:solidFill>
                  <a:srgbClr val="00B050"/>
                </a:solidFill>
                <a:latin typeface="宋体" pitchFamily="2" charset="-122"/>
                <a:ea typeface="宋体" pitchFamily="2" charset="-122"/>
              </a:rPr>
              <a:t>Ω</a:t>
            </a:r>
            <a:r>
              <a:rPr lang="zh-CN" altLang="en-US" sz="1800" dirty="0" smtClean="0">
                <a:latin typeface="宋体" pitchFamily="2" charset="-122"/>
                <a:ea typeface="宋体" pitchFamily="2" charset="-122"/>
              </a:rPr>
              <a:t>乘以相应的夹具因子</a:t>
            </a:r>
            <a:r>
              <a:rPr lang="en-US" altLang="zh-CN" sz="1800" dirty="0" smtClean="0">
                <a:latin typeface="宋体" pitchFamily="2" charset="-122"/>
                <a:ea typeface="宋体" pitchFamily="2" charset="-122"/>
              </a:rPr>
              <a:t>K</a:t>
            </a:r>
            <a:r>
              <a:rPr lang="zh-CN" altLang="en-US" sz="1800" dirty="0" smtClean="0">
                <a:latin typeface="宋体" pitchFamily="2" charset="-122"/>
                <a:ea typeface="宋体" pitchFamily="2" charset="-122"/>
              </a:rPr>
              <a:t>，可以计算出</a:t>
            </a:r>
            <a:r>
              <a:rPr lang="zh-CN" altLang="en-US" sz="1800" dirty="0" smtClean="0">
                <a:solidFill>
                  <a:srgbClr val="FF0000"/>
                </a:solidFill>
                <a:latin typeface="宋体" pitchFamily="2" charset="-122"/>
                <a:ea typeface="宋体" pitchFamily="2" charset="-122"/>
              </a:rPr>
              <a:t>应力</a:t>
            </a:r>
            <a:r>
              <a:rPr lang="en-US" altLang="zh-CN" sz="1800" dirty="0" smtClean="0">
                <a:solidFill>
                  <a:srgbClr val="FF0000"/>
                </a:solidFill>
                <a:latin typeface="宋体" pitchFamily="2" charset="-122"/>
                <a:ea typeface="宋体" pitchFamily="2" charset="-122"/>
              </a:rPr>
              <a:t>σ</a:t>
            </a:r>
            <a:r>
              <a:rPr lang="zh-CN" altLang="en-US" sz="1800" dirty="0" smtClean="0">
                <a:latin typeface="宋体" pitchFamily="2" charset="-122"/>
                <a:ea typeface="宋体" pitchFamily="2" charset="-122"/>
              </a:rPr>
              <a:t>和</a:t>
            </a:r>
            <a:r>
              <a:rPr lang="zh-CN" altLang="en-US" sz="1800" dirty="0" smtClean="0">
                <a:solidFill>
                  <a:srgbClr val="00B050"/>
                </a:solidFill>
                <a:latin typeface="宋体" pitchFamily="2" charset="-122"/>
                <a:ea typeface="宋体" pitchFamily="2" charset="-122"/>
              </a:rPr>
              <a:t>应变率   </a:t>
            </a:r>
            <a:r>
              <a:rPr lang="zh-CN" altLang="en-US" sz="1800" dirty="0" smtClean="0">
                <a:latin typeface="宋体" pitchFamily="2" charset="-122"/>
                <a:ea typeface="宋体" pitchFamily="2" charset="-122"/>
              </a:rPr>
              <a:t>，从而得到粘度。</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1" name="图片 10" descr="M5.JPG"/>
          <p:cNvPicPr>
            <a:picLocks noChangeAspect="1"/>
          </p:cNvPicPr>
          <p:nvPr/>
        </p:nvPicPr>
        <p:blipFill>
          <a:blip r:embed="rId2" cstate="print"/>
          <a:stretch>
            <a:fillRect/>
          </a:stretch>
        </p:blipFill>
        <p:spPr>
          <a:xfrm>
            <a:off x="6660232" y="4365104"/>
            <a:ext cx="288032" cy="360040"/>
          </a:xfrm>
          <a:prstGeom prst="rect">
            <a:avLst/>
          </a:prstGeom>
        </p:spPr>
      </p:pic>
      <p:pic>
        <p:nvPicPr>
          <p:cNvPr id="12" name="图片 11" descr="m6.JPG"/>
          <p:cNvPicPr>
            <a:picLocks noChangeAspect="1"/>
          </p:cNvPicPr>
          <p:nvPr/>
        </p:nvPicPr>
        <p:blipFill>
          <a:blip r:embed="rId3" cstate="print"/>
          <a:stretch>
            <a:fillRect/>
          </a:stretch>
        </p:blipFill>
        <p:spPr>
          <a:xfrm>
            <a:off x="899592" y="4941168"/>
            <a:ext cx="2808312" cy="1224135"/>
          </a:xfrm>
          <a:prstGeom prst="rect">
            <a:avLst/>
          </a:prstGeom>
        </p:spPr>
      </p:pic>
      <p:pic>
        <p:nvPicPr>
          <p:cNvPr id="13" name="图片 12" descr="m7.JPG"/>
          <p:cNvPicPr>
            <a:picLocks noChangeAspect="1"/>
          </p:cNvPicPr>
          <p:nvPr/>
        </p:nvPicPr>
        <p:blipFill>
          <a:blip r:embed="rId4" cstate="print"/>
          <a:stretch>
            <a:fillRect/>
          </a:stretch>
        </p:blipFill>
        <p:spPr>
          <a:xfrm>
            <a:off x="3779912" y="4869160"/>
            <a:ext cx="1771650" cy="1362075"/>
          </a:xfrm>
          <a:prstGeom prst="rect">
            <a:avLst/>
          </a:prstGeom>
        </p:spPr>
      </p:pic>
      <p:pic>
        <p:nvPicPr>
          <p:cNvPr id="17" name="图片 16" descr="viscosity.JPG"/>
          <p:cNvPicPr>
            <a:picLocks noChangeAspect="1"/>
          </p:cNvPicPr>
          <p:nvPr/>
        </p:nvPicPr>
        <p:blipFill>
          <a:blip r:embed="rId5" cstate="print"/>
          <a:stretch>
            <a:fillRect/>
          </a:stretch>
        </p:blipFill>
        <p:spPr>
          <a:xfrm>
            <a:off x="5868144" y="4941168"/>
            <a:ext cx="2448272" cy="1296143"/>
          </a:xfrm>
          <a:prstGeom prst="rect">
            <a:avLst/>
          </a:prstGeom>
        </p:spPr>
      </p:pic>
      <p:pic>
        <p:nvPicPr>
          <p:cNvPr id="18" name="图片 17" descr="3.JPG"/>
          <p:cNvPicPr>
            <a:picLocks noChangeAspect="1"/>
          </p:cNvPicPr>
          <p:nvPr/>
        </p:nvPicPr>
        <p:blipFill>
          <a:blip r:embed="rId6" cstate="print"/>
          <a:stretch>
            <a:fillRect/>
          </a:stretch>
        </p:blipFill>
        <p:spPr>
          <a:xfrm>
            <a:off x="827584" y="2132856"/>
            <a:ext cx="7200800" cy="1656184"/>
          </a:xfrm>
          <a:prstGeom prst="rect">
            <a:avLst/>
          </a:prstGeom>
        </p:spPr>
      </p:pic>
      <p:sp>
        <p:nvSpPr>
          <p:cNvPr id="20" name="双括号 19"/>
          <p:cNvSpPr/>
          <p:nvPr/>
        </p:nvSpPr>
        <p:spPr>
          <a:xfrm>
            <a:off x="1043608" y="2204864"/>
            <a:ext cx="576064" cy="1512168"/>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21" name="双括号 20"/>
          <p:cNvSpPr/>
          <p:nvPr/>
        </p:nvSpPr>
        <p:spPr>
          <a:xfrm>
            <a:off x="1043608" y="4797152"/>
            <a:ext cx="576064" cy="1368152"/>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cxnSp>
        <p:nvCxnSpPr>
          <p:cNvPr id="23" name="直接连接符 22"/>
          <p:cNvCxnSpPr/>
          <p:nvPr/>
        </p:nvCxnSpPr>
        <p:spPr>
          <a:xfrm>
            <a:off x="971600" y="2924944"/>
            <a:ext cx="33843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283968" y="2636912"/>
            <a:ext cx="492443" cy="461665"/>
          </a:xfrm>
          <a:prstGeom prst="rect">
            <a:avLst/>
          </a:prstGeom>
        </p:spPr>
        <p:txBody>
          <a:bodyPr wrap="none">
            <a:spAutoFit/>
          </a:bodyPr>
          <a:lstStyle/>
          <a:p>
            <a:r>
              <a:rPr lang="zh-CN" altLang="en-US" sz="2400" dirty="0" smtClean="0"/>
              <a:t>＝</a:t>
            </a:r>
            <a:endParaRPr lang="zh-CN" altLang="en-US" sz="2400" dirty="0"/>
          </a:p>
        </p:txBody>
      </p:sp>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altLang="zh-CN" sz="2600" dirty="0"/>
              <a:t>DHR</a:t>
            </a:r>
            <a:r>
              <a:rPr lang="zh-CN" altLang="en-US" sz="2600" dirty="0"/>
              <a:t>夹具</a:t>
            </a:r>
            <a:endParaRPr lang="en-US" altLang="zh-CN" sz="2600" dirty="0"/>
          </a:p>
        </p:txBody>
      </p:sp>
      <p:sp>
        <p:nvSpPr>
          <p:cNvPr id="9219" name="Rectangle 3"/>
          <p:cNvSpPr>
            <a:spLocks noGrp="1" noChangeArrowheads="1"/>
          </p:cNvSpPr>
          <p:nvPr>
            <p:ph idx="1"/>
          </p:nvPr>
        </p:nvSpPr>
        <p:spPr/>
        <p:txBody>
          <a:bodyPr>
            <a:normAutofit/>
          </a:bodyPr>
          <a:lstStyle/>
          <a:p>
            <a:r>
              <a:rPr lang="zh-CN" altLang="en-US" sz="1800" dirty="0" smtClean="0">
                <a:latin typeface="宋体" pitchFamily="2" charset="-122"/>
                <a:ea typeface="宋体" pitchFamily="2" charset="-122"/>
              </a:rPr>
              <a:t>流变仪器常用夹具：</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202754" name="Picture 2"/>
          <p:cNvPicPr>
            <a:picLocks noChangeAspect="1" noChangeArrowheads="1"/>
          </p:cNvPicPr>
          <p:nvPr/>
        </p:nvPicPr>
        <p:blipFill>
          <a:blip r:embed="rId2" cstate="print"/>
          <a:srcRect/>
          <a:stretch>
            <a:fillRect/>
          </a:stretch>
        </p:blipFill>
        <p:spPr bwMode="auto">
          <a:xfrm>
            <a:off x="971600" y="1772816"/>
            <a:ext cx="7416824" cy="3888432"/>
          </a:xfrm>
          <a:prstGeom prst="rect">
            <a:avLst/>
          </a:prstGeom>
          <a:noFill/>
          <a:ln w="9525">
            <a:noFill/>
            <a:miter lim="800000"/>
            <a:headEnd/>
            <a:tailEnd/>
          </a:ln>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zh-CN" altLang="en-US" sz="2600" dirty="0"/>
              <a:t>平行板</a:t>
            </a:r>
            <a:endParaRPr lang="en-US" altLang="zh-CN" sz="2600" dirty="0"/>
          </a:p>
        </p:txBody>
      </p:sp>
      <p:sp>
        <p:nvSpPr>
          <p:cNvPr id="9219" name="Rectangle 3"/>
          <p:cNvSpPr>
            <a:spLocks noGrp="1" noChangeArrowheads="1"/>
          </p:cNvSpPr>
          <p:nvPr>
            <p:ph idx="1"/>
          </p:nvPr>
        </p:nvSpPr>
        <p:spPr/>
        <p:txBody>
          <a:bodyPr>
            <a:normAutofit/>
          </a:bodyPr>
          <a:lstStyle/>
          <a:p>
            <a:pPr marL="342900" lvl="1" indent="-342900">
              <a:buFont typeface="Arial" pitchFamily="34" charset="0"/>
              <a:buChar char="•"/>
            </a:pPr>
            <a:r>
              <a:rPr lang="zh-CN" altLang="en-US" sz="1800" dirty="0" smtClean="0">
                <a:latin typeface="+mn-ea"/>
                <a:ea typeface="+mn-ea"/>
              </a:rPr>
              <a:t>平行板流场存在径向线性依赖性，从圆心到圆周，各点线速度不相等。平行板流场非均一。因此，原则上只适用于线性黏弹性能测量！平行板夹具的优点在于间隙可以调节，小间隙可抑制二次流动，需要的样品量少且有利于热传导，大间隙适合测量填充体系、含颗粒的悬浮体系等！</a:t>
            </a: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b="1"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sp>
        <p:nvSpPr>
          <p:cNvPr id="15" name="TextBox 14"/>
          <p:cNvSpPr txBox="1"/>
          <p:nvPr/>
        </p:nvSpPr>
        <p:spPr>
          <a:xfrm>
            <a:off x="3923928" y="4149080"/>
            <a:ext cx="4968552" cy="2308324"/>
          </a:xfrm>
          <a:prstGeom prst="rect">
            <a:avLst/>
          </a:prstGeom>
          <a:noFill/>
        </p:spPr>
        <p:txBody>
          <a:bodyPr wrap="square" rtlCol="0">
            <a:spAutoFit/>
          </a:bodyPr>
          <a:lstStyle/>
          <a:p>
            <a:pPr marL="0" lvl="1"/>
            <a:r>
              <a:rPr lang="zh-CN" altLang="en-US" dirty="0" smtClean="0">
                <a:latin typeface="宋体" pitchFamily="2" charset="-122"/>
                <a:ea typeface="宋体" pitchFamily="2" charset="-122"/>
              </a:rPr>
              <a:t>半径越</a:t>
            </a:r>
            <a:r>
              <a:rPr lang="zh-CN" altLang="en-US" dirty="0" smtClean="0">
                <a:latin typeface="宋体" pitchFamily="2" charset="-122"/>
                <a:ea typeface="宋体" pitchFamily="2" charset="-122"/>
              </a:rPr>
              <a:t>大，则其应力因子越小，同样扭矩情况下应力越小，因此，大半径夹具更适用于低黏度、低模量样品的低剪切测试；反之，高黏度、高模量测试应选用小半径夹具！间隙越小，应变因子越大，</a:t>
            </a:r>
            <a:r>
              <a:rPr lang="zh-CN" altLang="en-US" dirty="0" smtClean="0"/>
              <a:t>角速率相同时，小间隙可得到更大的表观剪切速率；</a:t>
            </a:r>
            <a:endParaRPr lang="en-US" altLang="zh-CN" dirty="0" smtClean="0"/>
          </a:p>
          <a:p>
            <a:pPr marL="0" lvl="1"/>
            <a:endParaRPr lang="zh-CN" altLang="en-US" dirty="0" smtClean="0">
              <a:latin typeface="宋体" pitchFamily="2" charset="-122"/>
              <a:ea typeface="宋体" pitchFamily="2" charset="-122"/>
            </a:endParaRPr>
          </a:p>
          <a:p>
            <a:endParaRPr lang="zh-CN" altLang="en-US" dirty="0"/>
          </a:p>
        </p:txBody>
      </p:sp>
      <p:pic>
        <p:nvPicPr>
          <p:cNvPr id="10" name="图片 9" descr="geometry13.JPG"/>
          <p:cNvPicPr>
            <a:picLocks noChangeAspect="1"/>
          </p:cNvPicPr>
          <p:nvPr/>
        </p:nvPicPr>
        <p:blipFill>
          <a:blip r:embed="rId2" cstate="print"/>
          <a:stretch>
            <a:fillRect/>
          </a:stretch>
        </p:blipFill>
        <p:spPr>
          <a:xfrm>
            <a:off x="683568" y="2348880"/>
            <a:ext cx="1384548" cy="1765298"/>
          </a:xfrm>
          <a:prstGeom prst="rect">
            <a:avLst/>
          </a:prstGeom>
        </p:spPr>
      </p:pic>
      <p:pic>
        <p:nvPicPr>
          <p:cNvPr id="12" name="图片 11" descr="geometry10.JPG"/>
          <p:cNvPicPr>
            <a:picLocks noChangeAspect="1"/>
          </p:cNvPicPr>
          <p:nvPr/>
        </p:nvPicPr>
        <p:blipFill>
          <a:blip r:embed="rId3" cstate="print"/>
          <a:stretch>
            <a:fillRect/>
          </a:stretch>
        </p:blipFill>
        <p:spPr>
          <a:xfrm>
            <a:off x="2555776" y="2708920"/>
            <a:ext cx="4392488" cy="864096"/>
          </a:xfrm>
          <a:prstGeom prst="rect">
            <a:avLst/>
          </a:prstGeom>
        </p:spPr>
      </p:pic>
      <p:pic>
        <p:nvPicPr>
          <p:cNvPr id="16" name="图片 15" descr="geometry14.JPG"/>
          <p:cNvPicPr>
            <a:picLocks noChangeAspect="1"/>
          </p:cNvPicPr>
          <p:nvPr/>
        </p:nvPicPr>
        <p:blipFill>
          <a:blip r:embed="rId4" cstate="print"/>
          <a:stretch>
            <a:fillRect/>
          </a:stretch>
        </p:blipFill>
        <p:spPr>
          <a:xfrm>
            <a:off x="611560" y="3933056"/>
            <a:ext cx="2520280" cy="2520280"/>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zh-CN" altLang="en-US" sz="2600" dirty="0"/>
              <a:t>锥板</a:t>
            </a:r>
            <a:endParaRPr lang="en-US" altLang="zh-CN" sz="2600" dirty="0"/>
          </a:p>
        </p:txBody>
      </p:sp>
      <p:sp>
        <p:nvSpPr>
          <p:cNvPr id="9219" name="Rectangle 3"/>
          <p:cNvSpPr>
            <a:spLocks noGrp="1" noChangeArrowheads="1"/>
          </p:cNvSpPr>
          <p:nvPr>
            <p:ph idx="1"/>
          </p:nvPr>
        </p:nvSpPr>
        <p:spPr/>
        <p:txBody>
          <a:bodyPr>
            <a:normAutofit/>
          </a:bodyPr>
          <a:lstStyle/>
          <a:p>
            <a:pPr marL="342900" lvl="1" indent="-342900">
              <a:buFont typeface="Arial" pitchFamily="34" charset="0"/>
              <a:buChar char="•"/>
            </a:pPr>
            <a:r>
              <a:rPr lang="zh-CN" altLang="en-US" sz="1800" dirty="0" smtClean="0">
                <a:latin typeface="宋体" pitchFamily="2" charset="-122"/>
                <a:ea typeface="宋体" pitchFamily="2" charset="-122"/>
              </a:rPr>
              <a:t>锥板流场均一，不仅适用于线性黏弹性能测量，还可应用于非线性黏弹性能测量！锥板使用的样品量比较少。但是锥板不能测量颗粒比较大的样品，颗粒直径要小于夹具直径的十分之一。由于</a:t>
            </a:r>
            <a:r>
              <a:rPr lang="en-US" altLang="zh-CN" sz="1800" dirty="0" smtClean="0">
                <a:latin typeface="宋体" pitchFamily="2" charset="-122"/>
                <a:ea typeface="宋体" pitchFamily="2" charset="-122"/>
              </a:rPr>
              <a:t>gap</a:t>
            </a:r>
            <a:r>
              <a:rPr lang="zh-CN" altLang="en-US" sz="1800" dirty="0" smtClean="0">
                <a:latin typeface="宋体" pitchFamily="2" charset="-122"/>
                <a:ea typeface="宋体" pitchFamily="2" charset="-122"/>
              </a:rPr>
              <a:t>比较小，不能测量变温实验！</a:t>
            </a: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1" name="图片 10" descr="geometry11.JPG"/>
          <p:cNvPicPr>
            <a:picLocks noChangeAspect="1"/>
          </p:cNvPicPr>
          <p:nvPr/>
        </p:nvPicPr>
        <p:blipFill>
          <a:blip r:embed="rId2" cstate="print"/>
          <a:stretch>
            <a:fillRect/>
          </a:stretch>
        </p:blipFill>
        <p:spPr>
          <a:xfrm>
            <a:off x="827584" y="2060848"/>
            <a:ext cx="1224136" cy="1628403"/>
          </a:xfrm>
          <a:prstGeom prst="rect">
            <a:avLst/>
          </a:prstGeom>
        </p:spPr>
      </p:pic>
      <p:pic>
        <p:nvPicPr>
          <p:cNvPr id="13" name="图片 12" descr="geometry0.JPG"/>
          <p:cNvPicPr>
            <a:picLocks noChangeAspect="1"/>
          </p:cNvPicPr>
          <p:nvPr/>
        </p:nvPicPr>
        <p:blipFill>
          <a:blip r:embed="rId3" cstate="print"/>
          <a:stretch>
            <a:fillRect/>
          </a:stretch>
        </p:blipFill>
        <p:spPr>
          <a:xfrm>
            <a:off x="2195736" y="2348880"/>
            <a:ext cx="2808312" cy="1080120"/>
          </a:xfrm>
          <a:prstGeom prst="rect">
            <a:avLst/>
          </a:prstGeom>
        </p:spPr>
      </p:pic>
      <p:pic>
        <p:nvPicPr>
          <p:cNvPr id="14" name="图片 13" descr="geometry12.JPG"/>
          <p:cNvPicPr>
            <a:picLocks noChangeAspect="1"/>
          </p:cNvPicPr>
          <p:nvPr/>
        </p:nvPicPr>
        <p:blipFill>
          <a:blip r:embed="rId4" cstate="print"/>
          <a:stretch>
            <a:fillRect/>
          </a:stretch>
        </p:blipFill>
        <p:spPr>
          <a:xfrm>
            <a:off x="683568" y="3645024"/>
            <a:ext cx="3024336" cy="2770643"/>
          </a:xfrm>
          <a:prstGeom prst="rect">
            <a:avLst/>
          </a:prstGeom>
        </p:spPr>
      </p:pic>
      <p:sp>
        <p:nvSpPr>
          <p:cNvPr id="15" name="TextBox 14"/>
          <p:cNvSpPr txBox="1"/>
          <p:nvPr/>
        </p:nvSpPr>
        <p:spPr>
          <a:xfrm>
            <a:off x="3923928" y="4149080"/>
            <a:ext cx="4968552" cy="1754326"/>
          </a:xfrm>
          <a:prstGeom prst="rect">
            <a:avLst/>
          </a:prstGeom>
          <a:noFill/>
        </p:spPr>
        <p:txBody>
          <a:bodyPr wrap="square" rtlCol="0">
            <a:spAutoFit/>
          </a:bodyPr>
          <a:lstStyle/>
          <a:p>
            <a:pPr marL="0" lvl="1"/>
            <a:r>
              <a:rPr lang="zh-CN" altLang="en-US" dirty="0" smtClean="0">
                <a:latin typeface="宋体" pitchFamily="2" charset="-122"/>
                <a:ea typeface="宋体" pitchFamily="2" charset="-122"/>
              </a:rPr>
              <a:t>半径越大，则其应力因子越小，同样扭矩情况下应力越小，因此，大半径夹具更适用于低黏度、低模量样品的低剪切测试；反之，高黏度、高模量测试应选用小半径夹具！锥度越小，应变因子越大，同样转速下剪切速率更高！</a:t>
            </a:r>
          </a:p>
          <a:p>
            <a:endParaRPr lang="zh-CN" altLang="en-US" dirty="0"/>
          </a:p>
        </p:txBody>
      </p:sp>
      <p:pic>
        <p:nvPicPr>
          <p:cNvPr id="16" name="Picture 6"/>
          <p:cNvPicPr>
            <a:picLocks noChangeAspect="1"/>
          </p:cNvPicPr>
          <p:nvPr/>
        </p:nvPicPr>
        <p:blipFill>
          <a:blip r:embed="rId5" cstate="print"/>
          <a:stretch>
            <a:fillRect/>
          </a:stretch>
        </p:blipFill>
        <p:spPr>
          <a:xfrm>
            <a:off x="5220072" y="2348880"/>
            <a:ext cx="3281372" cy="1512168"/>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zh-CN" altLang="en-US" sz="2600" dirty="0"/>
              <a:t>同心圆桶</a:t>
            </a:r>
            <a:endParaRPr lang="en-US" altLang="zh-CN" sz="2600" dirty="0"/>
          </a:p>
        </p:txBody>
      </p:sp>
      <p:sp>
        <p:nvSpPr>
          <p:cNvPr id="9219" name="Rectangle 3"/>
          <p:cNvSpPr>
            <a:spLocks noGrp="1" noChangeArrowheads="1"/>
          </p:cNvSpPr>
          <p:nvPr>
            <p:ph idx="1"/>
          </p:nvPr>
        </p:nvSpPr>
        <p:spPr/>
        <p:txBody>
          <a:bodyPr>
            <a:normAutofit/>
          </a:bodyPr>
          <a:lstStyle/>
          <a:p>
            <a:r>
              <a:rPr lang="zh-CN" altLang="en-US" sz="1800" dirty="0" smtClean="0">
                <a:latin typeface="宋体" pitchFamily="2" charset="-122"/>
                <a:ea typeface="宋体" pitchFamily="2" charset="-122"/>
              </a:rPr>
              <a:t>同心圆桶夹具，</a:t>
            </a:r>
            <a:r>
              <a:rPr lang="en-US" altLang="zh-CN" sz="1800" dirty="0" smtClean="0"/>
              <a:t> Recessed end &amp; Conical end (DIN)</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7" name="图片 6" descr="geometry 2.JPG"/>
          <p:cNvPicPr>
            <a:picLocks noChangeAspect="1"/>
          </p:cNvPicPr>
          <p:nvPr/>
        </p:nvPicPr>
        <p:blipFill>
          <a:blip r:embed="rId2" cstate="print"/>
          <a:stretch>
            <a:fillRect/>
          </a:stretch>
        </p:blipFill>
        <p:spPr>
          <a:xfrm>
            <a:off x="827584" y="1556792"/>
            <a:ext cx="6840759" cy="1800200"/>
          </a:xfrm>
          <a:prstGeom prst="rect">
            <a:avLst/>
          </a:prstGeom>
        </p:spPr>
      </p:pic>
      <p:pic>
        <p:nvPicPr>
          <p:cNvPr id="203778" name="Picture 2"/>
          <p:cNvPicPr>
            <a:picLocks noChangeAspect="1" noChangeArrowheads="1"/>
          </p:cNvPicPr>
          <p:nvPr/>
        </p:nvPicPr>
        <p:blipFill>
          <a:blip r:embed="rId3" cstate="print"/>
          <a:srcRect/>
          <a:stretch>
            <a:fillRect/>
          </a:stretch>
        </p:blipFill>
        <p:spPr bwMode="auto">
          <a:xfrm>
            <a:off x="539552" y="3356992"/>
            <a:ext cx="2664296" cy="3064065"/>
          </a:xfrm>
          <a:prstGeom prst="rect">
            <a:avLst/>
          </a:prstGeom>
          <a:noFill/>
          <a:ln w="9525">
            <a:noFill/>
            <a:miter lim="800000"/>
            <a:headEnd/>
            <a:tailEnd/>
          </a:ln>
        </p:spPr>
      </p:pic>
      <p:pic>
        <p:nvPicPr>
          <p:cNvPr id="10" name="图片 9" descr="geometry8.JPG"/>
          <p:cNvPicPr>
            <a:picLocks noChangeAspect="1"/>
          </p:cNvPicPr>
          <p:nvPr/>
        </p:nvPicPr>
        <p:blipFill>
          <a:blip r:embed="rId4" cstate="print"/>
          <a:stretch>
            <a:fillRect/>
          </a:stretch>
        </p:blipFill>
        <p:spPr>
          <a:xfrm>
            <a:off x="2915816" y="4077072"/>
            <a:ext cx="5048250" cy="1296144"/>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zh-CN" altLang="en-US" sz="2600" dirty="0"/>
              <a:t>同心圆桶</a:t>
            </a:r>
            <a:endParaRPr lang="en-US" altLang="zh-CN" sz="2600" dirty="0"/>
          </a:p>
        </p:txBody>
      </p:sp>
      <p:sp>
        <p:nvSpPr>
          <p:cNvPr id="9219" name="Rectangle 3"/>
          <p:cNvSpPr>
            <a:spLocks noGrp="1" noChangeArrowheads="1"/>
          </p:cNvSpPr>
          <p:nvPr>
            <p:ph idx="1"/>
          </p:nvPr>
        </p:nvSpPr>
        <p:spPr/>
        <p:txBody>
          <a:bodyPr>
            <a:normAutofit/>
          </a:bodyPr>
          <a:lstStyle/>
          <a:p>
            <a:r>
              <a:rPr lang="zh-CN" altLang="en-US" sz="1800" dirty="0" smtClean="0">
                <a:latin typeface="宋体" pitchFamily="2" charset="-122"/>
                <a:ea typeface="宋体" pitchFamily="2" charset="-122"/>
              </a:rPr>
              <a:t>同心圆桶之双壁同心圆桶，</a:t>
            </a:r>
            <a:r>
              <a:rPr lang="en-US" altLang="zh-CN" sz="1800" dirty="0" smtClean="0"/>
              <a:t> Double concentric.</a:t>
            </a: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同心圆桶</a:t>
            </a:r>
            <a:r>
              <a:rPr lang="zh-CN" altLang="en-US" sz="1800" dirty="0" smtClean="0"/>
              <a:t>流场均一，不仅适用于线性黏弹性能测量，还可应用于非线性黏弹性能测量！可以测量悬浮液！但是放样过程可能会造成剪切历史！</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0" name="图片 9" descr="geometry5.JPG"/>
          <p:cNvPicPr>
            <a:picLocks noChangeAspect="1"/>
          </p:cNvPicPr>
          <p:nvPr/>
        </p:nvPicPr>
        <p:blipFill>
          <a:blip r:embed="rId2" cstate="print"/>
          <a:stretch>
            <a:fillRect/>
          </a:stretch>
        </p:blipFill>
        <p:spPr>
          <a:xfrm>
            <a:off x="539552" y="1628801"/>
            <a:ext cx="2088231" cy="2592288"/>
          </a:xfrm>
          <a:prstGeom prst="rect">
            <a:avLst/>
          </a:prstGeom>
        </p:spPr>
      </p:pic>
      <p:pic>
        <p:nvPicPr>
          <p:cNvPr id="12" name="图片 11" descr="geometry7.JPG"/>
          <p:cNvPicPr>
            <a:picLocks noChangeAspect="1"/>
          </p:cNvPicPr>
          <p:nvPr/>
        </p:nvPicPr>
        <p:blipFill>
          <a:blip r:embed="rId3" cstate="print"/>
          <a:stretch>
            <a:fillRect/>
          </a:stretch>
        </p:blipFill>
        <p:spPr>
          <a:xfrm>
            <a:off x="2843808" y="2060848"/>
            <a:ext cx="5229225" cy="1440160"/>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测量模式</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第三章 </a:t>
            </a:r>
            <a:r>
              <a:rPr lang="en-US" altLang="zh-CN" sz="4000" dirty="0" smtClean="0">
                <a:latin typeface="宋体" charset="-122"/>
                <a:ea typeface="宋体" charset="-122"/>
              </a:rPr>
              <a:t>DHR</a:t>
            </a:r>
            <a:r>
              <a:rPr lang="zh-CN" altLang="en-US" sz="4000" dirty="0" smtClean="0">
                <a:latin typeface="宋体" charset="-122"/>
                <a:ea typeface="宋体" charset="-122"/>
              </a:rPr>
              <a:t>测量模式</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zh-CN" altLang="en-US" sz="2600" dirty="0"/>
              <a:t>测量模式</a:t>
            </a:r>
          </a:p>
        </p:txBody>
      </p:sp>
      <p:sp>
        <p:nvSpPr>
          <p:cNvPr id="10" name="TextBox 9"/>
          <p:cNvSpPr txBox="1"/>
          <p:nvPr/>
        </p:nvSpPr>
        <p:spPr>
          <a:xfrm>
            <a:off x="611560" y="3429000"/>
            <a:ext cx="8136904" cy="3139321"/>
          </a:xfrm>
          <a:prstGeom prst="rect">
            <a:avLst/>
          </a:prstGeom>
          <a:noFill/>
        </p:spPr>
        <p:txBody>
          <a:bodyPr wrap="square" rtlCol="0">
            <a:spAutoFit/>
          </a:bodyPr>
          <a:lstStyle/>
          <a:p>
            <a:r>
              <a:rPr lang="en-US" altLang="zh-CN" dirty="0" smtClean="0"/>
              <a:t>DHR</a:t>
            </a:r>
            <a:r>
              <a:rPr lang="zh-CN" altLang="en-US" dirty="0" smtClean="0"/>
              <a:t>工作方式主要有</a:t>
            </a:r>
            <a:r>
              <a:rPr lang="en-US" altLang="zh-CN" dirty="0" smtClean="0"/>
              <a:t>3</a:t>
            </a:r>
            <a:r>
              <a:rPr lang="zh-CN" altLang="en-US" dirty="0" smtClean="0"/>
              <a:t>种：</a:t>
            </a:r>
            <a:endParaRPr lang="en-US" altLang="zh-CN" dirty="0" smtClean="0"/>
          </a:p>
          <a:p>
            <a:pPr marL="0" lvl="1"/>
            <a:r>
              <a:rPr lang="en-US" altLang="zh-CN" dirty="0" smtClean="0"/>
              <a:t>1.</a:t>
            </a:r>
            <a:r>
              <a:rPr lang="zh-CN" altLang="en-US" dirty="0" smtClean="0"/>
              <a:t>流动 </a:t>
            </a:r>
            <a:r>
              <a:rPr lang="en-US" altLang="zh-CN" dirty="0" smtClean="0"/>
              <a:t>(Flow)</a:t>
            </a:r>
          </a:p>
          <a:p>
            <a:pPr marL="0" lvl="1"/>
            <a:r>
              <a:rPr lang="en-US" altLang="zh-CN" dirty="0" smtClean="0"/>
              <a:t>    </a:t>
            </a:r>
            <a:r>
              <a:rPr lang="zh-CN" altLang="en-US" dirty="0" smtClean="0"/>
              <a:t>马达以某个方向旋转对样品进行旋转剪切，主要提供扭矩和角速度，即应力和应变速率，是测量粘度的主要方式！</a:t>
            </a:r>
            <a:endParaRPr lang="en-US" altLang="zh-CN" dirty="0" smtClean="0"/>
          </a:p>
          <a:p>
            <a:pPr marL="0" lvl="1"/>
            <a:r>
              <a:rPr lang="en-US" altLang="zh-CN" dirty="0" smtClean="0"/>
              <a:t>2.</a:t>
            </a:r>
            <a:r>
              <a:rPr lang="zh-CN" altLang="en-US" dirty="0" smtClean="0"/>
              <a:t>振荡 </a:t>
            </a:r>
            <a:r>
              <a:rPr lang="en-US" altLang="zh-CN" dirty="0" smtClean="0"/>
              <a:t>(Oscillation)</a:t>
            </a:r>
          </a:p>
          <a:p>
            <a:pPr marL="0" lvl="1"/>
            <a:r>
              <a:rPr lang="en-US" altLang="zh-CN" dirty="0" smtClean="0"/>
              <a:t>    </a:t>
            </a:r>
            <a:r>
              <a:rPr lang="zh-CN" altLang="en-US" dirty="0" smtClean="0"/>
              <a:t>马达以零位左右摆动对样品进行剪切，主要提供扭矩和角位移，即应力和应变，是测量模量的主要方式！</a:t>
            </a:r>
            <a:endParaRPr lang="en-US" altLang="zh-CN" dirty="0" smtClean="0"/>
          </a:p>
          <a:p>
            <a:pPr marL="0" lvl="1"/>
            <a:r>
              <a:rPr lang="en-US" altLang="zh-CN" dirty="0" smtClean="0"/>
              <a:t>3.</a:t>
            </a:r>
            <a:r>
              <a:rPr lang="zh-CN" altLang="en-US" dirty="0" smtClean="0"/>
              <a:t>阶跃 </a:t>
            </a:r>
            <a:r>
              <a:rPr lang="en-US" altLang="zh-CN" dirty="0" smtClean="0"/>
              <a:t>(Step)</a:t>
            </a:r>
          </a:p>
          <a:p>
            <a:pPr marL="0" lvl="1"/>
            <a:r>
              <a:rPr lang="en-US" altLang="zh-CN" dirty="0" smtClean="0"/>
              <a:t>    </a:t>
            </a:r>
            <a:r>
              <a:rPr lang="zh-CN" altLang="en-US" dirty="0" smtClean="0"/>
              <a:t>马达对样品施加一恒定扭力或让样品产生恒定形变形变并且保持一段时间，是测量应力松弛和蠕变的主要方式！</a:t>
            </a:r>
            <a:endParaRPr lang="en-US" altLang="zh-CN" dirty="0" smtClean="0"/>
          </a:p>
          <a:p>
            <a:endParaRPr lang="zh-CN" altLang="en-US" dirty="0"/>
          </a:p>
        </p:txBody>
      </p:sp>
      <p:pic>
        <p:nvPicPr>
          <p:cNvPr id="11" name="内容占位符 10" descr="model.JPG"/>
          <p:cNvPicPr>
            <a:picLocks noGrp="1" noChangeAspect="1"/>
          </p:cNvPicPr>
          <p:nvPr>
            <p:ph idx="1"/>
          </p:nvPr>
        </p:nvPicPr>
        <p:blipFill>
          <a:blip r:embed="rId3" cstate="print"/>
          <a:stretch>
            <a:fillRect/>
          </a:stretch>
        </p:blipFill>
        <p:spPr>
          <a:xfrm>
            <a:off x="683568" y="1196752"/>
            <a:ext cx="4392488" cy="2160240"/>
          </a:xfrm>
        </p:spPr>
      </p:pic>
    </p:spTree>
    <p:extLst>
      <p:ext uri="{BB962C8B-B14F-4D97-AF65-F5344CB8AC3E}">
        <p14:creationId xmlns:p14="http://schemas.microsoft.com/office/powerpoint/2010/main" xmlns="" val="120658211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开机顺序</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第一章 </a:t>
            </a:r>
            <a:r>
              <a:rPr lang="en-US" altLang="zh-CN" sz="4000" dirty="0" smtClean="0">
                <a:latin typeface="宋体" charset="-122"/>
                <a:ea typeface="宋体" charset="-122"/>
              </a:rPr>
              <a:t>DHR</a:t>
            </a:r>
            <a:r>
              <a:rPr lang="zh-CN" altLang="en-US" sz="4000" dirty="0" smtClean="0">
                <a:latin typeface="宋体" charset="-122"/>
                <a:ea typeface="宋体" charset="-122"/>
              </a:rPr>
              <a:t>流变开机顺序</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zh-CN" altLang="en-US" sz="2600" dirty="0"/>
              <a:t>流动测试 </a:t>
            </a:r>
            <a:r>
              <a:rPr lang="en-US" altLang="zh-CN" sz="2600" dirty="0"/>
              <a:t>(Flow)</a:t>
            </a:r>
            <a:endParaRPr lang="zh-CN" altLang="en-US" sz="2600" dirty="0"/>
          </a:p>
        </p:txBody>
      </p:sp>
      <p:sp>
        <p:nvSpPr>
          <p:cNvPr id="9" name="内容占位符 8"/>
          <p:cNvSpPr>
            <a:spLocks noGrp="1"/>
          </p:cNvSpPr>
          <p:nvPr>
            <p:ph idx="1"/>
          </p:nvPr>
        </p:nvSpPr>
        <p:spPr/>
        <p:txBody>
          <a:bodyPr>
            <a:normAutofit/>
          </a:bodyPr>
          <a:lstStyle/>
          <a:p>
            <a:r>
              <a:rPr lang="en-US" altLang="zh-CN" sz="1800" dirty="0" smtClean="0">
                <a:latin typeface="宋体" pitchFamily="2" charset="-122"/>
                <a:ea typeface="宋体" pitchFamily="2" charset="-122"/>
              </a:rPr>
              <a:t>Flow</a:t>
            </a:r>
            <a:r>
              <a:rPr lang="zh-CN" altLang="en-US" sz="1800" dirty="0" smtClean="0">
                <a:latin typeface="宋体" pitchFamily="2" charset="-122"/>
                <a:ea typeface="宋体" pitchFamily="2" charset="-122"/>
              </a:rPr>
              <a:t>模式主要测量粘度，粘度是物质抵抗外力流动的能力：</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粘度单位，在</a:t>
            </a:r>
            <a:r>
              <a:rPr lang="en-US" altLang="zh-CN" sz="1800" dirty="0" smtClean="0">
                <a:latin typeface="宋体" pitchFamily="2" charset="-122"/>
                <a:ea typeface="宋体" pitchFamily="2" charset="-122"/>
              </a:rPr>
              <a:t>SI</a:t>
            </a:r>
            <a:r>
              <a:rPr lang="zh-CN" altLang="en-US" sz="1800" dirty="0" smtClean="0">
                <a:latin typeface="宋体" pitchFamily="2" charset="-122"/>
                <a:ea typeface="宋体" pitchFamily="2" charset="-122"/>
              </a:rPr>
              <a:t>标准为</a:t>
            </a:r>
            <a:r>
              <a:rPr lang="en-US" altLang="zh-CN" sz="1800" dirty="0" err="1" smtClean="0">
                <a:latin typeface="宋体" pitchFamily="2" charset="-122"/>
                <a:ea typeface="宋体" pitchFamily="2" charset="-122"/>
              </a:rPr>
              <a:t>Pa.s</a:t>
            </a:r>
            <a:r>
              <a:rPr lang="zh-CN" altLang="en-US" sz="1800" dirty="0" smtClean="0">
                <a:latin typeface="宋体" pitchFamily="2" charset="-122"/>
                <a:ea typeface="宋体" pitchFamily="2" charset="-122"/>
              </a:rPr>
              <a:t>；在</a:t>
            </a:r>
            <a:r>
              <a:rPr lang="en-US" altLang="zh-CN" sz="1800" dirty="0" err="1" smtClean="0">
                <a:latin typeface="宋体" pitchFamily="2" charset="-122"/>
                <a:ea typeface="宋体" pitchFamily="2" charset="-122"/>
              </a:rPr>
              <a:t>cgs</a:t>
            </a:r>
            <a:r>
              <a:rPr lang="zh-CN" altLang="en-US" sz="1800" dirty="0" smtClean="0">
                <a:latin typeface="宋体" pitchFamily="2" charset="-122"/>
                <a:ea typeface="宋体" pitchFamily="2" charset="-122"/>
              </a:rPr>
              <a:t>标准为</a:t>
            </a:r>
            <a:r>
              <a:rPr lang="en-US" altLang="zh-CN" sz="1800" dirty="0" smtClean="0">
                <a:latin typeface="宋体" pitchFamily="2" charset="-122"/>
                <a:ea typeface="宋体" pitchFamily="2" charset="-122"/>
              </a:rPr>
              <a:t> Poise</a:t>
            </a:r>
            <a:r>
              <a:rPr lang="zh-CN" altLang="en-US" sz="1800" dirty="0" smtClean="0">
                <a:latin typeface="宋体" pitchFamily="2" charset="-122"/>
                <a:ea typeface="宋体" pitchFamily="2" charset="-122"/>
              </a:rPr>
              <a:t>。</a:t>
            </a:r>
            <a:r>
              <a:rPr lang="en-US" altLang="zh-CN" sz="1800" dirty="0" smtClean="0">
                <a:latin typeface="宋体" pitchFamily="2" charset="-122"/>
                <a:ea typeface="宋体" pitchFamily="2" charset="-122"/>
              </a:rPr>
              <a:t>10 Poise =1 </a:t>
            </a:r>
            <a:r>
              <a:rPr lang="en-US" altLang="zh-CN" sz="1800" dirty="0" err="1" smtClean="0">
                <a:latin typeface="宋体" pitchFamily="2" charset="-122"/>
                <a:ea typeface="宋体" pitchFamily="2" charset="-122"/>
              </a:rPr>
              <a:t>Pa.s</a:t>
            </a:r>
            <a:r>
              <a:rPr lang="zh-CN" altLang="en-US" sz="1800" dirty="0" smtClean="0">
                <a:latin typeface="宋体" pitchFamily="2" charset="-122"/>
                <a:ea typeface="宋体" pitchFamily="2" charset="-122"/>
              </a:rPr>
              <a:t>，</a:t>
            </a:r>
            <a:r>
              <a:rPr lang="pt-BR" altLang="zh-CN" sz="1800" dirty="0" smtClean="0">
                <a:latin typeface="宋体" pitchFamily="2" charset="-122"/>
                <a:ea typeface="宋体" pitchFamily="2" charset="-122"/>
              </a:rPr>
              <a:t>1 cP (centipoise) = 1 m Pa.s</a:t>
            </a:r>
            <a:r>
              <a:rPr lang="zh-CN" altLang="en-US" sz="1800" dirty="0" smtClean="0">
                <a:latin typeface="宋体" pitchFamily="2" charset="-122"/>
                <a:ea typeface="宋体" pitchFamily="2" charset="-122"/>
              </a:rPr>
              <a:t>！</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牛顿流体</a:t>
            </a:r>
            <a:endParaRPr lang="en-US" altLang="zh-CN" sz="1800" dirty="0" smtClean="0">
              <a:latin typeface="宋体" pitchFamily="2" charset="-122"/>
              <a:ea typeface="宋体" pitchFamily="2" charset="-122"/>
            </a:endParaRPr>
          </a:p>
          <a:p>
            <a:pPr>
              <a:buNone/>
            </a:pPr>
            <a:r>
              <a:rPr lang="en-US" altLang="zh-CN" sz="1800" dirty="0" smtClean="0">
                <a:latin typeface="宋体" pitchFamily="2" charset="-122"/>
                <a:ea typeface="宋体" pitchFamily="2" charset="-122"/>
              </a:rPr>
              <a:t>    - </a:t>
            </a:r>
            <a:r>
              <a:rPr lang="zh-CN" altLang="en-US" sz="1800" dirty="0" smtClean="0">
                <a:latin typeface="宋体" pitchFamily="2" charset="-122"/>
                <a:ea typeface="宋体" pitchFamily="2" charset="-122"/>
              </a:rPr>
              <a:t>粘度不依赖于应力</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应变速率，即应力与应变速率成正比。</a:t>
            </a: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lvl="2">
              <a:buNone/>
            </a:pPr>
            <a:endParaRPr lang="zh-CN" altLang="en-US" sz="1800" dirty="0">
              <a:latin typeface="宋体" pitchFamily="2" charset="-122"/>
              <a:ea typeface="宋体" pitchFamily="2" charset="-122"/>
            </a:endParaRPr>
          </a:p>
          <a:p>
            <a:pPr>
              <a:buNone/>
            </a:pPr>
            <a:endParaRPr lang="zh-CN" altLang="en-US" dirty="0"/>
          </a:p>
        </p:txBody>
      </p:sp>
      <p:pic>
        <p:nvPicPr>
          <p:cNvPr id="11" name="图片 10" descr="m7.JPG"/>
          <p:cNvPicPr>
            <a:picLocks noChangeAspect="1"/>
          </p:cNvPicPr>
          <p:nvPr/>
        </p:nvPicPr>
        <p:blipFill>
          <a:blip r:embed="rId2" cstate="print"/>
          <a:stretch>
            <a:fillRect/>
          </a:stretch>
        </p:blipFill>
        <p:spPr>
          <a:xfrm>
            <a:off x="6732240" y="1124744"/>
            <a:ext cx="1728192" cy="576065"/>
          </a:xfrm>
          <a:prstGeom prst="rect">
            <a:avLst/>
          </a:prstGeom>
        </p:spPr>
      </p:pic>
      <p:pic>
        <p:nvPicPr>
          <p:cNvPr id="12" name="图片 11" descr="ND.JPG"/>
          <p:cNvPicPr>
            <a:picLocks noChangeAspect="1"/>
          </p:cNvPicPr>
          <p:nvPr/>
        </p:nvPicPr>
        <p:blipFill>
          <a:blip r:embed="rId3" cstate="print"/>
          <a:stretch>
            <a:fillRect/>
          </a:stretch>
        </p:blipFill>
        <p:spPr>
          <a:xfrm>
            <a:off x="1187624" y="3717032"/>
            <a:ext cx="3312368" cy="2304256"/>
          </a:xfrm>
          <a:prstGeom prst="rect">
            <a:avLst/>
          </a:prstGeom>
        </p:spPr>
      </p:pic>
    </p:spTree>
    <p:extLst>
      <p:ext uri="{BB962C8B-B14F-4D97-AF65-F5344CB8AC3E}">
        <p14:creationId xmlns:p14="http://schemas.microsoft.com/office/powerpoint/2010/main" xmlns="" val="22684799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zh-CN" altLang="en-US" sz="2600" dirty="0"/>
              <a:t>流动测试 </a:t>
            </a:r>
            <a:r>
              <a:rPr lang="en-US" altLang="zh-CN" sz="2600" dirty="0"/>
              <a:t>(Flow)</a:t>
            </a:r>
            <a:endParaRPr lang="zh-CN" altLang="en-US" sz="2600" dirty="0"/>
          </a:p>
        </p:txBody>
      </p:sp>
      <p:sp>
        <p:nvSpPr>
          <p:cNvPr id="9" name="内容占位符 8"/>
          <p:cNvSpPr>
            <a:spLocks noGrp="1"/>
          </p:cNvSpPr>
          <p:nvPr>
            <p:ph idx="1"/>
          </p:nvPr>
        </p:nvSpPr>
        <p:spPr/>
        <p:txBody>
          <a:bodyPr>
            <a:normAutofit/>
          </a:bodyPr>
          <a:lstStyle/>
          <a:p>
            <a:r>
              <a:rPr lang="zh-CN" altLang="en-US" sz="1800" dirty="0" smtClean="0">
                <a:latin typeface="宋体" pitchFamily="2" charset="-122"/>
                <a:ea typeface="宋体" pitchFamily="2" charset="-122"/>
              </a:rPr>
              <a:t>非牛顿流体</a:t>
            </a:r>
          </a:p>
          <a:p>
            <a:pPr lvl="1"/>
            <a:r>
              <a:rPr lang="zh-CN" altLang="en-US" sz="1800" dirty="0" smtClean="0">
                <a:latin typeface="宋体" pitchFamily="2" charset="-122"/>
                <a:ea typeface="宋体" pitchFamily="2" charset="-122"/>
              </a:rPr>
              <a:t>非依时性流体</a:t>
            </a:r>
          </a:p>
          <a:p>
            <a:pPr lvl="2"/>
            <a:r>
              <a:rPr lang="zh-CN" altLang="en-US" sz="1800" dirty="0" smtClean="0">
                <a:latin typeface="宋体" pitchFamily="2" charset="-122"/>
                <a:ea typeface="宋体" pitchFamily="2" charset="-122"/>
              </a:rPr>
              <a:t>剪切变稀</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黏度随剪切速率升高而降低</a:t>
            </a:r>
          </a:p>
          <a:p>
            <a:pPr lvl="2"/>
            <a:r>
              <a:rPr lang="zh-CN" altLang="en-US" sz="1800" dirty="0" smtClean="0">
                <a:latin typeface="宋体" pitchFamily="2" charset="-122"/>
                <a:ea typeface="宋体" pitchFamily="2" charset="-122"/>
              </a:rPr>
              <a:t>剪切增稠</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黏度随剪切速率升高而升高</a:t>
            </a:r>
          </a:p>
          <a:p>
            <a:pPr lvl="1"/>
            <a:r>
              <a:rPr lang="zh-CN" altLang="en-US" sz="1800" dirty="0" smtClean="0">
                <a:latin typeface="宋体" pitchFamily="2" charset="-122"/>
                <a:ea typeface="宋体" pitchFamily="2" charset="-122"/>
              </a:rPr>
              <a:t>依时性流体</a:t>
            </a:r>
          </a:p>
          <a:p>
            <a:pPr lvl="2"/>
            <a:r>
              <a:rPr lang="zh-CN" altLang="en-US" sz="1800" dirty="0" smtClean="0">
                <a:latin typeface="宋体" pitchFamily="2" charset="-122"/>
                <a:ea typeface="宋体" pitchFamily="2" charset="-122"/>
              </a:rPr>
              <a:t>触变性</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恒定剪切速率下黏度随时间延长而降低，</a:t>
            </a:r>
            <a:r>
              <a:rPr lang="en-US" altLang="zh-CN" sz="1800" dirty="0" err="1" smtClean="0"/>
              <a:t>Thixotropic</a:t>
            </a:r>
            <a:endParaRPr lang="zh-CN" altLang="en-US" sz="1800" dirty="0" smtClean="0">
              <a:latin typeface="宋体" pitchFamily="2" charset="-122"/>
              <a:ea typeface="宋体" pitchFamily="2" charset="-122"/>
            </a:endParaRPr>
          </a:p>
          <a:p>
            <a:pPr lvl="2"/>
            <a:r>
              <a:rPr lang="zh-CN" altLang="en-US" sz="1800" dirty="0" smtClean="0">
                <a:latin typeface="宋体" pitchFamily="2" charset="-122"/>
                <a:ea typeface="宋体" pitchFamily="2" charset="-122"/>
              </a:rPr>
              <a:t>震凝性</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恒定剪切速率下黏度随时间延长而升高，</a:t>
            </a:r>
            <a:r>
              <a:rPr lang="en-US" altLang="zh-CN" sz="1800" dirty="0" err="1" smtClean="0"/>
              <a:t>Rheopectic</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lvl="2"/>
            <a:endParaRPr lang="zh-CN" altLang="en-US" sz="1800" dirty="0">
              <a:latin typeface="宋体" pitchFamily="2" charset="-122"/>
              <a:ea typeface="宋体" pitchFamily="2" charset="-122"/>
            </a:endParaRPr>
          </a:p>
          <a:p>
            <a:pPr>
              <a:buNone/>
            </a:pPr>
            <a:endParaRPr lang="zh-CN" altLang="en-US" dirty="0"/>
          </a:p>
        </p:txBody>
      </p:sp>
      <p:pic>
        <p:nvPicPr>
          <p:cNvPr id="10" name="图片 9" descr="nd1.JPG"/>
          <p:cNvPicPr>
            <a:picLocks noChangeAspect="1"/>
          </p:cNvPicPr>
          <p:nvPr/>
        </p:nvPicPr>
        <p:blipFill>
          <a:blip r:embed="rId2" cstate="print"/>
          <a:stretch>
            <a:fillRect/>
          </a:stretch>
        </p:blipFill>
        <p:spPr>
          <a:xfrm>
            <a:off x="323528" y="3573016"/>
            <a:ext cx="2520280" cy="2592288"/>
          </a:xfrm>
          <a:prstGeom prst="rect">
            <a:avLst/>
          </a:prstGeom>
        </p:spPr>
      </p:pic>
      <p:pic>
        <p:nvPicPr>
          <p:cNvPr id="13" name="图片 12" descr="ND3.JPG"/>
          <p:cNvPicPr>
            <a:picLocks noChangeAspect="1"/>
          </p:cNvPicPr>
          <p:nvPr/>
        </p:nvPicPr>
        <p:blipFill>
          <a:blip r:embed="rId3" cstate="print"/>
          <a:stretch>
            <a:fillRect/>
          </a:stretch>
        </p:blipFill>
        <p:spPr>
          <a:xfrm>
            <a:off x="3059832" y="3573016"/>
            <a:ext cx="2592288" cy="2592288"/>
          </a:xfrm>
          <a:prstGeom prst="rect">
            <a:avLst/>
          </a:prstGeom>
        </p:spPr>
      </p:pic>
      <p:pic>
        <p:nvPicPr>
          <p:cNvPr id="14" name="图片 13" descr="nd4.JPG"/>
          <p:cNvPicPr>
            <a:picLocks noChangeAspect="1"/>
          </p:cNvPicPr>
          <p:nvPr/>
        </p:nvPicPr>
        <p:blipFill>
          <a:blip r:embed="rId4" cstate="print"/>
          <a:stretch>
            <a:fillRect/>
          </a:stretch>
        </p:blipFill>
        <p:spPr>
          <a:xfrm>
            <a:off x="5868144" y="3573016"/>
            <a:ext cx="2880320" cy="2616877"/>
          </a:xfrm>
          <a:prstGeom prst="rect">
            <a:avLst/>
          </a:prstGeom>
        </p:spPr>
      </p:pic>
    </p:spTree>
    <p:extLst>
      <p:ext uri="{BB962C8B-B14F-4D97-AF65-F5344CB8AC3E}">
        <p14:creationId xmlns:p14="http://schemas.microsoft.com/office/powerpoint/2010/main" xmlns="" val="22684799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zh-CN" altLang="en-US" sz="2600" dirty="0"/>
              <a:t>流动测试 </a:t>
            </a:r>
            <a:r>
              <a:rPr lang="en-US" altLang="zh-CN" sz="2600" dirty="0"/>
              <a:t>(Flow)</a:t>
            </a:r>
            <a:endParaRPr lang="zh-CN" altLang="en-US" sz="2600" dirty="0"/>
          </a:p>
        </p:txBody>
      </p:sp>
      <p:pic>
        <p:nvPicPr>
          <p:cNvPr id="12" name="内容占位符 11" descr="flow.JPG"/>
          <p:cNvPicPr>
            <a:picLocks noGrp="1" noChangeAspect="1"/>
          </p:cNvPicPr>
          <p:nvPr>
            <p:ph idx="1"/>
          </p:nvPr>
        </p:nvPicPr>
        <p:blipFill>
          <a:blip r:embed="rId2" cstate="print"/>
          <a:stretch>
            <a:fillRect/>
          </a:stretch>
        </p:blipFill>
        <p:spPr>
          <a:xfrm>
            <a:off x="395536" y="1196752"/>
            <a:ext cx="3960440" cy="1656184"/>
          </a:xfrm>
        </p:spPr>
      </p:pic>
      <p:sp>
        <p:nvSpPr>
          <p:cNvPr id="9" name="内容占位符 8"/>
          <p:cNvSpPr>
            <a:spLocks noGrp="1"/>
          </p:cNvSpPr>
          <p:nvPr>
            <p:ph sz="half" idx="4294967295"/>
          </p:nvPr>
        </p:nvSpPr>
        <p:spPr>
          <a:xfrm>
            <a:off x="503238" y="1268760"/>
            <a:ext cx="8640762" cy="4897437"/>
          </a:xfrm>
        </p:spPr>
        <p:txBody>
          <a:bodyPr>
            <a:normAutofit/>
          </a:bodyPr>
          <a:lstStyle/>
          <a:p>
            <a:endParaRPr lang="en-US" altLang="zh-CN" sz="1800" dirty="0" smtClean="0">
              <a:latin typeface="宋体" pitchFamily="2" charset="-122"/>
              <a:ea typeface="宋体" pitchFamily="2" charset="-122"/>
            </a:endParaRPr>
          </a:p>
          <a:p>
            <a:endParaRPr lang="zh-CN" altLang="en-US" dirty="0"/>
          </a:p>
        </p:txBody>
      </p:sp>
      <p:pic>
        <p:nvPicPr>
          <p:cNvPr id="261122" name="Picture 2"/>
          <p:cNvPicPr>
            <a:picLocks noChangeAspect="1" noChangeArrowheads="1"/>
          </p:cNvPicPr>
          <p:nvPr/>
        </p:nvPicPr>
        <p:blipFill>
          <a:blip r:embed="rId3" cstate="print"/>
          <a:srcRect/>
          <a:stretch>
            <a:fillRect/>
          </a:stretch>
        </p:blipFill>
        <p:spPr bwMode="auto">
          <a:xfrm>
            <a:off x="755576" y="3429000"/>
            <a:ext cx="2232248" cy="1944216"/>
          </a:xfrm>
          <a:prstGeom prst="rect">
            <a:avLst/>
          </a:prstGeom>
          <a:noFill/>
          <a:ln w="9525">
            <a:noFill/>
            <a:miter lim="800000"/>
            <a:headEnd/>
            <a:tailEnd/>
          </a:ln>
        </p:spPr>
      </p:pic>
      <p:pic>
        <p:nvPicPr>
          <p:cNvPr id="261123" name="Picture 3"/>
          <p:cNvPicPr>
            <a:picLocks noChangeAspect="1" noChangeArrowheads="1"/>
          </p:cNvPicPr>
          <p:nvPr/>
        </p:nvPicPr>
        <p:blipFill>
          <a:blip r:embed="rId4" cstate="print"/>
          <a:srcRect/>
          <a:stretch>
            <a:fillRect/>
          </a:stretch>
        </p:blipFill>
        <p:spPr bwMode="auto">
          <a:xfrm>
            <a:off x="6300192" y="3501008"/>
            <a:ext cx="2160240" cy="1728192"/>
          </a:xfrm>
          <a:prstGeom prst="rect">
            <a:avLst/>
          </a:prstGeom>
          <a:noFill/>
          <a:ln w="9525">
            <a:noFill/>
            <a:miter lim="800000"/>
            <a:headEnd/>
            <a:tailEnd/>
          </a:ln>
        </p:spPr>
      </p:pic>
      <p:pic>
        <p:nvPicPr>
          <p:cNvPr id="261124" name="Picture 4"/>
          <p:cNvPicPr>
            <a:picLocks noChangeAspect="1" noChangeArrowheads="1"/>
          </p:cNvPicPr>
          <p:nvPr/>
        </p:nvPicPr>
        <p:blipFill>
          <a:blip r:embed="rId5" cstate="print"/>
          <a:srcRect/>
          <a:stretch>
            <a:fillRect/>
          </a:stretch>
        </p:blipFill>
        <p:spPr bwMode="auto">
          <a:xfrm>
            <a:off x="3563888" y="3501008"/>
            <a:ext cx="2232248" cy="1728192"/>
          </a:xfrm>
          <a:prstGeom prst="rect">
            <a:avLst/>
          </a:prstGeom>
          <a:noFill/>
          <a:ln w="9525">
            <a:noFill/>
            <a:miter lim="800000"/>
            <a:headEnd/>
            <a:tailEnd/>
          </a:ln>
        </p:spPr>
      </p:pic>
      <p:pic>
        <p:nvPicPr>
          <p:cNvPr id="261125" name="Picture 5"/>
          <p:cNvPicPr>
            <a:picLocks noChangeAspect="1" noChangeArrowheads="1"/>
          </p:cNvPicPr>
          <p:nvPr/>
        </p:nvPicPr>
        <p:blipFill>
          <a:blip r:embed="rId6" cstate="print"/>
          <a:srcRect/>
          <a:stretch>
            <a:fillRect/>
          </a:stretch>
        </p:blipFill>
        <p:spPr bwMode="auto">
          <a:xfrm>
            <a:off x="4788024" y="1340768"/>
            <a:ext cx="2664296" cy="1512168"/>
          </a:xfrm>
          <a:prstGeom prst="rect">
            <a:avLst/>
          </a:prstGeom>
          <a:noFill/>
          <a:ln w="9525">
            <a:noFill/>
            <a:miter lim="800000"/>
            <a:headEnd/>
            <a:tailEnd/>
          </a:ln>
        </p:spPr>
      </p:pic>
      <p:sp>
        <p:nvSpPr>
          <p:cNvPr id="15" name="TextBox 14"/>
          <p:cNvSpPr txBox="1"/>
          <p:nvPr/>
        </p:nvSpPr>
        <p:spPr>
          <a:xfrm>
            <a:off x="5220072" y="2780928"/>
            <a:ext cx="2160240" cy="369332"/>
          </a:xfrm>
          <a:prstGeom prst="rect">
            <a:avLst/>
          </a:prstGeom>
          <a:noFill/>
        </p:spPr>
        <p:txBody>
          <a:bodyPr wrap="square" rtlCol="0">
            <a:spAutoFit/>
          </a:bodyPr>
          <a:lstStyle/>
          <a:p>
            <a:r>
              <a:rPr lang="en-US" altLang="zh-CN" dirty="0" smtClean="0"/>
              <a:t>Temperature Ramp</a:t>
            </a:r>
            <a:endParaRPr lang="zh-CN" altLang="en-US" dirty="0"/>
          </a:p>
        </p:txBody>
      </p:sp>
      <p:sp>
        <p:nvSpPr>
          <p:cNvPr id="16" name="TextBox 15"/>
          <p:cNvSpPr txBox="1"/>
          <p:nvPr/>
        </p:nvSpPr>
        <p:spPr>
          <a:xfrm>
            <a:off x="1475656" y="5301208"/>
            <a:ext cx="1008112" cy="369332"/>
          </a:xfrm>
          <a:prstGeom prst="rect">
            <a:avLst/>
          </a:prstGeom>
          <a:noFill/>
        </p:spPr>
        <p:txBody>
          <a:bodyPr wrap="square" rtlCol="0">
            <a:spAutoFit/>
          </a:bodyPr>
          <a:lstStyle/>
          <a:p>
            <a:r>
              <a:rPr lang="en-US" altLang="zh-CN" dirty="0" smtClean="0"/>
              <a:t>Ramp</a:t>
            </a:r>
            <a:endParaRPr lang="zh-CN" altLang="en-US" dirty="0"/>
          </a:p>
        </p:txBody>
      </p:sp>
      <p:sp>
        <p:nvSpPr>
          <p:cNvPr id="17" name="TextBox 16"/>
          <p:cNvSpPr txBox="1"/>
          <p:nvPr/>
        </p:nvSpPr>
        <p:spPr>
          <a:xfrm>
            <a:off x="4283968" y="5301208"/>
            <a:ext cx="1008112" cy="369332"/>
          </a:xfrm>
          <a:prstGeom prst="rect">
            <a:avLst/>
          </a:prstGeom>
          <a:noFill/>
        </p:spPr>
        <p:txBody>
          <a:bodyPr wrap="square" rtlCol="0">
            <a:spAutoFit/>
          </a:bodyPr>
          <a:lstStyle/>
          <a:p>
            <a:r>
              <a:rPr lang="en-US" altLang="zh-CN" dirty="0" smtClean="0"/>
              <a:t>Sweep</a:t>
            </a:r>
            <a:endParaRPr lang="zh-CN" altLang="en-US" dirty="0"/>
          </a:p>
        </p:txBody>
      </p:sp>
      <p:sp>
        <p:nvSpPr>
          <p:cNvPr id="18" name="TextBox 17"/>
          <p:cNvSpPr txBox="1"/>
          <p:nvPr/>
        </p:nvSpPr>
        <p:spPr>
          <a:xfrm>
            <a:off x="6948264" y="5301208"/>
            <a:ext cx="1152128" cy="369332"/>
          </a:xfrm>
          <a:prstGeom prst="rect">
            <a:avLst/>
          </a:prstGeom>
          <a:noFill/>
        </p:spPr>
        <p:txBody>
          <a:bodyPr wrap="square" rtlCol="0">
            <a:spAutoFit/>
          </a:bodyPr>
          <a:lstStyle/>
          <a:p>
            <a:r>
              <a:rPr lang="en-US" altLang="zh-CN" dirty="0" smtClean="0"/>
              <a:t>Peak Hold</a:t>
            </a:r>
            <a:endParaRPr lang="zh-CN" altLang="en-US" dirty="0"/>
          </a:p>
        </p:txBody>
      </p:sp>
    </p:spTree>
    <p:extLst>
      <p:ext uri="{BB962C8B-B14F-4D97-AF65-F5344CB8AC3E}">
        <p14:creationId xmlns:p14="http://schemas.microsoft.com/office/powerpoint/2010/main" xmlns="" val="22684799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振荡测试 </a:t>
            </a:r>
            <a:r>
              <a:rPr lang="en-US" altLang="zh-CN" sz="2600" dirty="0"/>
              <a:t>(Oscillation)</a:t>
            </a:r>
            <a:endParaRPr lang="en-US" sz="2600" dirty="0"/>
          </a:p>
        </p:txBody>
      </p:sp>
      <p:grpSp>
        <p:nvGrpSpPr>
          <p:cNvPr id="17" name="组合 16"/>
          <p:cNvGrpSpPr/>
          <p:nvPr/>
        </p:nvGrpSpPr>
        <p:grpSpPr>
          <a:xfrm>
            <a:off x="736947" y="1781869"/>
            <a:ext cx="1674813" cy="1878485"/>
            <a:chOff x="736947" y="1781869"/>
            <a:chExt cx="1674813" cy="1878485"/>
          </a:xfrm>
        </p:grpSpPr>
        <p:sp>
          <p:nvSpPr>
            <p:cNvPr id="7" name="Oval 2"/>
            <p:cNvSpPr>
              <a:spLocks noChangeArrowheads="1"/>
            </p:cNvSpPr>
            <p:nvPr/>
          </p:nvSpPr>
          <p:spPr bwMode="auto">
            <a:xfrm>
              <a:off x="1092547" y="3239666"/>
              <a:ext cx="977900" cy="203200"/>
            </a:xfrm>
            <a:prstGeom prst="ellipse">
              <a:avLst/>
            </a:prstGeom>
            <a:gradFill rotWithShape="0">
              <a:gsLst>
                <a:gs pos="0">
                  <a:srgbClr val="B0011C"/>
                </a:gs>
                <a:gs pos="100000">
                  <a:srgbClr val="FC0128"/>
                </a:gs>
              </a:gsLst>
              <a:lin ang="5400000" scaled="1"/>
            </a:gra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Rectangle 3"/>
            <p:cNvSpPr>
              <a:spLocks noChangeArrowheads="1"/>
            </p:cNvSpPr>
            <p:nvPr/>
          </p:nvSpPr>
          <p:spPr bwMode="auto">
            <a:xfrm>
              <a:off x="1143347" y="3390479"/>
              <a:ext cx="898525" cy="112712"/>
            </a:xfrm>
            <a:prstGeom prst="rect">
              <a:avLst/>
            </a:prstGeom>
            <a:gradFill rotWithShape="0">
              <a:gsLst>
                <a:gs pos="0">
                  <a:srgbClr val="4464B1"/>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Rectangle 4"/>
            <p:cNvSpPr>
              <a:spLocks noChangeArrowheads="1"/>
            </p:cNvSpPr>
            <p:nvPr/>
          </p:nvSpPr>
          <p:spPr bwMode="auto">
            <a:xfrm>
              <a:off x="1135410" y="3184104"/>
              <a:ext cx="896937" cy="114300"/>
            </a:xfrm>
            <a:prstGeom prst="rect">
              <a:avLst/>
            </a:prstGeom>
            <a:gradFill rotWithShape="0">
              <a:gsLst>
                <a:gs pos="0">
                  <a:srgbClr val="4464B1"/>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Rectangle 5"/>
            <p:cNvSpPr>
              <a:spLocks noChangeArrowheads="1"/>
            </p:cNvSpPr>
            <p:nvPr/>
          </p:nvSpPr>
          <p:spPr bwMode="auto">
            <a:xfrm>
              <a:off x="848072" y="3509541"/>
              <a:ext cx="1454150" cy="150813"/>
            </a:xfrm>
            <a:prstGeom prst="rect">
              <a:avLst/>
            </a:prstGeom>
            <a:gradFill rotWithShape="0">
              <a:gsLst>
                <a:gs pos="0">
                  <a:srgbClr val="767647"/>
                </a:gs>
                <a:gs pos="50000">
                  <a:srgbClr val="FFFF99"/>
                </a:gs>
                <a:gs pos="100000">
                  <a:srgbClr val="767647"/>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Rectangle 6"/>
            <p:cNvSpPr>
              <a:spLocks noChangeArrowheads="1"/>
            </p:cNvSpPr>
            <p:nvPr/>
          </p:nvSpPr>
          <p:spPr bwMode="auto">
            <a:xfrm>
              <a:off x="1532285" y="2296219"/>
              <a:ext cx="98425" cy="884238"/>
            </a:xfrm>
            <a:prstGeom prst="rect">
              <a:avLst/>
            </a:prstGeom>
            <a:gradFill rotWithShape="0">
              <a:gsLst>
                <a:gs pos="0">
                  <a:srgbClr val="4464B1"/>
                </a:gs>
                <a:gs pos="50000">
                  <a:srgbClr val="618FFD"/>
                </a:gs>
                <a:gs pos="100000">
                  <a:srgbClr val="4464B1"/>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Rectangle 7"/>
            <p:cNvSpPr>
              <a:spLocks noChangeArrowheads="1"/>
            </p:cNvSpPr>
            <p:nvPr/>
          </p:nvSpPr>
          <p:spPr bwMode="auto">
            <a:xfrm>
              <a:off x="1238597" y="1781869"/>
              <a:ext cx="692150" cy="863600"/>
            </a:xfrm>
            <a:prstGeom prst="rect">
              <a:avLst/>
            </a:prstGeom>
            <a:gradFill rotWithShape="0">
              <a:gsLst>
                <a:gs pos="0">
                  <a:schemeClr val="tx2"/>
                </a:gs>
                <a:gs pos="50000">
                  <a:srgbClr val="FFFF99"/>
                </a:gs>
                <a:gs pos="100000">
                  <a:schemeClr val="tx2"/>
                </a:gs>
              </a:gsLst>
              <a:lin ang="0" scaled="1"/>
            </a:gradFill>
            <a:ln w="12700">
              <a:solidFill>
                <a:schemeClr val="tx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ea typeface="+mn-ea"/>
              </a:endParaRPr>
            </a:p>
          </p:txBody>
        </p:sp>
        <p:sp>
          <p:nvSpPr>
            <p:cNvPr id="13" name="Freeform 8"/>
            <p:cNvSpPr>
              <a:spLocks/>
            </p:cNvSpPr>
            <p:nvPr/>
          </p:nvSpPr>
          <p:spPr bwMode="auto">
            <a:xfrm>
              <a:off x="736947" y="2825329"/>
              <a:ext cx="1674813" cy="244475"/>
            </a:xfrm>
            <a:custGeom>
              <a:avLst/>
              <a:gdLst>
                <a:gd name="T0" fmla="*/ 391229 w 1143"/>
                <a:gd name="T1" fmla="*/ 1804 h 271"/>
                <a:gd name="T2" fmla="*/ 82056 w 1143"/>
                <a:gd name="T3" fmla="*/ 84799 h 271"/>
                <a:gd name="T4" fmla="*/ 55681 w 1143"/>
                <a:gd name="T5" fmla="*/ 158773 h 271"/>
                <a:gd name="T6" fmla="*/ 417604 w 1143"/>
                <a:gd name="T7" fmla="*/ 224628 h 271"/>
                <a:gd name="T8" fmla="*/ 819091 w 1143"/>
                <a:gd name="T9" fmla="*/ 241769 h 271"/>
                <a:gd name="T10" fmla="*/ 1394945 w 1143"/>
                <a:gd name="T11" fmla="*/ 208390 h 271"/>
                <a:gd name="T12" fmla="*/ 1663091 w 1143"/>
                <a:gd name="T13" fmla="*/ 117276 h 271"/>
                <a:gd name="T14" fmla="*/ 1462348 w 1143"/>
                <a:gd name="T15" fmla="*/ 18945 h 271"/>
                <a:gd name="T16" fmla="*/ 1261605 w 1143"/>
                <a:gd name="T17" fmla="*/ 1804 h 2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3" h="271">
                  <a:moveTo>
                    <a:pt x="267" y="2"/>
                  </a:moveTo>
                  <a:cubicBezTo>
                    <a:pt x="180" y="33"/>
                    <a:pt x="94" y="65"/>
                    <a:pt x="56" y="94"/>
                  </a:cubicBezTo>
                  <a:cubicBezTo>
                    <a:pt x="18" y="123"/>
                    <a:pt x="0" y="150"/>
                    <a:pt x="38" y="176"/>
                  </a:cubicBezTo>
                  <a:cubicBezTo>
                    <a:pt x="76" y="202"/>
                    <a:pt x="198" y="234"/>
                    <a:pt x="285" y="249"/>
                  </a:cubicBezTo>
                  <a:cubicBezTo>
                    <a:pt x="372" y="264"/>
                    <a:pt x="448" y="271"/>
                    <a:pt x="559" y="268"/>
                  </a:cubicBezTo>
                  <a:cubicBezTo>
                    <a:pt x="670" y="265"/>
                    <a:pt x="856" y="254"/>
                    <a:pt x="952" y="231"/>
                  </a:cubicBezTo>
                  <a:cubicBezTo>
                    <a:pt x="1048" y="208"/>
                    <a:pt x="1127" y="165"/>
                    <a:pt x="1135" y="130"/>
                  </a:cubicBezTo>
                  <a:cubicBezTo>
                    <a:pt x="1143" y="95"/>
                    <a:pt x="1044" y="42"/>
                    <a:pt x="998" y="21"/>
                  </a:cubicBezTo>
                  <a:cubicBezTo>
                    <a:pt x="952" y="0"/>
                    <a:pt x="884" y="7"/>
                    <a:pt x="861" y="2"/>
                  </a:cubicBezTo>
                </a:path>
              </a:pathLst>
            </a:custGeom>
            <a:noFill/>
            <a:ln w="38100" cap="flat" cmpd="sng">
              <a:solidFill>
                <a:srgbClr val="FF0000"/>
              </a:solidFill>
              <a:prstDash val="dash"/>
              <a:round/>
              <a:headEnd type="stealth" w="med" len="lg"/>
              <a:tailEnd type="stealth" w="med" len="lg"/>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 name="AutoShape 9"/>
          <p:cNvSpPr>
            <a:spLocks noChangeArrowheads="1"/>
          </p:cNvSpPr>
          <p:nvPr/>
        </p:nvSpPr>
        <p:spPr bwMode="auto">
          <a:xfrm rot="391608" flipV="1">
            <a:off x="1252885" y="5558436"/>
            <a:ext cx="519112" cy="379412"/>
          </a:xfrm>
          <a:custGeom>
            <a:avLst/>
            <a:gdLst>
              <a:gd name="T0" fmla="*/ 288396 w 21600"/>
              <a:gd name="T1" fmla="*/ 1159 h 21600"/>
              <a:gd name="T2" fmla="*/ 69696 w 21600"/>
              <a:gd name="T3" fmla="*/ 158246 h 21600"/>
              <a:gd name="T4" fmla="*/ 273976 w 21600"/>
              <a:gd name="T5" fmla="*/ 95433 h 21600"/>
              <a:gd name="T6" fmla="*/ 584001 w 21600"/>
              <a:gd name="T7" fmla="*/ 189706 h 21600"/>
              <a:gd name="T8" fmla="*/ 454223 w 21600"/>
              <a:gd name="T9" fmla="*/ 284559 h 21600"/>
              <a:gd name="T10" fmla="*/ 324445 w 21600"/>
              <a:gd name="T11" fmla="*/ 18970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277" y="5399"/>
                  <a:pt x="6091" y="7146"/>
                  <a:pt x="5533" y="9606"/>
                </a:cubicBezTo>
                <a:lnTo>
                  <a:pt x="267" y="8412"/>
                </a:lnTo>
                <a:cubicBezTo>
                  <a:pt x="1382" y="3492"/>
                  <a:pt x="5755"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5"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6985" y="4732936"/>
            <a:ext cx="9906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AutoShape 11"/>
          <p:cNvSpPr>
            <a:spLocks noChangeArrowheads="1"/>
          </p:cNvSpPr>
          <p:nvPr/>
        </p:nvSpPr>
        <p:spPr bwMode="auto">
          <a:xfrm rot="56385" flipH="1">
            <a:off x="1303685" y="4440836"/>
            <a:ext cx="457200" cy="381000"/>
          </a:xfrm>
          <a:custGeom>
            <a:avLst/>
            <a:gdLst>
              <a:gd name="T0" fmla="*/ 254000 w 21600"/>
              <a:gd name="T1" fmla="*/ 1164 h 21600"/>
              <a:gd name="T2" fmla="*/ 61383 w 21600"/>
              <a:gd name="T3" fmla="*/ 158909 h 21600"/>
              <a:gd name="T4" fmla="*/ 241300 w 21600"/>
              <a:gd name="T5" fmla="*/ 95832 h 21600"/>
              <a:gd name="T6" fmla="*/ 514350 w 21600"/>
              <a:gd name="T7" fmla="*/ 190500 h 21600"/>
              <a:gd name="T8" fmla="*/ 400050 w 21600"/>
              <a:gd name="T9" fmla="*/ 285750 h 21600"/>
              <a:gd name="T10" fmla="*/ 285750 w 21600"/>
              <a:gd name="T11" fmla="*/ 1905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277" y="5399"/>
                  <a:pt x="6091" y="7146"/>
                  <a:pt x="5533" y="9606"/>
                </a:cubicBezTo>
                <a:lnTo>
                  <a:pt x="267" y="8412"/>
                </a:lnTo>
                <a:cubicBezTo>
                  <a:pt x="1382" y="3492"/>
                  <a:pt x="5755"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9" name="图片 18"/>
          <p:cNvPicPr>
            <a:picLocks noChangeAspect="1"/>
          </p:cNvPicPr>
          <p:nvPr/>
        </p:nvPicPr>
        <p:blipFill>
          <a:blip r:embed="rId3" cstate="print"/>
          <a:stretch>
            <a:fillRect/>
          </a:stretch>
        </p:blipFill>
        <p:spPr>
          <a:xfrm>
            <a:off x="6084168" y="1484784"/>
            <a:ext cx="1857189" cy="1822500"/>
          </a:xfrm>
          <a:prstGeom prst="rect">
            <a:avLst/>
          </a:prstGeom>
        </p:spPr>
      </p:pic>
      <p:pic>
        <p:nvPicPr>
          <p:cNvPr id="3" name="Picture 2"/>
          <p:cNvPicPr>
            <a:picLocks noChangeAspect="1"/>
          </p:cNvPicPr>
          <p:nvPr/>
        </p:nvPicPr>
        <p:blipFill>
          <a:blip r:embed="rId4" cstate="print"/>
          <a:stretch>
            <a:fillRect/>
          </a:stretch>
        </p:blipFill>
        <p:spPr>
          <a:xfrm>
            <a:off x="3275856" y="3717032"/>
            <a:ext cx="4690407" cy="2160240"/>
          </a:xfrm>
          <a:prstGeom prst="rect">
            <a:avLst/>
          </a:prstGeom>
        </p:spPr>
      </p:pic>
      <p:pic>
        <p:nvPicPr>
          <p:cNvPr id="20" name="图片 19" descr="stress6.JPG"/>
          <p:cNvPicPr>
            <a:picLocks noChangeAspect="1"/>
          </p:cNvPicPr>
          <p:nvPr/>
        </p:nvPicPr>
        <p:blipFill>
          <a:blip r:embed="rId5" cstate="print"/>
          <a:stretch>
            <a:fillRect/>
          </a:stretch>
        </p:blipFill>
        <p:spPr>
          <a:xfrm>
            <a:off x="3635896" y="1916832"/>
            <a:ext cx="1800200" cy="1086991"/>
          </a:xfrm>
          <a:prstGeom prst="rect">
            <a:avLst/>
          </a:prstGeom>
        </p:spPr>
      </p:pic>
    </p:spTree>
    <p:extLst>
      <p:ext uri="{BB962C8B-B14F-4D97-AF65-F5344CB8AC3E}">
        <p14:creationId xmlns:p14="http://schemas.microsoft.com/office/powerpoint/2010/main" xmlns="" val="10729209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sz="2600" dirty="0"/>
              <a:t>振荡测试 </a:t>
            </a:r>
            <a:r>
              <a:rPr lang="en-US" altLang="zh-CN" sz="2600" dirty="0"/>
              <a:t>(Oscillation</a:t>
            </a:r>
            <a:r>
              <a:rPr lang="en-US" altLang="zh-CN" dirty="0" smtClean="0">
                <a:latin typeface="宋体" pitchFamily="2" charset="-122"/>
                <a:ea typeface="宋体" pitchFamily="2" charset="-122"/>
              </a:rPr>
              <a:t>)</a:t>
            </a:r>
          </a:p>
        </p:txBody>
      </p:sp>
      <p:sp>
        <p:nvSpPr>
          <p:cNvPr id="9219" name="Rectangle 3"/>
          <p:cNvSpPr>
            <a:spLocks noGrp="1" noChangeArrowheads="1"/>
          </p:cNvSpPr>
          <p:nvPr>
            <p:ph idx="1"/>
          </p:nvPr>
        </p:nvSpPr>
        <p:spPr/>
        <p:txBody>
          <a:bodyPr>
            <a:normAutofit/>
          </a:bodyPr>
          <a:lstStyle/>
          <a:p>
            <a:pPr marL="342900" lvl="1" indent="-342900">
              <a:buFont typeface="Arial" pitchFamily="34" charset="0"/>
              <a:buChar char="•"/>
            </a:pPr>
            <a:r>
              <a:rPr lang="zh-CN" altLang="en-US" sz="1800" dirty="0" smtClean="0">
                <a:latin typeface="宋体" pitchFamily="2" charset="-122"/>
                <a:ea typeface="宋体" pitchFamily="2" charset="-122"/>
              </a:rPr>
              <a:t>振荡模式主要测试模量。模量可以分为储能模量和损耗模量！绝对的固体弹性体，如胡克定律弹簧，可以把形变全部储存为能量，无损耗。绝对的液体如牛顿流体把形变转换为流动，无储能。自然界中物质几乎都为粘弹体。</a:t>
            </a: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1" name="图片 10" descr="elastic.JPG"/>
          <p:cNvPicPr>
            <a:picLocks noChangeAspect="1"/>
          </p:cNvPicPr>
          <p:nvPr/>
        </p:nvPicPr>
        <p:blipFill>
          <a:blip r:embed="rId2" cstate="print"/>
          <a:stretch>
            <a:fillRect/>
          </a:stretch>
        </p:blipFill>
        <p:spPr>
          <a:xfrm>
            <a:off x="467544" y="2060848"/>
            <a:ext cx="8280920" cy="792088"/>
          </a:xfrm>
          <a:prstGeom prst="rect">
            <a:avLst/>
          </a:prstGeom>
        </p:spPr>
      </p:pic>
      <p:pic>
        <p:nvPicPr>
          <p:cNvPr id="14" name="图片 13" descr="elastic2.JPG"/>
          <p:cNvPicPr>
            <a:picLocks noChangeAspect="1"/>
          </p:cNvPicPr>
          <p:nvPr/>
        </p:nvPicPr>
        <p:blipFill>
          <a:blip r:embed="rId3" cstate="print"/>
          <a:stretch>
            <a:fillRect/>
          </a:stretch>
        </p:blipFill>
        <p:spPr>
          <a:xfrm>
            <a:off x="1043608" y="2996952"/>
            <a:ext cx="2160240" cy="1656184"/>
          </a:xfrm>
          <a:prstGeom prst="rect">
            <a:avLst/>
          </a:prstGeom>
        </p:spPr>
      </p:pic>
      <p:pic>
        <p:nvPicPr>
          <p:cNvPr id="17" name="图片 16" descr="elastic3.JPG"/>
          <p:cNvPicPr>
            <a:picLocks noChangeAspect="1"/>
          </p:cNvPicPr>
          <p:nvPr/>
        </p:nvPicPr>
        <p:blipFill>
          <a:blip r:embed="rId4" cstate="print"/>
          <a:stretch>
            <a:fillRect/>
          </a:stretch>
        </p:blipFill>
        <p:spPr>
          <a:xfrm>
            <a:off x="6444208" y="2996952"/>
            <a:ext cx="2160240" cy="1656184"/>
          </a:xfrm>
          <a:prstGeom prst="rect">
            <a:avLst/>
          </a:prstGeom>
        </p:spPr>
      </p:pic>
      <p:pic>
        <p:nvPicPr>
          <p:cNvPr id="19" name="图片 18" descr="elastic5.JPG"/>
          <p:cNvPicPr>
            <a:picLocks noChangeAspect="1"/>
          </p:cNvPicPr>
          <p:nvPr/>
        </p:nvPicPr>
        <p:blipFill>
          <a:blip r:embed="rId5" cstate="print"/>
          <a:stretch>
            <a:fillRect/>
          </a:stretch>
        </p:blipFill>
        <p:spPr>
          <a:xfrm>
            <a:off x="251520" y="4797152"/>
            <a:ext cx="8712968" cy="1529730"/>
          </a:xfrm>
          <a:prstGeom prst="rect">
            <a:avLst/>
          </a:prstGeom>
        </p:spPr>
      </p:pic>
      <p:pic>
        <p:nvPicPr>
          <p:cNvPr id="20" name="图片 19" descr="elastic6.JPG"/>
          <p:cNvPicPr>
            <a:picLocks noChangeAspect="1"/>
          </p:cNvPicPr>
          <p:nvPr/>
        </p:nvPicPr>
        <p:blipFill>
          <a:blip r:embed="rId6" cstate="print"/>
          <a:stretch>
            <a:fillRect/>
          </a:stretch>
        </p:blipFill>
        <p:spPr>
          <a:xfrm>
            <a:off x="3635896" y="2924944"/>
            <a:ext cx="2232248" cy="1296144"/>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2600" dirty="0"/>
              <a:t>振荡测试 </a:t>
            </a:r>
            <a:r>
              <a:rPr lang="en-US" altLang="zh-CN" sz="2600" dirty="0"/>
              <a:t>(Oscillation)</a:t>
            </a:r>
            <a:endParaRPr lang="zh-CN" altLang="en-US" sz="2600" dirty="0"/>
          </a:p>
        </p:txBody>
      </p:sp>
      <p:sp>
        <p:nvSpPr>
          <p:cNvPr id="7" name="Content Placeholder 6"/>
          <p:cNvSpPr>
            <a:spLocks noGrp="1"/>
          </p:cNvSpPr>
          <p:nvPr>
            <p:ph idx="1"/>
          </p:nvPr>
        </p:nvSpPr>
        <p:spPr/>
        <p:txBody>
          <a:bodyPr>
            <a:normAutofit/>
          </a:bodyPr>
          <a:lstStyle/>
          <a:p>
            <a:r>
              <a:rPr lang="zh-CN" altLang="en-US" sz="1800" dirty="0" smtClean="0">
                <a:latin typeface="宋体" pitchFamily="2" charset="-122"/>
                <a:ea typeface="宋体" pitchFamily="2" charset="-122"/>
              </a:rPr>
              <a:t>短时间尺度</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固体行为；             长时间尺度</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液体行为！</a:t>
            </a:r>
            <a:endParaRPr lang="zh-CN" altLang="en-US" sz="1800" dirty="0">
              <a:latin typeface="宋体" pitchFamily="2" charset="-122"/>
              <a:ea typeface="宋体" pitchFamily="2"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Object 10"/>
          <p:cNvGraphicFramePr>
            <a:graphicFrameLocks noChangeAspect="1"/>
          </p:cNvGraphicFramePr>
          <p:nvPr>
            <p:extLst>
              <p:ext uri="{D42A27DB-BD31-4B8C-83A1-F6EECF244321}">
                <p14:modId xmlns:p14="http://schemas.microsoft.com/office/powerpoint/2010/main" xmlns="" val="3001528951"/>
              </p:ext>
            </p:extLst>
          </p:nvPr>
        </p:nvGraphicFramePr>
        <p:xfrm>
          <a:off x="1187624" y="1700808"/>
          <a:ext cx="1656183" cy="2736304"/>
        </p:xfrm>
        <a:graphic>
          <a:graphicData uri="http://schemas.openxmlformats.org/presentationml/2006/ole">
            <p:oleObj spid="_x0000_s262162" name="Visio" r:id="rId3" imgW="766953" imgH="1164146" progId="">
              <p:embed/>
            </p:oleObj>
          </a:graphicData>
        </a:graphic>
      </p:graphicFrame>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Object 14"/>
          <p:cNvGraphicFramePr>
            <a:graphicFrameLocks noChangeAspect="1"/>
          </p:cNvGraphicFramePr>
          <p:nvPr>
            <p:extLst>
              <p:ext uri="{D42A27DB-BD31-4B8C-83A1-F6EECF244321}">
                <p14:modId xmlns:p14="http://schemas.microsoft.com/office/powerpoint/2010/main" xmlns="" val="707921389"/>
              </p:ext>
            </p:extLst>
          </p:nvPr>
        </p:nvGraphicFramePr>
        <p:xfrm>
          <a:off x="4860032" y="1700808"/>
          <a:ext cx="1440160" cy="2736304"/>
        </p:xfrm>
        <a:graphic>
          <a:graphicData uri="http://schemas.openxmlformats.org/presentationml/2006/ole">
            <p:oleObj spid="_x0000_s262163" name="Visio" r:id="rId4" imgW="586930" imgH="1164146" progId="">
              <p:embed/>
            </p:oleObj>
          </a:graphicData>
        </a:graphic>
      </p:graphicFrame>
      <p:pic>
        <p:nvPicPr>
          <p:cNvPr id="17" name="图片 16" descr="frequency.JPG"/>
          <p:cNvPicPr>
            <a:picLocks noChangeAspect="1"/>
          </p:cNvPicPr>
          <p:nvPr/>
        </p:nvPicPr>
        <p:blipFill>
          <a:blip r:embed="rId5" cstate="print"/>
          <a:stretch>
            <a:fillRect/>
          </a:stretch>
        </p:blipFill>
        <p:spPr>
          <a:xfrm>
            <a:off x="1187624" y="4581128"/>
            <a:ext cx="3600400" cy="1584176"/>
          </a:xfrm>
          <a:prstGeom prst="rect">
            <a:avLst/>
          </a:prstGeom>
        </p:spPr>
      </p:pic>
      <p:sp>
        <p:nvSpPr>
          <p:cNvPr id="18" name="TextBox 17"/>
          <p:cNvSpPr txBox="1"/>
          <p:nvPr/>
        </p:nvSpPr>
        <p:spPr>
          <a:xfrm>
            <a:off x="5004048" y="5013176"/>
            <a:ext cx="3744416" cy="646331"/>
          </a:xfrm>
          <a:prstGeom prst="rect">
            <a:avLst/>
          </a:prstGeom>
          <a:noFill/>
        </p:spPr>
        <p:txBody>
          <a:bodyPr wrap="square" rtlCol="0">
            <a:spAutoFit/>
          </a:bodyPr>
          <a:lstStyle/>
          <a:p>
            <a:r>
              <a:rPr lang="zh-CN" altLang="en-US" dirty="0" smtClean="0"/>
              <a:t>几乎所有的物质都是流动的，如果用足够长的时间去观察！</a:t>
            </a:r>
            <a:endParaRPr lang="zh-CN" altLang="en-US" dirty="0"/>
          </a:p>
        </p:txBody>
      </p:sp>
    </p:spTree>
    <p:extLst>
      <p:ext uri="{BB962C8B-B14F-4D97-AF65-F5344CB8AC3E}">
        <p14:creationId xmlns:p14="http://schemas.microsoft.com/office/powerpoint/2010/main" xmlns="" val="5810307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zh-CN" altLang="en-US" sz="2600" dirty="0"/>
              <a:t>振荡测试 </a:t>
            </a:r>
            <a:r>
              <a:rPr lang="en-US" altLang="zh-CN" sz="2600" dirty="0"/>
              <a:t>(Oscillation)</a:t>
            </a:r>
            <a:endParaRPr lang="zh-CN" altLang="en-US" sz="2600" dirty="0"/>
          </a:p>
        </p:txBody>
      </p:sp>
      <p:sp>
        <p:nvSpPr>
          <p:cNvPr id="15363" name="Rectangle 4"/>
          <p:cNvSpPr>
            <a:spLocks noGrp="1" noChangeArrowheads="1"/>
          </p:cNvSpPr>
          <p:nvPr>
            <p:ph idx="1"/>
          </p:nvPr>
        </p:nvSpPr>
        <p:spPr/>
        <p:txBody>
          <a:bodyPr>
            <a:normAutofit/>
          </a:bodyPr>
          <a:lstStyle/>
          <a:p>
            <a:r>
              <a:rPr lang="zh-CN" altLang="en-US" sz="1800" dirty="0" smtClean="0">
                <a:latin typeface="宋体" pitchFamily="2" charset="-122"/>
                <a:ea typeface="宋体" pitchFamily="2" charset="-122"/>
              </a:rPr>
              <a:t>只有在较小形变（或形变速率）情况下，物质才表现为线性黏弹性，该形变区域被称为线性黏弹区，</a:t>
            </a:r>
            <a:r>
              <a:rPr lang="en-US" altLang="zh-CN" sz="1800" dirty="0" smtClean="0">
                <a:latin typeface="宋体" pitchFamily="2" charset="-122"/>
                <a:ea typeface="宋体" pitchFamily="2" charset="-122"/>
              </a:rPr>
              <a:t>Linear </a:t>
            </a:r>
            <a:r>
              <a:rPr lang="en-US" altLang="zh-CN" sz="1800" dirty="0" err="1" smtClean="0">
                <a:latin typeface="宋体" pitchFamily="2" charset="-122"/>
                <a:ea typeface="宋体" pitchFamily="2" charset="-122"/>
              </a:rPr>
              <a:t>Viscoelastic</a:t>
            </a:r>
            <a:r>
              <a:rPr lang="en-US" altLang="zh-CN" sz="1800" dirty="0" smtClean="0">
                <a:latin typeface="宋体" pitchFamily="2" charset="-122"/>
                <a:ea typeface="宋体" pitchFamily="2" charset="-122"/>
              </a:rPr>
              <a:t> Region (LVR)</a:t>
            </a:r>
            <a:r>
              <a:rPr lang="zh-CN" altLang="en-US" sz="1800" dirty="0" smtClean="0">
                <a:latin typeface="宋体" pitchFamily="2" charset="-122"/>
                <a:ea typeface="宋体" pitchFamily="2" charset="-122"/>
              </a:rPr>
              <a:t>。</a:t>
            </a:r>
            <a:endParaRPr lang="en-US" altLang="zh-CN" sz="1800" dirty="0" smtClean="0">
              <a:latin typeface="宋体" pitchFamily="2" charset="-122"/>
              <a:ea typeface="宋体" pitchFamily="2" charset="-122"/>
            </a:endParaRPr>
          </a:p>
          <a:p>
            <a:r>
              <a:rPr lang="zh-CN" altLang="en-US" sz="1800" dirty="0" smtClean="0">
                <a:latin typeface="+mn-ea"/>
                <a:ea typeface="+mn-ea"/>
              </a:rPr>
              <a:t>只有在形变足够小，或者形变足够慢的情况下，</a:t>
            </a:r>
            <a:r>
              <a:rPr lang="zh-CN" altLang="zh-CN" sz="1800" dirty="0" smtClean="0">
                <a:latin typeface="+mn-ea"/>
                <a:ea typeface="+mn-ea"/>
              </a:rPr>
              <a:t>物质处于其平衡态，此时的响应才是其结构的反射</a:t>
            </a:r>
            <a:r>
              <a:rPr lang="zh-CN" altLang="en-US" sz="1800" dirty="0" smtClean="0">
                <a:latin typeface="+mn-ea"/>
                <a:ea typeface="+mn-ea"/>
              </a:rPr>
              <a:t>。如下图，模量（粘度）变化超过</a:t>
            </a:r>
            <a:r>
              <a:rPr lang="en-US" altLang="zh-CN" sz="1800" dirty="0" smtClean="0">
                <a:latin typeface="+mn-ea"/>
                <a:ea typeface="+mn-ea"/>
              </a:rPr>
              <a:t>5%</a:t>
            </a:r>
            <a:r>
              <a:rPr lang="zh-CN" altLang="en-US" sz="1800" dirty="0" smtClean="0">
                <a:latin typeface="+mn-ea"/>
                <a:ea typeface="+mn-ea"/>
              </a:rPr>
              <a:t>即可以认为超出线性粘弹区。</a:t>
            </a:r>
            <a:endParaRPr lang="zh-CN" altLang="en-US" sz="1800" dirty="0">
              <a:latin typeface="+mn-ea"/>
              <a:ea typeface="+mn-ea"/>
            </a:endParaRPr>
          </a:p>
        </p:txBody>
      </p:sp>
      <p:pic>
        <p:nvPicPr>
          <p:cNvPr id="5" name="图片 4"/>
          <p:cNvPicPr>
            <a:picLocks noChangeAspect="1"/>
          </p:cNvPicPr>
          <p:nvPr/>
        </p:nvPicPr>
        <p:blipFill>
          <a:blip r:embed="rId2" cstate="print"/>
          <a:stretch>
            <a:fillRect/>
          </a:stretch>
        </p:blipFill>
        <p:spPr>
          <a:xfrm>
            <a:off x="683568" y="2996952"/>
            <a:ext cx="3699092" cy="3285000"/>
          </a:xfrm>
          <a:prstGeom prst="rect">
            <a:avLst/>
          </a:prstGeom>
        </p:spPr>
      </p:pic>
      <p:pic>
        <p:nvPicPr>
          <p:cNvPr id="6" name="图片 5"/>
          <p:cNvPicPr>
            <a:picLocks noChangeAspect="1"/>
          </p:cNvPicPr>
          <p:nvPr/>
        </p:nvPicPr>
        <p:blipFill>
          <a:blip r:embed="rId3" cstate="print"/>
          <a:stretch>
            <a:fillRect/>
          </a:stretch>
        </p:blipFill>
        <p:spPr>
          <a:xfrm>
            <a:off x="4644008" y="2996952"/>
            <a:ext cx="3668522" cy="3315000"/>
          </a:xfrm>
          <a:prstGeom prst="rect">
            <a:avLst/>
          </a:prstGeom>
        </p:spPr>
      </p:pic>
    </p:spTree>
    <p:extLst>
      <p:ext uri="{BB962C8B-B14F-4D97-AF65-F5344CB8AC3E}">
        <p14:creationId xmlns:p14="http://schemas.microsoft.com/office/powerpoint/2010/main" xmlns="" val="949877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2600" dirty="0"/>
              <a:t>振荡测试 </a:t>
            </a:r>
            <a:r>
              <a:rPr lang="en-US" altLang="zh-CN" sz="2600" dirty="0"/>
              <a:t>(Oscillation)</a:t>
            </a:r>
            <a:endParaRPr lang="en-US" sz="2600" dirty="0"/>
          </a:p>
        </p:txBody>
      </p:sp>
      <p:graphicFrame>
        <p:nvGraphicFramePr>
          <p:cNvPr id="2" name="对象 1"/>
          <p:cNvGraphicFramePr>
            <a:graphicFrameLocks noChangeAspect="1"/>
          </p:cNvGraphicFramePr>
          <p:nvPr>
            <p:extLst>
              <p:ext uri="{D42A27DB-BD31-4B8C-83A1-F6EECF244321}">
                <p14:modId xmlns:p14="http://schemas.microsoft.com/office/powerpoint/2010/main" xmlns="" val="3762713938"/>
              </p:ext>
            </p:extLst>
          </p:nvPr>
        </p:nvGraphicFramePr>
        <p:xfrm>
          <a:off x="611560" y="620688"/>
          <a:ext cx="8046720" cy="6217920"/>
        </p:xfrm>
        <a:graphic>
          <a:graphicData uri="http://schemas.openxmlformats.org/presentationml/2006/ole">
            <p:oleObj spid="_x0000_s42052" name="Graph" r:id="rId3" imgW="4019550" imgH="3105150" progId="">
              <p:embed/>
            </p:oleObj>
          </a:graphicData>
        </a:graphic>
      </p:graphicFrame>
      <p:graphicFrame>
        <p:nvGraphicFramePr>
          <p:cNvPr id="8" name="对象 7"/>
          <p:cNvGraphicFramePr>
            <a:graphicFrameLocks noGrp="1" noChangeAspect="1"/>
          </p:cNvGraphicFramePr>
          <p:nvPr>
            <p:extLst>
              <p:ext uri="{D42A27DB-BD31-4B8C-83A1-F6EECF244321}">
                <p14:modId xmlns:p14="http://schemas.microsoft.com/office/powerpoint/2010/main" xmlns="" val="3378039135"/>
              </p:ext>
            </p:extLst>
          </p:nvPr>
        </p:nvGraphicFramePr>
        <p:xfrm>
          <a:off x="2123728" y="1327530"/>
          <a:ext cx="2566172" cy="1813438"/>
        </p:xfrm>
        <a:graphic>
          <a:graphicData uri="http://schemas.openxmlformats.org/presentationml/2006/ole">
            <p:oleObj spid="_x0000_s42053" name="Graph" r:id="rId4" imgW="4276954" imgH="3022397" progId="">
              <p:embed/>
            </p:oleObj>
          </a:graphicData>
        </a:graphic>
      </p:graphicFrame>
      <p:graphicFrame>
        <p:nvGraphicFramePr>
          <p:cNvPr id="9" name="对象 8"/>
          <p:cNvGraphicFramePr>
            <a:graphicFrameLocks noGrp="1" noChangeAspect="1"/>
          </p:cNvGraphicFramePr>
          <p:nvPr>
            <p:extLst>
              <p:ext uri="{D42A27DB-BD31-4B8C-83A1-F6EECF244321}">
                <p14:modId xmlns:p14="http://schemas.microsoft.com/office/powerpoint/2010/main" xmlns="" val="265087995"/>
              </p:ext>
            </p:extLst>
          </p:nvPr>
        </p:nvGraphicFramePr>
        <p:xfrm>
          <a:off x="4886148" y="1340768"/>
          <a:ext cx="2566172" cy="1813438"/>
        </p:xfrm>
        <a:graphic>
          <a:graphicData uri="http://schemas.openxmlformats.org/presentationml/2006/ole">
            <p:oleObj spid="_x0000_s42054" name="Graph" r:id="rId5" imgW="4276954" imgH="3022397" progId="">
              <p:embed/>
            </p:oleObj>
          </a:graphicData>
        </a:graphic>
      </p:graphicFrame>
    </p:spTree>
    <p:extLst>
      <p:ext uri="{BB962C8B-B14F-4D97-AF65-F5344CB8AC3E}">
        <p14:creationId xmlns:p14="http://schemas.microsoft.com/office/powerpoint/2010/main" xmlns="" val="17316704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zh-CN" altLang="en-US" sz="2600" dirty="0"/>
              <a:t>振荡测试 </a:t>
            </a:r>
            <a:r>
              <a:rPr lang="en-US" altLang="zh-CN" sz="2600" dirty="0"/>
              <a:t>(Oscillation)</a:t>
            </a:r>
          </a:p>
        </p:txBody>
      </p:sp>
      <p:sp>
        <p:nvSpPr>
          <p:cNvPr id="9219" name="Rectangle 3"/>
          <p:cNvSpPr>
            <a:spLocks noGrp="1" noChangeArrowheads="1"/>
          </p:cNvSpPr>
          <p:nvPr>
            <p:ph idx="1"/>
          </p:nvPr>
        </p:nvSpPr>
        <p:spPr/>
        <p:txBody>
          <a:bodyPr>
            <a:normAutofit/>
          </a:bodyPr>
          <a:lstStyle/>
          <a:p>
            <a:pPr marL="342900" lvl="1" indent="-342900">
              <a:buFont typeface="Arial" pitchFamily="34" charset="0"/>
              <a:buChar char="•"/>
            </a:pPr>
            <a:r>
              <a:rPr lang="zh-CN" altLang="en-US" sz="1800" dirty="0" smtClean="0">
                <a:latin typeface="宋体" pitchFamily="2" charset="-122"/>
                <a:ea typeface="宋体" pitchFamily="2" charset="-122"/>
              </a:rPr>
              <a:t>如何理解储能模量和损耗模量？物质弹性的部分可以理解为储能模量，粘性的部分可以理解为损坏模量！如下图，小球撞击地面产生形变而储存能量，这个能量的释放可以让小球升高！小球升高的高度代表了其弹性模量大小，与释放球高度的差为损耗模量大小！如果小球能回到释放高度，该小球为</a:t>
            </a:r>
            <a:r>
              <a:rPr lang="en-US" altLang="zh-CN" sz="1800" dirty="0" smtClean="0">
                <a:latin typeface="宋体" pitchFamily="2" charset="-122"/>
                <a:ea typeface="宋体" pitchFamily="2" charset="-122"/>
              </a:rPr>
              <a:t>100%</a:t>
            </a:r>
            <a:r>
              <a:rPr lang="zh-CN" altLang="en-US" sz="1800" dirty="0" smtClean="0">
                <a:latin typeface="宋体" pitchFamily="2" charset="-122"/>
                <a:ea typeface="宋体" pitchFamily="2" charset="-122"/>
              </a:rPr>
              <a:t>弹性体；如果小球不升高，为</a:t>
            </a:r>
            <a:r>
              <a:rPr lang="en-US" altLang="zh-CN" sz="1800" dirty="0" smtClean="0">
                <a:latin typeface="宋体" pitchFamily="2" charset="-122"/>
                <a:ea typeface="宋体" pitchFamily="2" charset="-122"/>
              </a:rPr>
              <a:t>100%</a:t>
            </a:r>
            <a:r>
              <a:rPr lang="zh-CN" altLang="en-US" sz="1800" dirty="0" smtClean="0">
                <a:latin typeface="宋体" pitchFamily="2" charset="-122"/>
                <a:ea typeface="宋体" pitchFamily="2" charset="-122"/>
              </a:rPr>
              <a:t>粘性体。</a:t>
            </a: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marL="342900" lvl="1" indent="-342900">
              <a:buFont typeface="Arial" pitchFamily="34" charset="0"/>
              <a:buChar char="•"/>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3" name="图片 12" descr="elastic8.JPG"/>
          <p:cNvPicPr>
            <a:picLocks noChangeAspect="1"/>
          </p:cNvPicPr>
          <p:nvPr/>
        </p:nvPicPr>
        <p:blipFill>
          <a:blip r:embed="rId2" cstate="print"/>
          <a:stretch>
            <a:fillRect/>
          </a:stretch>
        </p:blipFill>
        <p:spPr>
          <a:xfrm>
            <a:off x="971600" y="2852936"/>
            <a:ext cx="6696743" cy="3346318"/>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zh-CN" altLang="en-US" sz="2600" dirty="0"/>
              <a:t>振荡测试 </a:t>
            </a:r>
            <a:r>
              <a:rPr lang="en-US" altLang="zh-CN" sz="2600" dirty="0"/>
              <a:t>(Oscillation)</a:t>
            </a:r>
            <a:endParaRPr lang="zh-CN" altLang="en-US" sz="2600" dirty="0"/>
          </a:p>
        </p:txBody>
      </p:sp>
      <p:sp>
        <p:nvSpPr>
          <p:cNvPr id="9" name="内容占位符 8"/>
          <p:cNvSpPr>
            <a:spLocks noGrp="1"/>
          </p:cNvSpPr>
          <p:nvPr>
            <p:ph sz="half" idx="4294967295"/>
          </p:nvPr>
        </p:nvSpPr>
        <p:spPr>
          <a:xfrm>
            <a:off x="503238" y="1268760"/>
            <a:ext cx="8640762" cy="4897437"/>
          </a:xfrm>
        </p:spPr>
        <p:txBody>
          <a:bodyPr>
            <a:normAutofit/>
          </a:bodyPr>
          <a:lstStyle/>
          <a:p>
            <a:endParaRPr lang="en-US" altLang="zh-CN" sz="1800" dirty="0" smtClean="0">
              <a:latin typeface="宋体" pitchFamily="2" charset="-122"/>
              <a:ea typeface="宋体" pitchFamily="2" charset="-122"/>
            </a:endParaRPr>
          </a:p>
          <a:p>
            <a:endParaRPr lang="zh-CN" altLang="en-US" dirty="0"/>
          </a:p>
        </p:txBody>
      </p:sp>
      <p:sp>
        <p:nvSpPr>
          <p:cNvPr id="15" name="TextBox 14"/>
          <p:cNvSpPr txBox="1"/>
          <p:nvPr/>
        </p:nvSpPr>
        <p:spPr>
          <a:xfrm>
            <a:off x="5652120" y="2780928"/>
            <a:ext cx="1296144" cy="369332"/>
          </a:xfrm>
          <a:prstGeom prst="rect">
            <a:avLst/>
          </a:prstGeom>
          <a:noFill/>
        </p:spPr>
        <p:txBody>
          <a:bodyPr wrap="square" rtlCol="0">
            <a:spAutoFit/>
          </a:bodyPr>
          <a:lstStyle/>
          <a:p>
            <a:r>
              <a:rPr lang="en-US" altLang="zh-CN" dirty="0" smtClean="0"/>
              <a:t>Frequency</a:t>
            </a:r>
            <a:endParaRPr lang="zh-CN" altLang="en-US" dirty="0"/>
          </a:p>
        </p:txBody>
      </p:sp>
      <p:sp>
        <p:nvSpPr>
          <p:cNvPr id="16" name="TextBox 15"/>
          <p:cNvSpPr txBox="1"/>
          <p:nvPr/>
        </p:nvSpPr>
        <p:spPr>
          <a:xfrm>
            <a:off x="971600" y="5301208"/>
            <a:ext cx="2160240" cy="646331"/>
          </a:xfrm>
          <a:prstGeom prst="rect">
            <a:avLst/>
          </a:prstGeom>
          <a:noFill/>
        </p:spPr>
        <p:txBody>
          <a:bodyPr wrap="square" rtlCol="0">
            <a:spAutoFit/>
          </a:bodyPr>
          <a:lstStyle/>
          <a:p>
            <a:r>
              <a:rPr lang="en-US" altLang="zh-CN" dirty="0" smtClean="0"/>
              <a:t>Temperature Ramp</a:t>
            </a:r>
          </a:p>
          <a:p>
            <a:r>
              <a:rPr lang="en-US" altLang="zh-CN" dirty="0" smtClean="0"/>
              <a:t>Temperature Sweep</a:t>
            </a:r>
            <a:endParaRPr lang="zh-CN" altLang="en-US" dirty="0"/>
          </a:p>
        </p:txBody>
      </p:sp>
      <p:sp>
        <p:nvSpPr>
          <p:cNvPr id="17" name="TextBox 16"/>
          <p:cNvSpPr txBox="1"/>
          <p:nvPr/>
        </p:nvSpPr>
        <p:spPr>
          <a:xfrm>
            <a:off x="4427984" y="5301208"/>
            <a:ext cx="1008112" cy="369332"/>
          </a:xfrm>
          <a:prstGeom prst="rect">
            <a:avLst/>
          </a:prstGeom>
          <a:noFill/>
        </p:spPr>
        <p:txBody>
          <a:bodyPr wrap="square" rtlCol="0">
            <a:spAutoFit/>
          </a:bodyPr>
          <a:lstStyle/>
          <a:p>
            <a:r>
              <a:rPr lang="en-US" altLang="zh-CN" dirty="0" smtClean="0"/>
              <a:t>Time</a:t>
            </a:r>
            <a:endParaRPr lang="zh-CN" altLang="en-US" dirty="0"/>
          </a:p>
        </p:txBody>
      </p:sp>
      <p:sp>
        <p:nvSpPr>
          <p:cNvPr id="18" name="TextBox 17"/>
          <p:cNvSpPr txBox="1"/>
          <p:nvPr/>
        </p:nvSpPr>
        <p:spPr>
          <a:xfrm>
            <a:off x="7092280" y="5301208"/>
            <a:ext cx="1296144" cy="369332"/>
          </a:xfrm>
          <a:prstGeom prst="rect">
            <a:avLst/>
          </a:prstGeom>
          <a:noFill/>
        </p:spPr>
        <p:txBody>
          <a:bodyPr wrap="square" rtlCol="0">
            <a:spAutoFit/>
          </a:bodyPr>
          <a:lstStyle/>
          <a:p>
            <a:r>
              <a:rPr lang="en-US" altLang="zh-CN" dirty="0" smtClean="0"/>
              <a:t>Amplitude</a:t>
            </a:r>
            <a:endParaRPr lang="zh-CN" altLang="en-US" dirty="0"/>
          </a:p>
        </p:txBody>
      </p:sp>
      <p:pic>
        <p:nvPicPr>
          <p:cNvPr id="20" name="内容占位符 19" descr="osillation.JPG"/>
          <p:cNvPicPr>
            <a:picLocks noGrp="1" noChangeAspect="1"/>
          </p:cNvPicPr>
          <p:nvPr>
            <p:ph idx="1"/>
          </p:nvPr>
        </p:nvPicPr>
        <p:blipFill>
          <a:blip r:embed="rId3" cstate="print"/>
          <a:stretch>
            <a:fillRect/>
          </a:stretch>
        </p:blipFill>
        <p:spPr>
          <a:xfrm>
            <a:off x="683568" y="1196752"/>
            <a:ext cx="3240360" cy="1656184"/>
          </a:xfrm>
        </p:spPr>
      </p:pic>
      <p:graphicFrame>
        <p:nvGraphicFramePr>
          <p:cNvPr id="263170" name="Object 2"/>
          <p:cNvGraphicFramePr>
            <a:graphicFrameLocks noChangeAspect="1"/>
          </p:cNvGraphicFramePr>
          <p:nvPr/>
        </p:nvGraphicFramePr>
        <p:xfrm>
          <a:off x="4932040" y="1124744"/>
          <a:ext cx="2664296" cy="1584176"/>
        </p:xfrm>
        <a:graphic>
          <a:graphicData uri="http://schemas.openxmlformats.org/presentationml/2006/ole">
            <p:oleObj spid="_x0000_s263202" name="Visio" r:id="rId4" imgW="2209990" imgH="1697355" progId="">
              <p:embed/>
            </p:oleObj>
          </a:graphicData>
        </a:graphic>
      </p:graphicFrame>
      <p:graphicFrame>
        <p:nvGraphicFramePr>
          <p:cNvPr id="263171" name="Object 3"/>
          <p:cNvGraphicFramePr>
            <a:graphicFrameLocks noChangeAspect="1"/>
          </p:cNvGraphicFramePr>
          <p:nvPr/>
        </p:nvGraphicFramePr>
        <p:xfrm>
          <a:off x="611560" y="3284984"/>
          <a:ext cx="2759472" cy="1943290"/>
        </p:xfrm>
        <a:graphic>
          <a:graphicData uri="http://schemas.openxmlformats.org/presentationml/2006/ole">
            <p:oleObj spid="_x0000_s263203" name="Visio" r:id="rId5" imgW="2411730" imgH="1697926" progId="">
              <p:embed/>
            </p:oleObj>
          </a:graphicData>
        </a:graphic>
      </p:graphicFrame>
      <p:graphicFrame>
        <p:nvGraphicFramePr>
          <p:cNvPr id="263172" name="Object 4"/>
          <p:cNvGraphicFramePr>
            <a:graphicFrameLocks noChangeAspect="1"/>
          </p:cNvGraphicFramePr>
          <p:nvPr/>
        </p:nvGraphicFramePr>
        <p:xfrm>
          <a:off x="3491880" y="3212976"/>
          <a:ext cx="2736304" cy="2096785"/>
        </p:xfrm>
        <a:graphic>
          <a:graphicData uri="http://schemas.openxmlformats.org/presentationml/2006/ole">
            <p:oleObj spid="_x0000_s263204" name="Visio" r:id="rId6" imgW="2209990" imgH="1697926" progId="">
              <p:embed/>
            </p:oleObj>
          </a:graphicData>
        </a:graphic>
      </p:graphicFrame>
      <p:graphicFrame>
        <p:nvGraphicFramePr>
          <p:cNvPr id="263173" name="Object 5"/>
          <p:cNvGraphicFramePr>
            <a:graphicFrameLocks noChangeAspect="1"/>
          </p:cNvGraphicFramePr>
          <p:nvPr/>
        </p:nvGraphicFramePr>
        <p:xfrm>
          <a:off x="6300192" y="3356992"/>
          <a:ext cx="2592288" cy="1914420"/>
        </p:xfrm>
        <a:graphic>
          <a:graphicData uri="http://schemas.openxmlformats.org/presentationml/2006/ole">
            <p:oleObj spid="_x0000_s263205" name="Visio" r:id="rId7" imgW="2209990" imgH="1696212" progId="">
              <p:embed/>
            </p:oleObj>
          </a:graphicData>
        </a:graphic>
      </p:graphicFrame>
    </p:spTree>
    <p:extLst>
      <p:ext uri="{BB962C8B-B14F-4D97-AF65-F5344CB8AC3E}">
        <p14:creationId xmlns:p14="http://schemas.microsoft.com/office/powerpoint/2010/main" xmlns="" val="22684799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smtClean="0"/>
              <a:t>DHR  </a:t>
            </a:r>
            <a:r>
              <a:rPr lang="zh-CN" altLang="en-US" sz="2600" dirty="0" smtClean="0"/>
              <a:t>开机顺序</a:t>
            </a:r>
            <a:endParaRPr lang="zh-CN" altLang="en-US" sz="2600" dirty="0"/>
          </a:p>
        </p:txBody>
      </p:sp>
      <p:sp>
        <p:nvSpPr>
          <p:cNvPr id="3" name="内容占位符 2"/>
          <p:cNvSpPr>
            <a:spLocks noGrp="1"/>
          </p:cNvSpPr>
          <p:nvPr>
            <p:ph idx="1"/>
          </p:nvPr>
        </p:nvSpPr>
        <p:spPr/>
        <p:txBody>
          <a:bodyPr>
            <a:normAutofit/>
          </a:bodyPr>
          <a:lstStyle/>
          <a:p>
            <a:r>
              <a:rPr lang="en-US" altLang="zh-CN" sz="1800" dirty="0" smtClean="0">
                <a:latin typeface="宋体" pitchFamily="2" charset="-122"/>
                <a:ea typeface="宋体" pitchFamily="2" charset="-122"/>
              </a:rPr>
              <a:t>DHR</a:t>
            </a:r>
            <a:r>
              <a:rPr lang="zh-CN" altLang="en-US" sz="1800" dirty="0" smtClean="0">
                <a:latin typeface="宋体" pitchFamily="2" charset="-122"/>
                <a:ea typeface="宋体" pitchFamily="2" charset="-122"/>
              </a:rPr>
              <a:t>开机顺序非常重要！如果不按照正常流程有可能会对仪器造成严重后果！</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第一，开气，保证纯净的压缩空气压力为</a:t>
            </a:r>
            <a:r>
              <a:rPr lang="en-US" altLang="zh-CN" sz="1800" dirty="0" smtClean="0">
                <a:latin typeface="宋体" pitchFamily="2" charset="-122"/>
                <a:ea typeface="宋体" pitchFamily="2" charset="-122"/>
              </a:rPr>
              <a:t>30Psi.</a:t>
            </a:r>
            <a:r>
              <a:rPr lang="zh-CN" altLang="en-US" sz="1800" dirty="0" smtClean="0">
                <a:latin typeface="宋体" pitchFamily="2" charset="-122"/>
                <a:ea typeface="宋体" pitchFamily="2" charset="-122"/>
              </a:rPr>
              <a:t>马达为空气轴承，没有空气进入而旋转轴会造成空气轴承损害！</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第二，解开保护盖！马达开机后会旋转自检，如果马达被强制锁住而无法完成自检，对马达造成损害！解开时，握住保护盖不动，转动机头上的</a:t>
            </a:r>
            <a:r>
              <a:rPr lang="en-US" altLang="zh-CN" sz="1800" dirty="0" smtClean="0">
                <a:latin typeface="宋体" pitchFamily="2" charset="-122"/>
                <a:ea typeface="宋体" pitchFamily="2" charset="-122"/>
              </a:rPr>
              <a:t>draw rod.</a:t>
            </a:r>
            <a:endParaRPr lang="zh-CN" altLang="en-US" sz="1800" dirty="0">
              <a:latin typeface="宋体" pitchFamily="2" charset="-122"/>
              <a:ea typeface="宋体" pitchFamily="2" charset="-122"/>
            </a:endParaRPr>
          </a:p>
        </p:txBody>
      </p:sp>
      <p:pic>
        <p:nvPicPr>
          <p:cNvPr id="6" name="图片 5" descr="WP_000597.jpg"/>
          <p:cNvPicPr>
            <a:picLocks noChangeAspect="1"/>
          </p:cNvPicPr>
          <p:nvPr/>
        </p:nvPicPr>
        <p:blipFill>
          <a:blip r:embed="rId2" cstate="print"/>
          <a:stretch>
            <a:fillRect/>
          </a:stretch>
        </p:blipFill>
        <p:spPr>
          <a:xfrm>
            <a:off x="1547664" y="2204864"/>
            <a:ext cx="2088232" cy="1566174"/>
          </a:xfrm>
          <a:prstGeom prst="rect">
            <a:avLst/>
          </a:prstGeom>
        </p:spPr>
      </p:pic>
      <p:pic>
        <p:nvPicPr>
          <p:cNvPr id="102401" name="Picture 1"/>
          <p:cNvPicPr>
            <a:picLocks noChangeAspect="1" noChangeArrowheads="1"/>
          </p:cNvPicPr>
          <p:nvPr/>
        </p:nvPicPr>
        <p:blipFill>
          <a:blip r:embed="rId3" cstate="print"/>
          <a:srcRect/>
          <a:stretch>
            <a:fillRect/>
          </a:stretch>
        </p:blipFill>
        <p:spPr bwMode="auto">
          <a:xfrm>
            <a:off x="5364088" y="1916832"/>
            <a:ext cx="1368152" cy="1944216"/>
          </a:xfrm>
          <a:prstGeom prst="rect">
            <a:avLst/>
          </a:prstGeom>
          <a:noFill/>
          <a:ln w="9525">
            <a:noFill/>
            <a:miter lim="800000"/>
            <a:headEnd/>
            <a:tailEnd/>
          </a:ln>
        </p:spPr>
      </p:pic>
      <p:pic>
        <p:nvPicPr>
          <p:cNvPr id="8" name="图片 7" descr="WP_000598.jpg"/>
          <p:cNvPicPr>
            <a:picLocks noChangeAspect="1"/>
          </p:cNvPicPr>
          <p:nvPr/>
        </p:nvPicPr>
        <p:blipFill>
          <a:blip r:embed="rId4" cstate="print"/>
          <a:stretch>
            <a:fillRect/>
          </a:stretch>
        </p:blipFill>
        <p:spPr>
          <a:xfrm>
            <a:off x="1691680" y="4437112"/>
            <a:ext cx="2304256" cy="1998222"/>
          </a:xfrm>
          <a:prstGeom prst="rect">
            <a:avLst/>
          </a:prstGeom>
        </p:spPr>
      </p:pic>
      <p:pic>
        <p:nvPicPr>
          <p:cNvPr id="9" name="图片 8" descr="draw rod.JPG"/>
          <p:cNvPicPr>
            <a:picLocks noChangeAspect="1"/>
          </p:cNvPicPr>
          <p:nvPr/>
        </p:nvPicPr>
        <p:blipFill>
          <a:blip r:embed="rId5" cstate="print"/>
          <a:stretch>
            <a:fillRect/>
          </a:stretch>
        </p:blipFill>
        <p:spPr>
          <a:xfrm>
            <a:off x="4860032" y="4581128"/>
            <a:ext cx="2448272" cy="18002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振荡测试 </a:t>
            </a:r>
            <a:r>
              <a:rPr lang="en-US" altLang="zh-CN" sz="2600" dirty="0"/>
              <a:t>(Oscillation)</a:t>
            </a:r>
            <a:endParaRPr lang="zh-CN" altLang="en-US" sz="2600" dirty="0"/>
          </a:p>
        </p:txBody>
      </p:sp>
      <p:sp>
        <p:nvSpPr>
          <p:cNvPr id="6" name="内容占位符 5"/>
          <p:cNvSpPr>
            <a:spLocks noGrp="1"/>
          </p:cNvSpPr>
          <p:nvPr>
            <p:ph sz="half" idx="1"/>
          </p:nvPr>
        </p:nvSpPr>
        <p:spPr/>
        <p:txBody>
          <a:bodyPr>
            <a:normAutofit/>
          </a:bodyPr>
          <a:lstStyle/>
          <a:p>
            <a:r>
              <a:rPr lang="zh-CN" altLang="en-US" sz="1800" dirty="0" smtClean="0">
                <a:latin typeface="宋体" pitchFamily="2" charset="-122"/>
                <a:ea typeface="宋体" pitchFamily="2" charset="-122"/>
              </a:rPr>
              <a:t>振幅扫描</a:t>
            </a:r>
            <a:endParaRPr lang="en-US" altLang="zh-CN" sz="1800" dirty="0" smtClean="0">
              <a:latin typeface="宋体" pitchFamily="2" charset="-122"/>
              <a:ea typeface="宋体" pitchFamily="2" charset="-122"/>
            </a:endParaRPr>
          </a:p>
          <a:p>
            <a:endParaRPr lang="en-US" altLang="zh-CN" dirty="0"/>
          </a:p>
          <a:p>
            <a:endParaRPr lang="en-US" altLang="zh-CN" dirty="0" smtClean="0"/>
          </a:p>
          <a:p>
            <a:endParaRPr lang="en-US" altLang="zh-CN" dirty="0"/>
          </a:p>
          <a:p>
            <a:endParaRPr lang="en-US" altLang="zh-CN" dirty="0" smtClean="0"/>
          </a:p>
          <a:p>
            <a:endParaRPr lang="en-US" altLang="zh-CN" dirty="0"/>
          </a:p>
          <a:p>
            <a:r>
              <a:rPr lang="zh-CN" altLang="en-US" sz="1800" dirty="0" smtClean="0">
                <a:latin typeface="宋体" pitchFamily="2" charset="-122"/>
                <a:ea typeface="宋体" pitchFamily="2" charset="-122"/>
              </a:rPr>
              <a:t>设定参数</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温度、频率</a:t>
            </a:r>
            <a:endParaRPr lang="zh-CN" altLang="en-US" sz="1800" dirty="0">
              <a:latin typeface="宋体" pitchFamily="2" charset="-122"/>
              <a:ea typeface="宋体" pitchFamily="2" charset="-122"/>
            </a:endParaRPr>
          </a:p>
          <a:p>
            <a:pPr lvl="1"/>
            <a:r>
              <a:rPr lang="zh-CN" altLang="en-US" sz="1800" dirty="0" smtClean="0">
                <a:latin typeface="宋体" pitchFamily="2" charset="-122"/>
                <a:ea typeface="宋体" pitchFamily="2" charset="-122"/>
              </a:rPr>
              <a:t>应变范围</a:t>
            </a:r>
            <a:endParaRPr lang="en-US" altLang="zh-CN" sz="1800" dirty="0" smtClean="0">
              <a:latin typeface="宋体" pitchFamily="2" charset="-122"/>
              <a:ea typeface="宋体" pitchFamily="2" charset="-122"/>
            </a:endParaRPr>
          </a:p>
          <a:p>
            <a:pPr lvl="1"/>
            <a:r>
              <a:rPr lang="zh-CN" altLang="en-US" sz="1800" dirty="0">
                <a:latin typeface="宋体" pitchFamily="2" charset="-122"/>
                <a:ea typeface="宋体" pitchFamily="2" charset="-122"/>
              </a:rPr>
              <a:t>采</a:t>
            </a:r>
            <a:r>
              <a:rPr lang="zh-CN" altLang="en-US" sz="1800" dirty="0" smtClean="0">
                <a:latin typeface="宋体" pitchFamily="2" charset="-122"/>
                <a:ea typeface="宋体" pitchFamily="2" charset="-122"/>
              </a:rPr>
              <a:t>点模式及数目</a:t>
            </a:r>
            <a:endParaRPr lang="en-US" altLang="zh-CN" sz="1800" dirty="0" smtClean="0">
              <a:latin typeface="宋体" pitchFamily="2" charset="-122"/>
              <a:ea typeface="宋体" pitchFamily="2" charset="-122"/>
            </a:endParaRPr>
          </a:p>
        </p:txBody>
      </p:sp>
      <p:sp>
        <p:nvSpPr>
          <p:cNvPr id="7" name="内容占位符 6"/>
          <p:cNvSpPr>
            <a:spLocks noGrp="1"/>
          </p:cNvSpPr>
          <p:nvPr>
            <p:ph sz="half" idx="2"/>
          </p:nvPr>
        </p:nvSpPr>
        <p:spPr/>
        <p:txBody>
          <a:bodyPr>
            <a:normAutofit/>
          </a:bodyPr>
          <a:lstStyle/>
          <a:p>
            <a:r>
              <a:rPr lang="zh-CN" altLang="en-US" sz="1800" dirty="0" smtClean="0">
                <a:latin typeface="宋体" pitchFamily="2" charset="-122"/>
                <a:ea typeface="宋体" pitchFamily="2" charset="-122"/>
              </a:rPr>
              <a:t>模量对振幅</a:t>
            </a:r>
            <a:endParaRPr lang="en-US" altLang="zh-CN" sz="1800" dirty="0" smtClean="0">
              <a:latin typeface="宋体" pitchFamily="2" charset="-122"/>
              <a:ea typeface="宋体" pitchFamily="2" charset="-122"/>
            </a:endParaRPr>
          </a:p>
          <a:p>
            <a:endParaRPr lang="en-US" altLang="zh-CN" dirty="0"/>
          </a:p>
          <a:p>
            <a:endParaRPr lang="en-US" altLang="zh-CN" dirty="0" smtClean="0"/>
          </a:p>
          <a:p>
            <a:endParaRPr lang="en-US" altLang="zh-CN" dirty="0"/>
          </a:p>
          <a:p>
            <a:endParaRPr lang="en-US" altLang="zh-CN" dirty="0" smtClean="0"/>
          </a:p>
          <a:p>
            <a:endParaRPr lang="en-US" altLang="zh-CN" dirty="0"/>
          </a:p>
          <a:p>
            <a:r>
              <a:rPr lang="zh-CN" altLang="en-US" sz="1800" dirty="0" smtClean="0">
                <a:latin typeface="宋体" pitchFamily="2" charset="-122"/>
                <a:ea typeface="宋体" pitchFamily="2" charset="-122"/>
              </a:rPr>
              <a:t>用途</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线性黏弹区探测</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分散度评估</a:t>
            </a:r>
            <a:endParaRPr lang="zh-CN" altLang="en-US" sz="1800" dirty="0">
              <a:latin typeface="宋体" pitchFamily="2" charset="-122"/>
              <a:ea typeface="宋体" pitchFamily="2" charset="-122"/>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xmlns="" val="1049919966"/>
              </p:ext>
            </p:extLst>
          </p:nvPr>
        </p:nvGraphicFramePr>
        <p:xfrm>
          <a:off x="536935" y="1604762"/>
          <a:ext cx="3314985" cy="2544318"/>
        </p:xfrm>
        <a:graphic>
          <a:graphicData uri="http://schemas.openxmlformats.org/presentationml/2006/ole">
            <p:oleObj spid="_x0000_s17836" name="Visio" r:id="rId3" imgW="2209990" imgH="1696212" progId="">
              <p:embed/>
            </p:oleObj>
          </a:graphicData>
        </a:graphic>
      </p:graphicFrame>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xmlns="" val="3488839364"/>
              </p:ext>
            </p:extLst>
          </p:nvPr>
        </p:nvGraphicFramePr>
        <p:xfrm>
          <a:off x="4790718" y="1556792"/>
          <a:ext cx="3336417" cy="2558892"/>
        </p:xfrm>
        <a:graphic>
          <a:graphicData uri="http://schemas.openxmlformats.org/presentationml/2006/ole">
            <p:oleObj spid="_x0000_s17837" name="Visio" r:id="rId4" imgW="2224278" imgH="1705928" progId="">
              <p:embed/>
            </p:oleObj>
          </a:graphicData>
        </a:graphic>
      </p:graphicFrame>
    </p:spTree>
    <p:extLst>
      <p:ext uri="{BB962C8B-B14F-4D97-AF65-F5344CB8AC3E}">
        <p14:creationId xmlns:p14="http://schemas.microsoft.com/office/powerpoint/2010/main" xmlns="" val="981824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振荡测试 </a:t>
            </a:r>
            <a:r>
              <a:rPr lang="en-US" altLang="zh-CN" sz="2600" dirty="0"/>
              <a:t>(Oscillation)</a:t>
            </a:r>
            <a:endParaRPr lang="zh-CN" altLang="en-US" sz="2600" dirty="0"/>
          </a:p>
        </p:txBody>
      </p:sp>
      <p:sp>
        <p:nvSpPr>
          <p:cNvPr id="3" name="内容占位符 2"/>
          <p:cNvSpPr>
            <a:spLocks noGrp="1"/>
          </p:cNvSpPr>
          <p:nvPr>
            <p:ph sz="half" idx="1"/>
          </p:nvPr>
        </p:nvSpPr>
        <p:spPr/>
        <p:txBody>
          <a:bodyPr/>
          <a:lstStyle/>
          <a:p>
            <a:r>
              <a:rPr lang="zh-CN" altLang="en-US" sz="1800" dirty="0" smtClean="0">
                <a:latin typeface="宋体" pitchFamily="2" charset="-122"/>
                <a:ea typeface="宋体" pitchFamily="2" charset="-122"/>
              </a:rPr>
              <a:t>时间扫描</a:t>
            </a:r>
            <a:endParaRPr lang="en-US" altLang="zh-CN" sz="1800" dirty="0" smtClean="0">
              <a:latin typeface="宋体" pitchFamily="2" charset="-122"/>
              <a:ea typeface="宋体" pitchFamily="2" charset="-122"/>
            </a:endParaRPr>
          </a:p>
          <a:p>
            <a:endParaRPr lang="en-US" altLang="zh-CN" dirty="0"/>
          </a:p>
          <a:p>
            <a:endParaRPr lang="en-US" altLang="zh-CN" dirty="0" smtClean="0"/>
          </a:p>
          <a:p>
            <a:endParaRPr lang="en-US" altLang="zh-CN" dirty="0"/>
          </a:p>
          <a:p>
            <a:endParaRPr lang="en-US" altLang="zh-CN" dirty="0" smtClean="0"/>
          </a:p>
          <a:p>
            <a:r>
              <a:rPr lang="zh-CN" altLang="en-US" sz="1800" dirty="0" smtClean="0">
                <a:latin typeface="宋体" pitchFamily="2" charset="-122"/>
                <a:ea typeface="宋体" pitchFamily="2" charset="-122"/>
              </a:rPr>
              <a:t>设定参数</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温度、频率</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线性黏弹区振幅</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持续时间</a:t>
            </a:r>
            <a:endParaRPr lang="en-US" altLang="zh-CN" sz="1800" dirty="0" smtClean="0">
              <a:latin typeface="宋体" pitchFamily="2" charset="-122"/>
              <a:ea typeface="宋体" pitchFamily="2" charset="-122"/>
            </a:endParaRPr>
          </a:p>
          <a:p>
            <a:pPr lvl="1"/>
            <a:r>
              <a:rPr lang="zh-CN" altLang="en-US" sz="1800" dirty="0">
                <a:latin typeface="宋体" pitchFamily="2" charset="-122"/>
                <a:ea typeface="宋体" pitchFamily="2" charset="-122"/>
              </a:rPr>
              <a:t>采</a:t>
            </a:r>
            <a:r>
              <a:rPr lang="zh-CN" altLang="en-US" sz="1800" dirty="0" smtClean="0">
                <a:latin typeface="宋体" pitchFamily="2" charset="-122"/>
                <a:ea typeface="宋体" pitchFamily="2" charset="-122"/>
              </a:rPr>
              <a:t>点模式及数目</a:t>
            </a:r>
            <a:endParaRPr lang="zh-CN" altLang="en-US" sz="1800" dirty="0">
              <a:latin typeface="宋体" pitchFamily="2" charset="-122"/>
              <a:ea typeface="宋体" pitchFamily="2" charset="-122"/>
            </a:endParaRPr>
          </a:p>
        </p:txBody>
      </p:sp>
      <p:sp>
        <p:nvSpPr>
          <p:cNvPr id="4" name="内容占位符 3"/>
          <p:cNvSpPr>
            <a:spLocks noGrp="1"/>
          </p:cNvSpPr>
          <p:nvPr>
            <p:ph sz="half" idx="2"/>
          </p:nvPr>
        </p:nvSpPr>
        <p:spPr/>
        <p:txBody>
          <a:bodyPr/>
          <a:lstStyle/>
          <a:p>
            <a:r>
              <a:rPr lang="zh-CN" altLang="en-US" sz="1800" dirty="0" smtClean="0">
                <a:latin typeface="宋体" pitchFamily="2" charset="-122"/>
                <a:ea typeface="宋体" pitchFamily="2" charset="-122"/>
              </a:rPr>
              <a:t>模量对时间</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dirty="0"/>
          </a:p>
          <a:p>
            <a:endParaRPr lang="en-US" altLang="zh-CN" dirty="0" smtClean="0"/>
          </a:p>
          <a:p>
            <a:endParaRPr lang="en-US" altLang="zh-CN" dirty="0"/>
          </a:p>
          <a:p>
            <a:endParaRPr lang="en-US" altLang="zh-CN" dirty="0" smtClean="0"/>
          </a:p>
          <a:p>
            <a:r>
              <a:rPr lang="zh-CN" altLang="en-US" sz="1800" dirty="0" smtClean="0">
                <a:latin typeface="宋体" pitchFamily="2" charset="-122"/>
                <a:ea typeface="宋体" pitchFamily="2" charset="-122"/>
              </a:rPr>
              <a:t>用途</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热稳定评估</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动力学过程示踪</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破坏结构重建</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疲劳性能评价</a:t>
            </a:r>
            <a:endParaRPr lang="en-US" altLang="zh-CN" sz="1800" dirty="0" smtClean="0">
              <a:latin typeface="宋体" pitchFamily="2" charset="-122"/>
              <a:ea typeface="宋体" pitchFamily="2" charset="-122"/>
            </a:endParaRPr>
          </a:p>
          <a:p>
            <a:pPr lvl="1"/>
            <a:endParaRPr lang="en-US" altLang="zh-CN"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xmlns="" val="2815137794"/>
              </p:ext>
            </p:extLst>
          </p:nvPr>
        </p:nvGraphicFramePr>
        <p:xfrm>
          <a:off x="536935" y="1628800"/>
          <a:ext cx="3314985" cy="2546889"/>
        </p:xfrm>
        <a:graphic>
          <a:graphicData uri="http://schemas.openxmlformats.org/presentationml/2006/ole">
            <p:oleObj spid="_x0000_s18849" name="Visio" r:id="rId3" imgW="2209990" imgH="1697926" progId="">
              <p:embed/>
            </p:oleObj>
          </a:graphicData>
        </a:graphic>
      </p:graphicFrame>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xmlns="" val="1605305451"/>
              </p:ext>
            </p:extLst>
          </p:nvPr>
        </p:nvGraphicFramePr>
        <p:xfrm>
          <a:off x="4716016" y="1628800"/>
          <a:ext cx="3443574" cy="2558892"/>
        </p:xfrm>
        <a:graphic>
          <a:graphicData uri="http://schemas.openxmlformats.org/presentationml/2006/ole">
            <p:oleObj spid="_x0000_s18850" name="Visio" r:id="rId4" imgW="2295716" imgH="1705928" progId="">
              <p:embed/>
            </p:oleObj>
          </a:graphicData>
        </a:graphic>
      </p:graphicFrame>
    </p:spTree>
    <p:extLst>
      <p:ext uri="{BB962C8B-B14F-4D97-AF65-F5344CB8AC3E}">
        <p14:creationId xmlns:p14="http://schemas.microsoft.com/office/powerpoint/2010/main" xmlns="" val="40788456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振荡测试 </a:t>
            </a:r>
            <a:r>
              <a:rPr lang="en-US" altLang="zh-CN" sz="2600" dirty="0"/>
              <a:t>(Oscillation)</a:t>
            </a:r>
            <a:endParaRPr lang="zh-CN" altLang="en-US" sz="2600" dirty="0"/>
          </a:p>
        </p:txBody>
      </p:sp>
      <p:sp>
        <p:nvSpPr>
          <p:cNvPr id="3" name="内容占位符 2"/>
          <p:cNvSpPr>
            <a:spLocks noGrp="1"/>
          </p:cNvSpPr>
          <p:nvPr>
            <p:ph sz="half" idx="1"/>
          </p:nvPr>
        </p:nvSpPr>
        <p:spPr/>
        <p:txBody>
          <a:bodyPr/>
          <a:lstStyle/>
          <a:p>
            <a:r>
              <a:rPr lang="zh-CN" altLang="en-US" sz="1800" dirty="0" smtClean="0">
                <a:latin typeface="宋体" pitchFamily="2" charset="-122"/>
                <a:ea typeface="宋体" pitchFamily="2" charset="-122"/>
              </a:rPr>
              <a:t>频率扫描</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dirty="0">
              <a:latin typeface="宋体" pitchFamily="2" charset="-122"/>
              <a:ea typeface="宋体" pitchFamily="2" charset="-122"/>
            </a:endParaRPr>
          </a:p>
          <a:p>
            <a:endParaRPr lang="en-US" altLang="zh-CN" dirty="0" smtClean="0">
              <a:latin typeface="宋体" pitchFamily="2" charset="-122"/>
              <a:ea typeface="宋体" pitchFamily="2" charset="-122"/>
            </a:endParaRPr>
          </a:p>
          <a:p>
            <a:endParaRPr lang="en-US" altLang="zh-CN" dirty="0">
              <a:latin typeface="宋体" pitchFamily="2" charset="-122"/>
              <a:ea typeface="宋体" pitchFamily="2" charset="-122"/>
            </a:endParaRPr>
          </a:p>
          <a:p>
            <a:endParaRPr lang="en-US" altLang="zh-CN" dirty="0" smtClean="0">
              <a:latin typeface="宋体" pitchFamily="2" charset="-122"/>
              <a:ea typeface="宋体" pitchFamily="2" charset="-122"/>
            </a:endParaRPr>
          </a:p>
          <a:p>
            <a:r>
              <a:rPr lang="zh-CN" altLang="en-US" sz="1800" dirty="0" smtClean="0">
                <a:latin typeface="宋体" pitchFamily="2" charset="-122"/>
                <a:ea typeface="宋体" pitchFamily="2" charset="-122"/>
              </a:rPr>
              <a:t>设定参数</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温度</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线性黏弹区振幅</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频率范围</a:t>
            </a:r>
            <a:endParaRPr lang="en-US" altLang="zh-CN" sz="1800" dirty="0" smtClean="0">
              <a:latin typeface="宋体" pitchFamily="2" charset="-122"/>
              <a:ea typeface="宋体" pitchFamily="2" charset="-122"/>
            </a:endParaRPr>
          </a:p>
          <a:p>
            <a:pPr lvl="1"/>
            <a:r>
              <a:rPr lang="zh-CN" altLang="en-US" sz="1800" dirty="0">
                <a:latin typeface="宋体" pitchFamily="2" charset="-122"/>
                <a:ea typeface="宋体" pitchFamily="2" charset="-122"/>
              </a:rPr>
              <a:t>采</a:t>
            </a:r>
            <a:r>
              <a:rPr lang="zh-CN" altLang="en-US" sz="1800" dirty="0" smtClean="0">
                <a:latin typeface="宋体" pitchFamily="2" charset="-122"/>
                <a:ea typeface="宋体" pitchFamily="2" charset="-122"/>
              </a:rPr>
              <a:t>点模式及数目</a:t>
            </a:r>
            <a:endParaRPr lang="zh-CN" altLang="en-US" sz="1800" dirty="0">
              <a:latin typeface="宋体" pitchFamily="2" charset="-122"/>
              <a:ea typeface="宋体" pitchFamily="2" charset="-122"/>
            </a:endParaRPr>
          </a:p>
        </p:txBody>
      </p:sp>
      <p:sp>
        <p:nvSpPr>
          <p:cNvPr id="4" name="内容占位符 3"/>
          <p:cNvSpPr>
            <a:spLocks noGrp="1"/>
          </p:cNvSpPr>
          <p:nvPr>
            <p:ph sz="half" idx="2"/>
          </p:nvPr>
        </p:nvSpPr>
        <p:spPr/>
        <p:txBody>
          <a:bodyPr/>
          <a:lstStyle/>
          <a:p>
            <a:r>
              <a:rPr lang="zh-CN" altLang="en-US" sz="1800" dirty="0" smtClean="0">
                <a:latin typeface="宋体" pitchFamily="2" charset="-122"/>
                <a:ea typeface="宋体" pitchFamily="2" charset="-122"/>
              </a:rPr>
              <a:t>模量对频率</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dirty="0"/>
          </a:p>
          <a:p>
            <a:endParaRPr lang="en-US" altLang="zh-CN" dirty="0" smtClean="0"/>
          </a:p>
          <a:p>
            <a:endParaRPr lang="en-US" altLang="zh-CN" dirty="0"/>
          </a:p>
          <a:p>
            <a:endParaRPr lang="en-US" altLang="zh-CN" dirty="0" smtClean="0"/>
          </a:p>
          <a:p>
            <a:r>
              <a:rPr lang="zh-CN" altLang="en-US" sz="1800" dirty="0" smtClean="0">
                <a:latin typeface="宋体" pitchFamily="2" charset="-122"/>
                <a:ea typeface="宋体" pitchFamily="2" charset="-122"/>
              </a:rPr>
              <a:t>用途</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结构探测</a:t>
            </a:r>
            <a:endParaRPr lang="en-US" altLang="zh-CN" sz="1800" dirty="0" smtClean="0">
              <a:latin typeface="宋体" pitchFamily="2" charset="-122"/>
              <a:ea typeface="宋体" pitchFamily="2" charset="-122"/>
            </a:endParaRPr>
          </a:p>
          <a:p>
            <a:pPr lvl="2"/>
            <a:r>
              <a:rPr lang="zh-CN" altLang="en-US" sz="1800" dirty="0" smtClean="0">
                <a:latin typeface="宋体" pitchFamily="2" charset="-122"/>
                <a:ea typeface="宋体" pitchFamily="2" charset="-122"/>
              </a:rPr>
              <a:t>低频对应于长时间尺度，对分子结构敏感</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松弛时间谱</a:t>
            </a:r>
            <a:endParaRPr lang="zh-CN" altLang="en-US" sz="1800" dirty="0">
              <a:latin typeface="宋体" pitchFamily="2" charset="-122"/>
              <a:ea typeface="宋体" pitchFamily="2" charset="-122"/>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xmlns="" val="3677818295"/>
              </p:ext>
            </p:extLst>
          </p:nvPr>
        </p:nvGraphicFramePr>
        <p:xfrm>
          <a:off x="464927" y="1603047"/>
          <a:ext cx="3314985" cy="2546033"/>
        </p:xfrm>
        <a:graphic>
          <a:graphicData uri="http://schemas.openxmlformats.org/presentationml/2006/ole">
            <p:oleObj spid="_x0000_s19866" name="Visio" r:id="rId3" imgW="2209990" imgH="1697355" progId="">
              <p:embed/>
            </p:oleObj>
          </a:graphicData>
        </a:graphic>
      </p:graphicFrame>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xmlns="" val="2059052573"/>
              </p:ext>
            </p:extLst>
          </p:nvPr>
        </p:nvGraphicFramePr>
        <p:xfrm>
          <a:off x="4800834" y="1590188"/>
          <a:ext cx="3443574" cy="2558892"/>
        </p:xfrm>
        <a:graphic>
          <a:graphicData uri="http://schemas.openxmlformats.org/presentationml/2006/ole">
            <p:oleObj spid="_x0000_s19867" name="Visio" r:id="rId4" imgW="2295716" imgH="1705928" progId="">
              <p:embed/>
            </p:oleObj>
          </a:graphicData>
        </a:graphic>
      </p:graphicFrame>
    </p:spTree>
    <p:extLst>
      <p:ext uri="{BB962C8B-B14F-4D97-AF65-F5344CB8AC3E}">
        <p14:creationId xmlns:p14="http://schemas.microsoft.com/office/powerpoint/2010/main" xmlns="" val="11933649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振荡测试 </a:t>
            </a:r>
            <a:r>
              <a:rPr lang="en-US" altLang="zh-CN" sz="2600" dirty="0"/>
              <a:t>(Oscillation)</a:t>
            </a:r>
            <a:endParaRPr lang="zh-CN" altLang="en-US" sz="2600" dirty="0"/>
          </a:p>
        </p:txBody>
      </p:sp>
      <p:sp>
        <p:nvSpPr>
          <p:cNvPr id="3" name="内容占位符 2"/>
          <p:cNvSpPr>
            <a:spLocks noGrp="1"/>
          </p:cNvSpPr>
          <p:nvPr>
            <p:ph sz="half" idx="1"/>
          </p:nvPr>
        </p:nvSpPr>
        <p:spPr/>
        <p:txBody>
          <a:bodyPr/>
          <a:lstStyle/>
          <a:p>
            <a:r>
              <a:rPr lang="zh-CN" altLang="en-US" sz="1800" dirty="0" smtClean="0">
                <a:latin typeface="宋体" pitchFamily="2" charset="-122"/>
                <a:ea typeface="宋体" pitchFamily="2" charset="-122"/>
              </a:rPr>
              <a:t>振荡连续变温</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dirty="0"/>
          </a:p>
          <a:p>
            <a:endParaRPr lang="en-US" altLang="zh-CN" dirty="0" smtClean="0"/>
          </a:p>
          <a:p>
            <a:endParaRPr lang="en-US" altLang="zh-CN" dirty="0"/>
          </a:p>
          <a:p>
            <a:endParaRPr lang="en-US" altLang="zh-CN" dirty="0" smtClean="0"/>
          </a:p>
          <a:p>
            <a:r>
              <a:rPr lang="zh-CN" altLang="en-US" sz="1800" dirty="0" smtClean="0">
                <a:latin typeface="宋体" pitchFamily="2" charset="-122"/>
                <a:ea typeface="宋体" pitchFamily="2" charset="-122"/>
              </a:rPr>
              <a:t>设定参数</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频率</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线性黏弹区振幅</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温度范围及变温速率</a:t>
            </a:r>
            <a:endParaRPr lang="en-US" altLang="zh-CN" sz="1800" dirty="0" smtClean="0">
              <a:latin typeface="宋体" pitchFamily="2" charset="-122"/>
              <a:ea typeface="宋体" pitchFamily="2" charset="-122"/>
            </a:endParaRPr>
          </a:p>
          <a:p>
            <a:pPr lvl="1"/>
            <a:r>
              <a:rPr lang="zh-CN" altLang="en-US" sz="1800" dirty="0">
                <a:latin typeface="宋体" pitchFamily="2" charset="-122"/>
                <a:ea typeface="宋体" pitchFamily="2" charset="-122"/>
              </a:rPr>
              <a:t>采</a:t>
            </a:r>
            <a:r>
              <a:rPr lang="zh-CN" altLang="en-US" sz="1800" dirty="0" smtClean="0">
                <a:latin typeface="宋体" pitchFamily="2" charset="-122"/>
                <a:ea typeface="宋体" pitchFamily="2" charset="-122"/>
              </a:rPr>
              <a:t>点数目</a:t>
            </a:r>
            <a:endParaRPr lang="zh-CN" altLang="en-US" sz="1800" dirty="0">
              <a:latin typeface="宋体" pitchFamily="2" charset="-122"/>
              <a:ea typeface="宋体" pitchFamily="2" charset="-122"/>
            </a:endParaRPr>
          </a:p>
        </p:txBody>
      </p:sp>
      <p:sp>
        <p:nvSpPr>
          <p:cNvPr id="4" name="内容占位符 3"/>
          <p:cNvSpPr>
            <a:spLocks noGrp="1"/>
          </p:cNvSpPr>
          <p:nvPr>
            <p:ph sz="half" idx="2"/>
          </p:nvPr>
        </p:nvSpPr>
        <p:spPr/>
        <p:txBody>
          <a:bodyPr/>
          <a:lstStyle/>
          <a:p>
            <a:r>
              <a:rPr lang="zh-CN" altLang="en-US" sz="1800" dirty="0" smtClean="0">
                <a:latin typeface="宋体" pitchFamily="2" charset="-122"/>
                <a:ea typeface="宋体" pitchFamily="2" charset="-122"/>
              </a:rPr>
              <a:t>模量对温度</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dirty="0"/>
          </a:p>
          <a:p>
            <a:endParaRPr lang="en-US" altLang="zh-CN" dirty="0" smtClean="0"/>
          </a:p>
          <a:p>
            <a:endParaRPr lang="en-US" altLang="zh-CN" dirty="0"/>
          </a:p>
          <a:p>
            <a:endParaRPr lang="en-US" altLang="zh-CN" dirty="0" smtClean="0"/>
          </a:p>
          <a:p>
            <a:r>
              <a:rPr lang="zh-CN" altLang="en-US" sz="1800" dirty="0" smtClean="0">
                <a:latin typeface="宋体" pitchFamily="2" charset="-122"/>
                <a:ea typeface="宋体" pitchFamily="2" charset="-122"/>
              </a:rPr>
              <a:t>用途</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转变温度探测</a:t>
            </a:r>
            <a:endParaRPr lang="en-US" altLang="zh-CN" sz="1800" dirty="0" smtClean="0">
              <a:latin typeface="宋体" pitchFamily="2" charset="-122"/>
              <a:ea typeface="宋体" pitchFamily="2" charset="-122"/>
            </a:endParaRPr>
          </a:p>
          <a:p>
            <a:pPr lvl="1"/>
            <a:r>
              <a:rPr lang="zh-CN" altLang="en-US" sz="1800" dirty="0" smtClean="0">
                <a:latin typeface="宋体" pitchFamily="2" charset="-122"/>
                <a:ea typeface="宋体" pitchFamily="2" charset="-122"/>
              </a:rPr>
              <a:t>反应温度、凝胶化温度</a:t>
            </a:r>
            <a:endParaRPr lang="zh-CN" altLang="en-US" sz="1800" dirty="0">
              <a:latin typeface="宋体" pitchFamily="2" charset="-122"/>
              <a:ea typeface="宋体" pitchFamily="2" charset="-122"/>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xmlns="" val="3296722934"/>
              </p:ext>
            </p:extLst>
          </p:nvPr>
        </p:nvGraphicFramePr>
        <p:xfrm>
          <a:off x="666373" y="1602191"/>
          <a:ext cx="3617595" cy="2546889"/>
        </p:xfrm>
        <a:graphic>
          <a:graphicData uri="http://schemas.openxmlformats.org/presentationml/2006/ole">
            <p:oleObj spid="_x0000_s20870" name="Visio" r:id="rId3" imgW="2411730" imgH="1697926" progId="">
              <p:embed/>
            </p:oleObj>
          </a:graphicData>
        </a:graphic>
      </p:graphicFrame>
      <p:sp>
        <p:nvSpPr>
          <p:cNvPr id="1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xmlns="" val="3996206179"/>
              </p:ext>
            </p:extLst>
          </p:nvPr>
        </p:nvGraphicFramePr>
        <p:xfrm>
          <a:off x="4864271" y="1590188"/>
          <a:ext cx="3452145" cy="2558892"/>
        </p:xfrm>
        <a:graphic>
          <a:graphicData uri="http://schemas.openxmlformats.org/presentationml/2006/ole">
            <p:oleObj spid="_x0000_s20871" name="Visio" r:id="rId4" imgW="2301430" imgH="1705928" progId="">
              <p:embed/>
            </p:oleObj>
          </a:graphicData>
        </a:graphic>
      </p:graphicFrame>
    </p:spTree>
    <p:extLst>
      <p:ext uri="{BB962C8B-B14F-4D97-AF65-F5344CB8AC3E}">
        <p14:creationId xmlns:p14="http://schemas.microsoft.com/office/powerpoint/2010/main" xmlns="" val="4934237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zh-CN" altLang="en-US" sz="2600" dirty="0"/>
              <a:t>瞬态（</a:t>
            </a:r>
            <a:r>
              <a:rPr lang="en-US" altLang="zh-CN" sz="2600" dirty="0"/>
              <a:t>step)</a:t>
            </a:r>
            <a:r>
              <a:rPr lang="zh-CN" altLang="en-US" sz="2600" dirty="0"/>
              <a:t>测试</a:t>
            </a:r>
          </a:p>
        </p:txBody>
      </p:sp>
      <p:sp>
        <p:nvSpPr>
          <p:cNvPr id="9" name="内容占位符 8"/>
          <p:cNvSpPr>
            <a:spLocks noGrp="1"/>
          </p:cNvSpPr>
          <p:nvPr>
            <p:ph sz="half" idx="4294967295"/>
          </p:nvPr>
        </p:nvSpPr>
        <p:spPr>
          <a:xfrm>
            <a:off x="503238" y="1268760"/>
            <a:ext cx="8640762" cy="4897437"/>
          </a:xfrm>
        </p:spPr>
        <p:txBody>
          <a:bodyPr>
            <a:normAutofit/>
          </a:bodyPr>
          <a:lstStyle/>
          <a:p>
            <a:endParaRPr lang="en-US" altLang="zh-CN" sz="1800" dirty="0" smtClean="0">
              <a:latin typeface="宋体" pitchFamily="2" charset="-122"/>
              <a:ea typeface="宋体" pitchFamily="2" charset="-122"/>
            </a:endParaRPr>
          </a:p>
          <a:p>
            <a:endParaRPr lang="zh-CN" altLang="en-US" dirty="0"/>
          </a:p>
        </p:txBody>
      </p:sp>
      <p:sp>
        <p:nvSpPr>
          <p:cNvPr id="15" name="TextBox 14"/>
          <p:cNvSpPr txBox="1"/>
          <p:nvPr/>
        </p:nvSpPr>
        <p:spPr>
          <a:xfrm>
            <a:off x="6372200" y="2852936"/>
            <a:ext cx="1008112" cy="369332"/>
          </a:xfrm>
          <a:prstGeom prst="rect">
            <a:avLst/>
          </a:prstGeom>
          <a:noFill/>
        </p:spPr>
        <p:txBody>
          <a:bodyPr wrap="square" rtlCol="0">
            <a:spAutoFit/>
          </a:bodyPr>
          <a:lstStyle/>
          <a:p>
            <a:r>
              <a:rPr lang="en-US" altLang="zh-CN" dirty="0" smtClean="0"/>
              <a:t>Creep</a:t>
            </a:r>
            <a:endParaRPr lang="zh-CN" altLang="en-US" dirty="0"/>
          </a:p>
        </p:txBody>
      </p:sp>
      <p:sp>
        <p:nvSpPr>
          <p:cNvPr id="16" name="TextBox 15"/>
          <p:cNvSpPr txBox="1"/>
          <p:nvPr/>
        </p:nvSpPr>
        <p:spPr>
          <a:xfrm>
            <a:off x="1691680" y="5301208"/>
            <a:ext cx="1800200" cy="369332"/>
          </a:xfrm>
          <a:prstGeom prst="rect">
            <a:avLst/>
          </a:prstGeom>
          <a:noFill/>
        </p:spPr>
        <p:txBody>
          <a:bodyPr wrap="square" rtlCol="0">
            <a:spAutoFit/>
          </a:bodyPr>
          <a:lstStyle/>
          <a:p>
            <a:r>
              <a:rPr lang="en-US" altLang="zh-CN" dirty="0" smtClean="0"/>
              <a:t>Stress Relaxation</a:t>
            </a:r>
            <a:endParaRPr lang="zh-CN" altLang="en-US" dirty="0"/>
          </a:p>
        </p:txBody>
      </p:sp>
      <p:pic>
        <p:nvPicPr>
          <p:cNvPr id="20" name="内容占位符 19" descr="step.JPG"/>
          <p:cNvPicPr>
            <a:picLocks noGrp="1" noChangeAspect="1"/>
          </p:cNvPicPr>
          <p:nvPr>
            <p:ph idx="1"/>
          </p:nvPr>
        </p:nvPicPr>
        <p:blipFill>
          <a:blip r:embed="rId3" cstate="print"/>
          <a:stretch>
            <a:fillRect/>
          </a:stretch>
        </p:blipFill>
        <p:spPr>
          <a:xfrm>
            <a:off x="539552" y="1196752"/>
            <a:ext cx="3456384" cy="1584176"/>
          </a:xfrm>
        </p:spPr>
      </p:pic>
      <p:graphicFrame>
        <p:nvGraphicFramePr>
          <p:cNvPr id="264194" name="Object 2"/>
          <p:cNvGraphicFramePr>
            <a:graphicFrameLocks noChangeAspect="1"/>
          </p:cNvGraphicFramePr>
          <p:nvPr/>
        </p:nvGraphicFramePr>
        <p:xfrm>
          <a:off x="4644008" y="1196752"/>
          <a:ext cx="2197100" cy="1689100"/>
        </p:xfrm>
        <a:graphic>
          <a:graphicData uri="http://schemas.openxmlformats.org/presentationml/2006/ole">
            <p:oleObj spid="_x0000_s264226" name="Visio" r:id="rId4" imgW="2201418" imgH="1690497" progId="">
              <p:embed/>
            </p:oleObj>
          </a:graphicData>
        </a:graphic>
      </p:graphicFrame>
      <p:graphicFrame>
        <p:nvGraphicFramePr>
          <p:cNvPr id="264195" name="Object 3"/>
          <p:cNvGraphicFramePr>
            <a:graphicFrameLocks noChangeAspect="1"/>
          </p:cNvGraphicFramePr>
          <p:nvPr/>
        </p:nvGraphicFramePr>
        <p:xfrm>
          <a:off x="6660232" y="1196752"/>
          <a:ext cx="2197100" cy="1676400"/>
        </p:xfrm>
        <a:graphic>
          <a:graphicData uri="http://schemas.openxmlformats.org/presentationml/2006/ole">
            <p:oleObj spid="_x0000_s264227" name="Visio" r:id="rId5" imgW="2203704" imgH="1689354" progId="">
              <p:embed/>
            </p:oleObj>
          </a:graphicData>
        </a:graphic>
      </p:graphicFrame>
      <p:graphicFrame>
        <p:nvGraphicFramePr>
          <p:cNvPr id="264196" name="Object 4"/>
          <p:cNvGraphicFramePr>
            <a:graphicFrameLocks noChangeAspect="1"/>
          </p:cNvGraphicFramePr>
          <p:nvPr/>
        </p:nvGraphicFramePr>
        <p:xfrm>
          <a:off x="395536" y="3645024"/>
          <a:ext cx="2197100" cy="1676400"/>
        </p:xfrm>
        <a:graphic>
          <a:graphicData uri="http://schemas.openxmlformats.org/presentationml/2006/ole">
            <p:oleObj spid="_x0000_s264228" name="Visio" r:id="rId6" imgW="2201731" imgH="1689443" progId="">
              <p:embed/>
            </p:oleObj>
          </a:graphicData>
        </a:graphic>
      </p:graphicFrame>
      <p:graphicFrame>
        <p:nvGraphicFramePr>
          <p:cNvPr id="264197" name="Object 5"/>
          <p:cNvGraphicFramePr>
            <a:graphicFrameLocks noChangeAspect="1"/>
          </p:cNvGraphicFramePr>
          <p:nvPr/>
        </p:nvGraphicFramePr>
        <p:xfrm>
          <a:off x="2555776" y="3645024"/>
          <a:ext cx="2197100" cy="1689100"/>
        </p:xfrm>
        <a:graphic>
          <a:graphicData uri="http://schemas.openxmlformats.org/presentationml/2006/ole">
            <p:oleObj spid="_x0000_s264229" name="Visio" r:id="rId7" imgW="2203764" imgH="1690669" progId="">
              <p:embed/>
            </p:oleObj>
          </a:graphicData>
        </a:graphic>
      </p:graphicFrame>
    </p:spTree>
    <p:extLst>
      <p:ext uri="{BB962C8B-B14F-4D97-AF65-F5344CB8AC3E}">
        <p14:creationId xmlns:p14="http://schemas.microsoft.com/office/powerpoint/2010/main" xmlns="" val="22684799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夹具安装</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第四章 </a:t>
            </a:r>
            <a:r>
              <a:rPr lang="en-US" altLang="zh-CN" sz="4000" dirty="0" smtClean="0">
                <a:latin typeface="宋体" charset="-122"/>
                <a:ea typeface="宋体" charset="-122"/>
              </a:rPr>
              <a:t>DHR</a:t>
            </a:r>
            <a:r>
              <a:rPr lang="zh-CN" altLang="en-US" sz="4000" dirty="0" smtClean="0">
                <a:latin typeface="宋体" charset="-122"/>
                <a:ea typeface="宋体" charset="-122"/>
              </a:rPr>
              <a:t>夹具安装</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a:t>
            </a:r>
            <a:r>
              <a:rPr lang="zh-CN" altLang="en-US" sz="2600" dirty="0"/>
              <a:t>前面板介绍</a:t>
            </a:r>
          </a:p>
        </p:txBody>
      </p:sp>
      <p:sp>
        <p:nvSpPr>
          <p:cNvPr id="8" name="内容占位符 7"/>
          <p:cNvSpPr>
            <a:spLocks noGrp="1"/>
          </p:cNvSpPr>
          <p:nvPr>
            <p:ph idx="1"/>
          </p:nvPr>
        </p:nvSpPr>
        <p:spPr/>
        <p:txBody>
          <a:bodyPr>
            <a:normAutofit/>
          </a:bodyPr>
          <a:lstStyle/>
          <a:p>
            <a:r>
              <a:rPr lang="en-US" altLang="zh-CN" sz="1800" dirty="0" smtClean="0">
                <a:latin typeface="宋体" pitchFamily="2" charset="-122"/>
                <a:ea typeface="宋体" pitchFamily="2" charset="-122"/>
              </a:rPr>
              <a:t>Head up/head down:</a:t>
            </a:r>
            <a:r>
              <a:rPr lang="zh-CN" altLang="en-US" sz="1800" dirty="0" smtClean="0">
                <a:latin typeface="宋体" pitchFamily="2" charset="-122"/>
                <a:ea typeface="宋体" pitchFamily="2" charset="-122"/>
              </a:rPr>
              <a:t>控制机头升降</a:t>
            </a:r>
            <a:endParaRPr lang="en-US" altLang="zh-CN" sz="1800" dirty="0" smtClean="0">
              <a:latin typeface="宋体" pitchFamily="2" charset="-122"/>
              <a:ea typeface="宋体" pitchFamily="2" charset="-122"/>
            </a:endParaRPr>
          </a:p>
          <a:p>
            <a:r>
              <a:rPr lang="en-US" altLang="zh-CN" sz="1800" dirty="0" smtClean="0">
                <a:latin typeface="宋体" pitchFamily="2" charset="-122"/>
                <a:ea typeface="宋体" pitchFamily="2" charset="-122"/>
              </a:rPr>
              <a:t>Zero gap/trim gap</a:t>
            </a:r>
            <a:r>
              <a:rPr lang="zh-CN" altLang="en-US" sz="1800" dirty="0" smtClean="0">
                <a:latin typeface="宋体" pitchFamily="2" charset="-122"/>
                <a:ea typeface="宋体" pitchFamily="2" charset="-122"/>
              </a:rPr>
              <a:t>：控制机头归零</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控制机头到达修边位置</a:t>
            </a:r>
            <a:endParaRPr lang="en-US" altLang="zh-CN" sz="1800" dirty="0" smtClean="0">
              <a:latin typeface="宋体" pitchFamily="2" charset="-122"/>
              <a:ea typeface="宋体" pitchFamily="2" charset="-122"/>
            </a:endParaRPr>
          </a:p>
          <a:p>
            <a:r>
              <a:rPr lang="en-US" altLang="zh-CN" sz="1800" dirty="0" smtClean="0">
                <a:latin typeface="宋体" pitchFamily="2" charset="-122"/>
                <a:ea typeface="宋体" pitchFamily="2" charset="-122"/>
              </a:rPr>
              <a:t>Bearing lock:</a:t>
            </a:r>
            <a:r>
              <a:rPr lang="zh-CN" altLang="en-US" sz="1800" dirty="0" smtClean="0">
                <a:latin typeface="宋体" pitchFamily="2" charset="-122"/>
                <a:ea typeface="宋体" pitchFamily="2" charset="-122"/>
              </a:rPr>
              <a:t>按一下，</a:t>
            </a:r>
            <a:r>
              <a:rPr lang="en-US" altLang="zh-CN" sz="1800" dirty="0" smtClean="0">
                <a:latin typeface="宋体" pitchFamily="2" charset="-122"/>
                <a:ea typeface="宋体" pitchFamily="2" charset="-122"/>
              </a:rPr>
              <a:t>bearing lock</a:t>
            </a:r>
            <a:r>
              <a:rPr lang="zh-CN" altLang="en-US" sz="1800" dirty="0" smtClean="0">
                <a:latin typeface="宋体" pitchFamily="2" charset="-122"/>
                <a:ea typeface="宋体" pitchFamily="2" charset="-122"/>
              </a:rPr>
              <a:t>灯变红色，马达轴被锁住无法转动。按住</a:t>
            </a:r>
            <a:r>
              <a:rPr lang="en-US" altLang="zh-CN" sz="1800" dirty="0" smtClean="0">
                <a:latin typeface="宋体" pitchFamily="2" charset="-122"/>
                <a:ea typeface="宋体" pitchFamily="2" charset="-122"/>
              </a:rPr>
              <a:t>3</a:t>
            </a:r>
            <a:r>
              <a:rPr lang="zh-CN" altLang="en-US" sz="1800" dirty="0" smtClean="0">
                <a:latin typeface="宋体" pitchFamily="2" charset="-122"/>
                <a:ea typeface="宋体" pitchFamily="2" charset="-122"/>
              </a:rPr>
              <a:t>秒，</a:t>
            </a:r>
            <a:r>
              <a:rPr lang="en-US" altLang="zh-CN" sz="1800" dirty="0" smtClean="0">
                <a:latin typeface="宋体" pitchFamily="2" charset="-122"/>
                <a:ea typeface="宋体" pitchFamily="2" charset="-122"/>
              </a:rPr>
              <a:t>bearing lock</a:t>
            </a:r>
            <a:r>
              <a:rPr lang="zh-CN" altLang="en-US" sz="1800" dirty="0" smtClean="0">
                <a:latin typeface="宋体" pitchFamily="2" charset="-122"/>
                <a:ea typeface="宋体" pitchFamily="2" charset="-122"/>
              </a:rPr>
              <a:t>灯红色一闪一闪，马达轴转到</a:t>
            </a:r>
            <a:r>
              <a:rPr lang="en-US" altLang="zh-CN" sz="1800" dirty="0" smtClean="0">
                <a:latin typeface="宋体" pitchFamily="2" charset="-122"/>
                <a:ea typeface="宋体" pitchFamily="2" charset="-122"/>
              </a:rPr>
              <a:t>home</a:t>
            </a:r>
            <a:r>
              <a:rPr lang="zh-CN" altLang="en-US" sz="1800" dirty="0" smtClean="0">
                <a:latin typeface="宋体" pitchFamily="2" charset="-122"/>
                <a:ea typeface="宋体" pitchFamily="2" charset="-122"/>
              </a:rPr>
              <a:t>位置并且锁住轴！</a:t>
            </a:r>
            <a:endParaRPr lang="en-US" altLang="zh-CN" sz="1800" dirty="0" smtClean="0">
              <a:latin typeface="宋体" pitchFamily="2" charset="-122"/>
              <a:ea typeface="宋体" pitchFamily="2" charset="-122"/>
            </a:endParaRPr>
          </a:p>
          <a:p>
            <a:r>
              <a:rPr lang="en-US" altLang="zh-CN" sz="1800" dirty="0" smtClean="0">
                <a:latin typeface="宋体" pitchFamily="2" charset="-122"/>
                <a:ea typeface="宋体" pitchFamily="2" charset="-122"/>
              </a:rPr>
              <a:t>Start</a:t>
            </a:r>
            <a:r>
              <a:rPr lang="zh-CN" altLang="en-US" sz="1800" dirty="0" smtClean="0">
                <a:latin typeface="宋体" pitchFamily="2" charset="-122"/>
                <a:ea typeface="宋体" pitchFamily="2" charset="-122"/>
              </a:rPr>
              <a:t>，开机后显示绿色灯。点击可以开始一个在</a:t>
            </a:r>
            <a:r>
              <a:rPr lang="en-US" altLang="zh-CN" sz="1800" dirty="0" smtClean="0">
                <a:latin typeface="宋体" pitchFamily="2" charset="-122"/>
                <a:ea typeface="宋体" pitchFamily="2" charset="-122"/>
              </a:rPr>
              <a:t>Trios</a:t>
            </a:r>
            <a:r>
              <a:rPr lang="zh-CN" altLang="en-US" sz="1800" dirty="0" smtClean="0">
                <a:latin typeface="宋体" pitchFamily="2" charset="-122"/>
                <a:ea typeface="宋体" pitchFamily="2" charset="-122"/>
              </a:rPr>
              <a:t>软件中设置好的实验。</a:t>
            </a:r>
            <a:endParaRPr lang="en-US" altLang="zh-CN" sz="1800" dirty="0" smtClean="0">
              <a:latin typeface="宋体" pitchFamily="2" charset="-122"/>
              <a:ea typeface="宋体" pitchFamily="2" charset="-122"/>
            </a:endParaRPr>
          </a:p>
          <a:p>
            <a:r>
              <a:rPr lang="en-US" altLang="zh-CN" sz="1800" dirty="0" smtClean="0">
                <a:latin typeface="宋体" pitchFamily="2" charset="-122"/>
                <a:ea typeface="宋体" pitchFamily="2" charset="-122"/>
              </a:rPr>
              <a:t>Stop,</a:t>
            </a:r>
            <a:r>
              <a:rPr lang="zh-CN" altLang="en-US" sz="1800" dirty="0" smtClean="0">
                <a:latin typeface="宋体" pitchFamily="2" charset="-122"/>
                <a:ea typeface="宋体" pitchFamily="2" charset="-122"/>
              </a:rPr>
              <a:t>结束仪器正在运行的动作。</a:t>
            </a:r>
            <a:endParaRPr lang="en-US" altLang="zh-CN" sz="1800" dirty="0" smtClean="0">
              <a:latin typeface="宋体" pitchFamily="2" charset="-122"/>
              <a:ea typeface="宋体" pitchFamily="2" charset="-122"/>
            </a:endParaRPr>
          </a:p>
          <a:p>
            <a:r>
              <a:rPr lang="en-US" altLang="zh-CN" sz="1800" dirty="0" smtClean="0">
                <a:latin typeface="宋体" pitchFamily="2" charset="-122"/>
                <a:ea typeface="宋体" pitchFamily="2" charset="-122"/>
              </a:rPr>
              <a:t>Release,</a:t>
            </a:r>
            <a:r>
              <a:rPr lang="zh-CN" altLang="en-US" sz="1800" dirty="0" smtClean="0">
                <a:latin typeface="宋体" pitchFamily="2" charset="-122"/>
                <a:ea typeface="宋体" pitchFamily="2" charset="-122"/>
              </a:rPr>
              <a:t>配合</a:t>
            </a:r>
            <a:r>
              <a:rPr lang="en-US" altLang="zh-CN" sz="1800" dirty="0" smtClean="0">
                <a:latin typeface="宋体" pitchFamily="2" charset="-122"/>
                <a:ea typeface="宋体" pitchFamily="2" charset="-122"/>
              </a:rPr>
              <a:t>smart swap</a:t>
            </a:r>
            <a:r>
              <a:rPr lang="zh-CN" altLang="en-US" sz="1800" dirty="0" smtClean="0">
                <a:latin typeface="宋体" pitchFamily="2" charset="-122"/>
                <a:ea typeface="宋体" pitchFamily="2" charset="-122"/>
              </a:rPr>
              <a:t>使用。</a:t>
            </a:r>
            <a:endParaRPr lang="en-US" altLang="zh-CN" sz="1800" dirty="0" smtClean="0">
              <a:latin typeface="宋体" pitchFamily="2" charset="-122"/>
              <a:ea typeface="宋体" pitchFamily="2" charset="-122"/>
            </a:endParaRPr>
          </a:p>
          <a:p>
            <a:r>
              <a:rPr lang="en-US" altLang="zh-CN" sz="1800" dirty="0" smtClean="0">
                <a:latin typeface="宋体" pitchFamily="2" charset="-122"/>
                <a:ea typeface="宋体" pitchFamily="2" charset="-122"/>
              </a:rPr>
              <a:t>Cycle display,</a:t>
            </a:r>
            <a:r>
              <a:rPr lang="zh-CN" altLang="en-US" sz="1800" dirty="0" smtClean="0">
                <a:latin typeface="宋体" pitchFamily="2" charset="-122"/>
                <a:ea typeface="宋体" pitchFamily="2" charset="-122"/>
              </a:rPr>
              <a:t>不断轮换仪器屏幕显示的内容。</a:t>
            </a:r>
            <a:endParaRPr lang="zh-CN" altLang="en-US" sz="1800" dirty="0">
              <a:latin typeface="宋体" pitchFamily="2" charset="-122"/>
              <a:ea typeface="宋体" pitchFamily="2" charset="-122"/>
            </a:endParaRPr>
          </a:p>
        </p:txBody>
      </p:sp>
      <p:pic>
        <p:nvPicPr>
          <p:cNvPr id="9" name="内容占位符 6" descr="anjian.JPG"/>
          <p:cNvPicPr>
            <a:picLocks noChangeAspect="1"/>
          </p:cNvPicPr>
          <p:nvPr/>
        </p:nvPicPr>
        <p:blipFill>
          <a:blip r:embed="rId2" cstate="print"/>
          <a:stretch>
            <a:fillRect/>
          </a:stretch>
        </p:blipFill>
        <p:spPr>
          <a:xfrm>
            <a:off x="827584" y="4293096"/>
            <a:ext cx="7553325" cy="16573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上夹具安装</a:t>
            </a:r>
          </a:p>
        </p:txBody>
      </p:sp>
      <p:sp>
        <p:nvSpPr>
          <p:cNvPr id="3" name="内容占位符 2"/>
          <p:cNvSpPr>
            <a:spLocks noGrp="1"/>
          </p:cNvSpPr>
          <p:nvPr>
            <p:ph idx="1"/>
          </p:nvPr>
        </p:nvSpPr>
        <p:spPr>
          <a:xfrm>
            <a:off x="457200" y="1196752"/>
            <a:ext cx="8229600" cy="5256584"/>
          </a:xfrm>
        </p:spPr>
        <p:txBody>
          <a:bodyPr>
            <a:normAutofit/>
          </a:bodyPr>
          <a:lstStyle/>
          <a:p>
            <a:r>
              <a:rPr lang="zh-CN" altLang="en-US" sz="1800" dirty="0" smtClean="0">
                <a:latin typeface="宋体" pitchFamily="2" charset="-122"/>
                <a:ea typeface="宋体" pitchFamily="2" charset="-122"/>
              </a:rPr>
              <a:t>上夹具安装时，夹具不动，转动仪器头部的螺杆（</a:t>
            </a:r>
            <a:r>
              <a:rPr lang="en-US" altLang="zh-CN" sz="1800" dirty="0" smtClean="0">
                <a:latin typeface="宋体" pitchFamily="2" charset="-122"/>
                <a:ea typeface="宋体" pitchFamily="2" charset="-122"/>
              </a:rPr>
              <a:t>Draw rod).</a:t>
            </a:r>
            <a:endParaRPr lang="zh-CN" altLang="en-US"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安装上夹具前，按住仪器面板上的</a:t>
            </a:r>
            <a:r>
              <a:rPr lang="en-US" altLang="zh-CN" sz="1800" dirty="0" smtClean="0">
                <a:latin typeface="宋体" pitchFamily="2" charset="-122"/>
                <a:ea typeface="宋体" pitchFamily="2" charset="-122"/>
              </a:rPr>
              <a:t>lock</a:t>
            </a:r>
            <a:r>
              <a:rPr lang="zh-CN" altLang="en-US" sz="1800" dirty="0" smtClean="0">
                <a:latin typeface="宋体" pitchFamily="2" charset="-122"/>
                <a:ea typeface="宋体" pitchFamily="2" charset="-122"/>
              </a:rPr>
              <a:t>健</a:t>
            </a:r>
            <a:r>
              <a:rPr lang="en-US" altLang="zh-CN" sz="1800" dirty="0" smtClean="0">
                <a:latin typeface="宋体" pitchFamily="2" charset="-122"/>
                <a:ea typeface="宋体" pitchFamily="2" charset="-122"/>
              </a:rPr>
              <a:t>3</a:t>
            </a:r>
            <a:r>
              <a:rPr lang="zh-CN" altLang="en-US" sz="1800" dirty="0" smtClean="0">
                <a:latin typeface="宋体" pitchFamily="2" charset="-122"/>
                <a:ea typeface="宋体" pitchFamily="2" charset="-122"/>
              </a:rPr>
              <a:t>秒，听到“滴”一声，马达驱动轴会转到“</a:t>
            </a:r>
            <a:r>
              <a:rPr lang="en-US" altLang="zh-CN" sz="1800" dirty="0" smtClean="0">
                <a:latin typeface="宋体" pitchFamily="2" charset="-122"/>
                <a:ea typeface="宋体" pitchFamily="2" charset="-122"/>
              </a:rPr>
              <a:t>home</a:t>
            </a:r>
            <a:r>
              <a:rPr lang="zh-CN" altLang="en-US" sz="1800" dirty="0" smtClean="0">
                <a:latin typeface="宋体" pitchFamily="2" charset="-122"/>
                <a:ea typeface="宋体" pitchFamily="2" charset="-122"/>
              </a:rPr>
              <a:t>”位置并锁住轴。</a:t>
            </a:r>
            <a:r>
              <a:rPr lang="en-US" altLang="zh-CN" sz="1800" dirty="0" smtClean="0">
                <a:latin typeface="宋体" pitchFamily="2" charset="-122"/>
                <a:ea typeface="宋体" pitchFamily="2" charset="-122"/>
              </a:rPr>
              <a:t>Lock</a:t>
            </a:r>
            <a:r>
              <a:rPr lang="zh-CN" altLang="en-US" sz="1800" dirty="0" smtClean="0">
                <a:latin typeface="宋体" pitchFamily="2" charset="-122"/>
                <a:ea typeface="宋体" pitchFamily="2" charset="-122"/>
              </a:rPr>
              <a:t>健会变成红色一闪一闪！</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让夹具上的刻线与仪器正面刻线对其！拧紧</a:t>
            </a:r>
            <a:r>
              <a:rPr lang="en-US" altLang="zh-CN" sz="1800" dirty="0" smtClean="0">
                <a:latin typeface="宋体" pitchFamily="2" charset="-122"/>
                <a:ea typeface="宋体" pitchFamily="2" charset="-122"/>
              </a:rPr>
              <a:t>draw rod</a:t>
            </a:r>
            <a:r>
              <a:rPr lang="zh-CN" altLang="en-US" sz="1800" dirty="0" smtClean="0">
                <a:latin typeface="宋体" pitchFamily="2" charset="-122"/>
                <a:ea typeface="宋体" pitchFamily="2" charset="-122"/>
              </a:rPr>
              <a:t>！</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再次点击</a:t>
            </a:r>
            <a:r>
              <a:rPr lang="en-US" altLang="zh-CN" sz="1800" dirty="0" smtClean="0">
                <a:latin typeface="宋体" pitchFamily="2" charset="-122"/>
                <a:ea typeface="宋体" pitchFamily="2" charset="-122"/>
              </a:rPr>
              <a:t>Lock</a:t>
            </a:r>
            <a:r>
              <a:rPr lang="zh-CN" altLang="en-US" sz="1800" dirty="0" smtClean="0">
                <a:latin typeface="宋体" pitchFamily="2" charset="-122"/>
                <a:ea typeface="宋体" pitchFamily="2" charset="-122"/>
              </a:rPr>
              <a:t>健，上夹具安装完毕！</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8" name="图片 7" descr="lock.JPG"/>
          <p:cNvPicPr>
            <a:picLocks noChangeAspect="1"/>
          </p:cNvPicPr>
          <p:nvPr/>
        </p:nvPicPr>
        <p:blipFill>
          <a:blip r:embed="rId2" cstate="print"/>
          <a:stretch>
            <a:fillRect/>
          </a:stretch>
        </p:blipFill>
        <p:spPr>
          <a:xfrm>
            <a:off x="3131840" y="2204864"/>
            <a:ext cx="3672408" cy="1368152"/>
          </a:xfrm>
          <a:prstGeom prst="rect">
            <a:avLst/>
          </a:prstGeom>
        </p:spPr>
      </p:pic>
      <p:pic>
        <p:nvPicPr>
          <p:cNvPr id="9" name="图片 8" descr="draw rod.JPG"/>
          <p:cNvPicPr>
            <a:picLocks noChangeAspect="1"/>
          </p:cNvPicPr>
          <p:nvPr/>
        </p:nvPicPr>
        <p:blipFill>
          <a:blip r:embed="rId3" cstate="print"/>
          <a:stretch>
            <a:fillRect/>
          </a:stretch>
        </p:blipFill>
        <p:spPr>
          <a:xfrm>
            <a:off x="827584" y="2204865"/>
            <a:ext cx="2088232" cy="1368152"/>
          </a:xfrm>
          <a:prstGeom prst="rect">
            <a:avLst/>
          </a:prstGeom>
        </p:spPr>
      </p:pic>
      <p:pic>
        <p:nvPicPr>
          <p:cNvPr id="11" name="图片 10" descr="WP_000607.jpg"/>
          <p:cNvPicPr>
            <a:picLocks noChangeAspect="1"/>
          </p:cNvPicPr>
          <p:nvPr/>
        </p:nvPicPr>
        <p:blipFill>
          <a:blip r:embed="rId4" cstate="print"/>
          <a:stretch>
            <a:fillRect/>
          </a:stretch>
        </p:blipFill>
        <p:spPr>
          <a:xfrm>
            <a:off x="971600" y="4149080"/>
            <a:ext cx="2592288" cy="1872208"/>
          </a:xfrm>
          <a:prstGeom prst="rect">
            <a:avLst/>
          </a:prstGeom>
        </p:spPr>
      </p:pic>
      <p:pic>
        <p:nvPicPr>
          <p:cNvPr id="12" name="图片 11" descr="lock1.JPG"/>
          <p:cNvPicPr>
            <a:picLocks noChangeAspect="1"/>
          </p:cNvPicPr>
          <p:nvPr/>
        </p:nvPicPr>
        <p:blipFill>
          <a:blip r:embed="rId5" cstate="print"/>
          <a:stretch>
            <a:fillRect/>
          </a:stretch>
        </p:blipFill>
        <p:spPr>
          <a:xfrm>
            <a:off x="4644008" y="4149080"/>
            <a:ext cx="2686050" cy="1800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下夹具安装</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下夹具安装时，首先要消除基座磁力！点击</a:t>
            </a:r>
            <a:r>
              <a:rPr lang="en-US" altLang="zh-CN" sz="1800" dirty="0" smtClean="0">
                <a:latin typeface="宋体" pitchFamily="2" charset="-122"/>
                <a:ea typeface="宋体" pitchFamily="2" charset="-122"/>
              </a:rPr>
              <a:t>release</a:t>
            </a:r>
            <a:r>
              <a:rPr lang="zh-CN" altLang="en-US" sz="1800" dirty="0" smtClean="0">
                <a:latin typeface="宋体" pitchFamily="2" charset="-122"/>
                <a:ea typeface="宋体" pitchFamily="2" charset="-122"/>
              </a:rPr>
              <a:t>按键，</a:t>
            </a:r>
            <a:r>
              <a:rPr lang="en-US" altLang="zh-CN" sz="1800" dirty="0" smtClean="0">
                <a:latin typeface="宋体" pitchFamily="2" charset="-122"/>
                <a:ea typeface="宋体" pitchFamily="2" charset="-122"/>
              </a:rPr>
              <a:t>release</a:t>
            </a:r>
            <a:r>
              <a:rPr lang="zh-CN" altLang="en-US" sz="1800" dirty="0" smtClean="0">
                <a:latin typeface="宋体" pitchFamily="2" charset="-122"/>
                <a:ea typeface="宋体" pitchFamily="2" charset="-122"/>
              </a:rPr>
              <a:t>按键变成绿色灯常亮，基座磁力消除！该效果持续约</a:t>
            </a:r>
            <a:r>
              <a:rPr lang="en-US" altLang="zh-CN" sz="1800" dirty="0" smtClean="0">
                <a:latin typeface="宋体" pitchFamily="2" charset="-122"/>
                <a:ea typeface="宋体" pitchFamily="2" charset="-122"/>
              </a:rPr>
              <a:t>10</a:t>
            </a:r>
            <a:r>
              <a:rPr lang="zh-CN" altLang="en-US" sz="1800" dirty="0" smtClean="0">
                <a:latin typeface="宋体" pitchFamily="2" charset="-122"/>
                <a:ea typeface="宋体" pitchFamily="2" charset="-122"/>
              </a:rPr>
              <a:t>秒，然后磁力恢复！</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下夹具销钉对准基座上的凹槽。安装下夹具上的接头到</a:t>
            </a:r>
            <a:r>
              <a:rPr lang="en-US" altLang="zh-CN" sz="1800" dirty="0" smtClean="0">
                <a:latin typeface="宋体" pitchFamily="2" charset="-122"/>
                <a:ea typeface="宋体" pitchFamily="2" charset="-122"/>
              </a:rPr>
              <a:t>smart swap.</a:t>
            </a:r>
            <a:r>
              <a:rPr lang="zh-CN" altLang="en-US" sz="1800" dirty="0" smtClean="0">
                <a:latin typeface="宋体" pitchFamily="2" charset="-122"/>
                <a:ea typeface="宋体" pitchFamily="2" charset="-122"/>
              </a:rPr>
              <a:t>安装时，夹具接上的红点对其</a:t>
            </a:r>
            <a:r>
              <a:rPr lang="en-US" altLang="zh-CN" sz="1800" dirty="0" smtClean="0">
                <a:latin typeface="宋体" pitchFamily="2" charset="-122"/>
                <a:ea typeface="宋体" pitchFamily="2" charset="-122"/>
              </a:rPr>
              <a:t>smart swap</a:t>
            </a:r>
            <a:r>
              <a:rPr lang="zh-CN" altLang="en-US" sz="1800" dirty="0" smtClean="0">
                <a:latin typeface="宋体" pitchFamily="2" charset="-122"/>
                <a:ea typeface="宋体" pitchFamily="2" charset="-122"/>
              </a:rPr>
              <a:t>上的红色标记。</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拆除下夹具。点击</a:t>
            </a:r>
            <a:r>
              <a:rPr lang="en-US" altLang="zh-CN" sz="1800" dirty="0" smtClean="0">
                <a:latin typeface="宋体" pitchFamily="2" charset="-122"/>
                <a:ea typeface="宋体" pitchFamily="2" charset="-122"/>
              </a:rPr>
              <a:t>release</a:t>
            </a:r>
            <a:r>
              <a:rPr lang="zh-CN" altLang="en-US" sz="1800" dirty="0" smtClean="0">
                <a:latin typeface="宋体" pitchFamily="2" charset="-122"/>
                <a:ea typeface="宋体" pitchFamily="2" charset="-122"/>
              </a:rPr>
              <a:t>按键，</a:t>
            </a:r>
            <a:r>
              <a:rPr lang="en-US" altLang="zh-CN" sz="1800" dirty="0" smtClean="0">
                <a:latin typeface="宋体" pitchFamily="2" charset="-122"/>
                <a:ea typeface="宋体" pitchFamily="2" charset="-122"/>
              </a:rPr>
              <a:t>release</a:t>
            </a:r>
            <a:r>
              <a:rPr lang="zh-CN" altLang="en-US" sz="1800" dirty="0" smtClean="0">
                <a:latin typeface="宋体" pitchFamily="2" charset="-122"/>
                <a:ea typeface="宋体" pitchFamily="2" charset="-122"/>
              </a:rPr>
              <a:t>灯为绿色闪亮，</a:t>
            </a:r>
            <a:r>
              <a:rPr lang="en-US" altLang="zh-CN" sz="1800" dirty="0" smtClean="0">
                <a:latin typeface="宋体" pitchFamily="2" charset="-122"/>
                <a:ea typeface="宋体" pitchFamily="2" charset="-122"/>
              </a:rPr>
              <a:t>smart swap</a:t>
            </a:r>
            <a:r>
              <a:rPr lang="zh-CN" altLang="en-US" sz="1800" dirty="0" smtClean="0">
                <a:latin typeface="宋体" pitchFamily="2" charset="-122"/>
                <a:ea typeface="宋体" pitchFamily="2" charset="-122"/>
              </a:rPr>
              <a:t>不再向下夹具读取数据，可以拔出接头！再次点击</a:t>
            </a:r>
            <a:r>
              <a:rPr lang="en-US" altLang="zh-CN" sz="1800" dirty="0" smtClean="0">
                <a:latin typeface="宋体" pitchFamily="2" charset="-122"/>
                <a:ea typeface="宋体" pitchFamily="2" charset="-122"/>
              </a:rPr>
              <a:t>release</a:t>
            </a:r>
            <a:r>
              <a:rPr lang="zh-CN" altLang="en-US" sz="1800" dirty="0" smtClean="0">
                <a:latin typeface="宋体" pitchFamily="2" charset="-122"/>
                <a:ea typeface="宋体" pitchFamily="2" charset="-122"/>
              </a:rPr>
              <a:t>按键，</a:t>
            </a:r>
            <a:r>
              <a:rPr lang="en-US" altLang="zh-CN" sz="1800" dirty="0" smtClean="0">
                <a:latin typeface="宋体" pitchFamily="2" charset="-122"/>
                <a:ea typeface="宋体" pitchFamily="2" charset="-122"/>
              </a:rPr>
              <a:t>release</a:t>
            </a:r>
            <a:r>
              <a:rPr lang="zh-CN" altLang="en-US" sz="1800" dirty="0" smtClean="0">
                <a:latin typeface="宋体" pitchFamily="2" charset="-122"/>
                <a:ea typeface="宋体" pitchFamily="2" charset="-122"/>
              </a:rPr>
              <a:t>灯绿色常亮，基座磁性消除可以取出下夹具！</a:t>
            </a:r>
            <a:endParaRPr lang="en-US" altLang="zh-CN" sz="1800" dirty="0" smtClean="0">
              <a:latin typeface="宋体" pitchFamily="2" charset="-122"/>
              <a:ea typeface="宋体" pitchFamily="2" charset="-122"/>
            </a:endParaRPr>
          </a:p>
        </p:txBody>
      </p:sp>
      <p:pic>
        <p:nvPicPr>
          <p:cNvPr id="10" name="图片 9" descr="WP_000611.jpg"/>
          <p:cNvPicPr>
            <a:picLocks noChangeAspect="1"/>
          </p:cNvPicPr>
          <p:nvPr/>
        </p:nvPicPr>
        <p:blipFill>
          <a:blip r:embed="rId2" cstate="print"/>
          <a:stretch>
            <a:fillRect/>
          </a:stretch>
        </p:blipFill>
        <p:spPr>
          <a:xfrm>
            <a:off x="971600" y="2492896"/>
            <a:ext cx="2304256" cy="2088232"/>
          </a:xfrm>
          <a:prstGeom prst="rect">
            <a:avLst/>
          </a:prstGeom>
        </p:spPr>
      </p:pic>
      <p:pic>
        <p:nvPicPr>
          <p:cNvPr id="13" name="图片 12" descr="WP_000614.jpg"/>
          <p:cNvPicPr>
            <a:picLocks noChangeAspect="1"/>
          </p:cNvPicPr>
          <p:nvPr/>
        </p:nvPicPr>
        <p:blipFill>
          <a:blip r:embed="rId3" cstate="print"/>
          <a:stretch>
            <a:fillRect/>
          </a:stretch>
        </p:blipFill>
        <p:spPr>
          <a:xfrm>
            <a:off x="3707904" y="2564904"/>
            <a:ext cx="2088232" cy="2016224"/>
          </a:xfrm>
          <a:prstGeom prst="rect">
            <a:avLst/>
          </a:prstGeom>
        </p:spPr>
      </p:pic>
      <p:pic>
        <p:nvPicPr>
          <p:cNvPr id="15" name="图片 14" descr="smart.JPG"/>
          <p:cNvPicPr>
            <a:picLocks noChangeAspect="1"/>
          </p:cNvPicPr>
          <p:nvPr/>
        </p:nvPicPr>
        <p:blipFill>
          <a:blip r:embed="rId4" cstate="print"/>
          <a:stretch>
            <a:fillRect/>
          </a:stretch>
        </p:blipFill>
        <p:spPr>
          <a:xfrm>
            <a:off x="6300192" y="2564904"/>
            <a:ext cx="2016225" cy="2022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校正</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第五章 </a:t>
            </a:r>
            <a:r>
              <a:rPr lang="en-US" altLang="zh-CN" sz="4000" dirty="0" smtClean="0">
                <a:latin typeface="宋体" charset="-122"/>
                <a:ea typeface="宋体" charset="-122"/>
              </a:rPr>
              <a:t>DHR</a:t>
            </a:r>
            <a:r>
              <a:rPr lang="zh-CN" altLang="en-US" sz="4000" dirty="0" smtClean="0">
                <a:latin typeface="宋体" charset="-122"/>
                <a:ea typeface="宋体" charset="-122"/>
              </a:rPr>
              <a:t>校正</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开机顺序</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第三，如果有帕尔贴或者同心圆桶等，需要打开水循环让水流动。</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第四，打开仪器背后的电源开关。</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第五，等仪器显示屏显示下列信号，表示仪器启动完毕。</a:t>
            </a:r>
            <a:endParaRPr lang="zh-CN" altLang="en-US" sz="1800" dirty="0">
              <a:latin typeface="宋体" pitchFamily="2" charset="-122"/>
              <a:ea typeface="宋体" pitchFamily="2" charset="-122"/>
            </a:endParaRPr>
          </a:p>
        </p:txBody>
      </p:sp>
      <p:pic>
        <p:nvPicPr>
          <p:cNvPr id="15" name="图片 14" descr="power.JPG"/>
          <p:cNvPicPr>
            <a:picLocks noChangeAspect="1"/>
          </p:cNvPicPr>
          <p:nvPr/>
        </p:nvPicPr>
        <p:blipFill>
          <a:blip r:embed="rId2" cstate="print"/>
          <a:stretch>
            <a:fillRect/>
          </a:stretch>
        </p:blipFill>
        <p:spPr>
          <a:xfrm>
            <a:off x="899593" y="1916832"/>
            <a:ext cx="2304256" cy="1905000"/>
          </a:xfrm>
          <a:prstGeom prst="rect">
            <a:avLst/>
          </a:prstGeom>
        </p:spPr>
      </p:pic>
      <p:pic>
        <p:nvPicPr>
          <p:cNvPr id="16" name="图片 15" descr="touchsreen.JPG"/>
          <p:cNvPicPr>
            <a:picLocks noChangeAspect="1"/>
          </p:cNvPicPr>
          <p:nvPr/>
        </p:nvPicPr>
        <p:blipFill>
          <a:blip r:embed="rId3" cstate="print"/>
          <a:stretch>
            <a:fillRect/>
          </a:stretch>
        </p:blipFill>
        <p:spPr>
          <a:xfrm>
            <a:off x="755576" y="4221087"/>
            <a:ext cx="2448272" cy="21048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校正</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仪器惯量校正，可以通过下图进入仪器校正界面！</a:t>
            </a:r>
            <a:endParaRPr lang="en-US" altLang="zh-CN" sz="1800" dirty="0" smtClean="0">
              <a:latin typeface="宋体" pitchFamily="2" charset="-122"/>
              <a:ea typeface="宋体" pitchFamily="2" charset="-122"/>
            </a:endParaRPr>
          </a:p>
          <a:p>
            <a:endParaRPr lang="zh-CN" altLang="en-US" sz="1800" dirty="0">
              <a:latin typeface="宋体" pitchFamily="2" charset="-122"/>
              <a:ea typeface="宋体" pitchFamily="2" charset="-122"/>
            </a:endParaRPr>
          </a:p>
        </p:txBody>
      </p:sp>
      <p:pic>
        <p:nvPicPr>
          <p:cNvPr id="8" name="图片 7" descr="cal1.JPG"/>
          <p:cNvPicPr>
            <a:picLocks noChangeAspect="1"/>
          </p:cNvPicPr>
          <p:nvPr/>
        </p:nvPicPr>
        <p:blipFill>
          <a:blip r:embed="rId2" cstate="print"/>
          <a:stretch>
            <a:fillRect/>
          </a:stretch>
        </p:blipFill>
        <p:spPr>
          <a:xfrm>
            <a:off x="971600" y="2348880"/>
            <a:ext cx="1944216" cy="2880320"/>
          </a:xfrm>
          <a:prstGeom prst="rect">
            <a:avLst/>
          </a:prstGeom>
        </p:spPr>
      </p:pic>
      <p:pic>
        <p:nvPicPr>
          <p:cNvPr id="9" name="图片 8" descr="cal2.JPG"/>
          <p:cNvPicPr>
            <a:picLocks noChangeAspect="1"/>
          </p:cNvPicPr>
          <p:nvPr/>
        </p:nvPicPr>
        <p:blipFill>
          <a:blip r:embed="rId3" cstate="print"/>
          <a:stretch>
            <a:fillRect/>
          </a:stretch>
        </p:blipFill>
        <p:spPr>
          <a:xfrm>
            <a:off x="5652120" y="2420888"/>
            <a:ext cx="2736304" cy="3024336"/>
          </a:xfrm>
          <a:prstGeom prst="rect">
            <a:avLst/>
          </a:prstGeom>
        </p:spPr>
      </p:pic>
      <p:pic>
        <p:nvPicPr>
          <p:cNvPr id="10" name="图片 9" descr="cal3.JPG"/>
          <p:cNvPicPr>
            <a:picLocks noChangeAspect="1"/>
          </p:cNvPicPr>
          <p:nvPr/>
        </p:nvPicPr>
        <p:blipFill>
          <a:blip r:embed="rId4" cstate="print"/>
          <a:stretch>
            <a:fillRect/>
          </a:stretch>
        </p:blipFill>
        <p:spPr>
          <a:xfrm>
            <a:off x="2987824" y="2420888"/>
            <a:ext cx="2095500" cy="280831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仪器惯量校正</a:t>
            </a:r>
          </a:p>
        </p:txBody>
      </p:sp>
      <p:sp>
        <p:nvSpPr>
          <p:cNvPr id="3" name="内容占位符 2"/>
          <p:cNvSpPr>
            <a:spLocks noGrp="1"/>
          </p:cNvSpPr>
          <p:nvPr>
            <p:ph idx="1"/>
          </p:nvPr>
        </p:nvSpPr>
        <p:spPr/>
        <p:txBody>
          <a:bodyPr>
            <a:normAutofit/>
          </a:bodyPr>
          <a:lstStyle/>
          <a:p>
            <a:pPr>
              <a:buNone/>
            </a:pPr>
            <a:endParaRPr lang="zh-CN" altLang="en-US" sz="1800" dirty="0">
              <a:latin typeface="宋体" pitchFamily="2" charset="-122"/>
              <a:ea typeface="宋体" pitchFamily="2" charset="-122"/>
            </a:endParaRPr>
          </a:p>
        </p:txBody>
      </p:sp>
      <p:pic>
        <p:nvPicPr>
          <p:cNvPr id="11" name="图片 10" descr="calibration2.jpg"/>
          <p:cNvPicPr>
            <a:picLocks noChangeAspect="1"/>
          </p:cNvPicPr>
          <p:nvPr/>
        </p:nvPicPr>
        <p:blipFill>
          <a:blip r:embed="rId2" cstate="print"/>
          <a:stretch>
            <a:fillRect/>
          </a:stretch>
        </p:blipFill>
        <p:spPr>
          <a:xfrm>
            <a:off x="0" y="980728"/>
            <a:ext cx="9144000" cy="5544616"/>
          </a:xfrm>
          <a:prstGeom prst="rect">
            <a:avLst/>
          </a:prstGeom>
        </p:spPr>
      </p:pic>
      <p:sp>
        <p:nvSpPr>
          <p:cNvPr id="12" name="双括号 11"/>
          <p:cNvSpPr/>
          <p:nvPr/>
        </p:nvSpPr>
        <p:spPr>
          <a:xfrm>
            <a:off x="2555776" y="2924944"/>
            <a:ext cx="504056" cy="504056"/>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4572000" y="2924944"/>
            <a:ext cx="1656184" cy="369332"/>
          </a:xfrm>
          <a:prstGeom prst="rect">
            <a:avLst/>
          </a:prstGeom>
          <a:noFill/>
        </p:spPr>
        <p:txBody>
          <a:bodyPr wrap="square" rtlCol="0">
            <a:spAutoFit/>
          </a:bodyPr>
          <a:lstStyle/>
          <a:p>
            <a:r>
              <a:rPr lang="zh-CN" altLang="en-US" dirty="0" smtClean="0">
                <a:solidFill>
                  <a:srgbClr val="FF0000"/>
                </a:solidFill>
              </a:rPr>
              <a:t>点击</a:t>
            </a:r>
            <a:r>
              <a:rPr lang="en-US" altLang="zh-CN" dirty="0" smtClean="0">
                <a:solidFill>
                  <a:srgbClr val="FF0000"/>
                </a:solidFill>
              </a:rPr>
              <a:t>Calibrate</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仪器惯量校正</a:t>
            </a:r>
          </a:p>
        </p:txBody>
      </p:sp>
      <p:pic>
        <p:nvPicPr>
          <p:cNvPr id="8" name="内容占位符 7" descr="calibration3.jpg"/>
          <p:cNvPicPr>
            <a:picLocks noGrp="1" noChangeAspect="1"/>
          </p:cNvPicPr>
          <p:nvPr>
            <p:ph idx="1"/>
          </p:nvPr>
        </p:nvPicPr>
        <p:blipFill>
          <a:blip r:embed="rId2" cstate="print"/>
          <a:stretch>
            <a:fillRect/>
          </a:stretch>
        </p:blipFill>
        <p:spPr>
          <a:xfrm>
            <a:off x="0" y="980728"/>
            <a:ext cx="9144000" cy="5544616"/>
          </a:xfr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仪器惯量校正</a:t>
            </a:r>
          </a:p>
        </p:txBody>
      </p:sp>
      <p:pic>
        <p:nvPicPr>
          <p:cNvPr id="7" name="内容占位符 6" descr="calibration4.jpg"/>
          <p:cNvPicPr>
            <a:picLocks noGrp="1" noChangeAspect="1"/>
          </p:cNvPicPr>
          <p:nvPr>
            <p:ph idx="1"/>
          </p:nvPr>
        </p:nvPicPr>
        <p:blipFill>
          <a:blip r:embed="rId2" cstate="print"/>
          <a:stretch>
            <a:fillRect/>
          </a:stretch>
        </p:blipFill>
        <p:spPr>
          <a:xfrm>
            <a:off x="0" y="980728"/>
            <a:ext cx="9144000" cy="5544616"/>
          </a:xfrm>
        </p:spPr>
      </p:pic>
      <p:sp>
        <p:nvSpPr>
          <p:cNvPr id="10" name="双括号 9"/>
          <p:cNvSpPr/>
          <p:nvPr/>
        </p:nvSpPr>
        <p:spPr>
          <a:xfrm>
            <a:off x="3059832" y="2924944"/>
            <a:ext cx="360040" cy="360040"/>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4283968" y="2708920"/>
            <a:ext cx="1656184" cy="369332"/>
          </a:xfrm>
          <a:prstGeom prst="rect">
            <a:avLst/>
          </a:prstGeom>
          <a:noFill/>
        </p:spPr>
        <p:txBody>
          <a:bodyPr wrap="square" rtlCol="0">
            <a:spAutoFit/>
          </a:bodyPr>
          <a:lstStyle/>
          <a:p>
            <a:r>
              <a:rPr lang="zh-CN" altLang="en-US" dirty="0" smtClean="0">
                <a:solidFill>
                  <a:srgbClr val="FF0000"/>
                </a:solidFill>
              </a:rPr>
              <a:t>点击</a:t>
            </a:r>
            <a:r>
              <a:rPr lang="en-US" altLang="zh-CN" dirty="0" smtClean="0">
                <a:solidFill>
                  <a:srgbClr val="FF0000"/>
                </a:solidFill>
              </a:rPr>
              <a:t>Accept</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a:t>
            </a:r>
            <a:r>
              <a:rPr lang="zh-CN" altLang="en-US" sz="2600" dirty="0"/>
              <a:t>夹具校正</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可以通过下图的图标，新建或者选择一个准备使用的夹具！安装好夹具！</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点击</a:t>
            </a:r>
            <a:r>
              <a:rPr lang="en-US" altLang="zh-CN" sz="1800" dirty="0" smtClean="0">
                <a:latin typeface="宋体" pitchFamily="2" charset="-122"/>
                <a:ea typeface="宋体" pitchFamily="2" charset="-122"/>
              </a:rPr>
              <a:t>go to geometry</a:t>
            </a:r>
            <a:r>
              <a:rPr lang="zh-CN" altLang="en-US" sz="1800" dirty="0" smtClean="0">
                <a:latin typeface="宋体" pitchFamily="2" charset="-122"/>
                <a:ea typeface="宋体" pitchFamily="2" charset="-122"/>
              </a:rPr>
              <a:t>或者点击</a:t>
            </a:r>
            <a:r>
              <a:rPr lang="en-US" altLang="zh-CN" sz="1800" dirty="0" smtClean="0">
                <a:latin typeface="宋体" pitchFamily="2" charset="-122"/>
                <a:ea typeface="宋体" pitchFamily="2" charset="-122"/>
              </a:rPr>
              <a:t>calibrate—geometry calibrations </a:t>
            </a:r>
            <a:r>
              <a:rPr lang="zh-CN" altLang="en-US" sz="1800" dirty="0" smtClean="0">
                <a:latin typeface="宋体" pitchFamily="2" charset="-122"/>
                <a:ea typeface="宋体" pitchFamily="2" charset="-122"/>
              </a:rPr>
              <a:t>进入夹具校正窗口！</a:t>
            </a:r>
            <a:endParaRPr lang="zh-CN" altLang="en-US" sz="1800" dirty="0">
              <a:latin typeface="宋体" pitchFamily="2" charset="-122"/>
              <a:ea typeface="宋体" pitchFamily="2" charset="-122"/>
            </a:endParaRPr>
          </a:p>
        </p:txBody>
      </p:sp>
      <p:pic>
        <p:nvPicPr>
          <p:cNvPr id="7" name="图片 6" descr="open geometry.JPG"/>
          <p:cNvPicPr>
            <a:picLocks noChangeAspect="1"/>
          </p:cNvPicPr>
          <p:nvPr/>
        </p:nvPicPr>
        <p:blipFill>
          <a:blip r:embed="rId2" cstate="print"/>
          <a:stretch>
            <a:fillRect/>
          </a:stretch>
        </p:blipFill>
        <p:spPr>
          <a:xfrm>
            <a:off x="971600" y="1700808"/>
            <a:ext cx="2448272" cy="1584176"/>
          </a:xfrm>
          <a:prstGeom prst="rect">
            <a:avLst/>
          </a:prstGeom>
        </p:spPr>
      </p:pic>
      <p:pic>
        <p:nvPicPr>
          <p:cNvPr id="10" name="图片 9" descr="cal geometry.JPG"/>
          <p:cNvPicPr>
            <a:picLocks noChangeAspect="1"/>
          </p:cNvPicPr>
          <p:nvPr/>
        </p:nvPicPr>
        <p:blipFill>
          <a:blip r:embed="rId3" cstate="print"/>
          <a:stretch>
            <a:fillRect/>
          </a:stretch>
        </p:blipFill>
        <p:spPr>
          <a:xfrm>
            <a:off x="827584" y="4221088"/>
            <a:ext cx="3168352" cy="2160240"/>
          </a:xfrm>
          <a:prstGeom prst="rect">
            <a:avLst/>
          </a:prstGeom>
        </p:spPr>
      </p:pic>
      <p:pic>
        <p:nvPicPr>
          <p:cNvPr id="11" name="图片 10" descr="cal geometry1.JPG"/>
          <p:cNvPicPr>
            <a:picLocks noChangeAspect="1"/>
          </p:cNvPicPr>
          <p:nvPr/>
        </p:nvPicPr>
        <p:blipFill>
          <a:blip r:embed="rId4" cstate="print"/>
          <a:stretch>
            <a:fillRect/>
          </a:stretch>
        </p:blipFill>
        <p:spPr>
          <a:xfrm>
            <a:off x="4860032" y="4221088"/>
            <a:ext cx="2952328" cy="1728192"/>
          </a:xfrm>
          <a:prstGeom prst="rect">
            <a:avLst/>
          </a:prstGeom>
        </p:spPr>
      </p:pic>
      <p:pic>
        <p:nvPicPr>
          <p:cNvPr id="12" name="图片 11" descr="new geometry2.JPG"/>
          <p:cNvPicPr>
            <a:picLocks noChangeAspect="1"/>
          </p:cNvPicPr>
          <p:nvPr/>
        </p:nvPicPr>
        <p:blipFill>
          <a:blip r:embed="rId5" cstate="print"/>
          <a:stretch>
            <a:fillRect/>
          </a:stretch>
        </p:blipFill>
        <p:spPr>
          <a:xfrm>
            <a:off x="3779912" y="1628800"/>
            <a:ext cx="3384376" cy="1800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内容占位符 16" descr="calibration9.jpg"/>
          <p:cNvPicPr>
            <a:picLocks noGrp="1" noChangeAspect="1"/>
          </p:cNvPicPr>
          <p:nvPr>
            <p:ph idx="1"/>
          </p:nvPr>
        </p:nvPicPr>
        <p:blipFill>
          <a:blip r:embed="rId2" cstate="print"/>
          <a:stretch>
            <a:fillRect/>
          </a:stretch>
        </p:blipFill>
        <p:spPr>
          <a:xfrm>
            <a:off x="0" y="980728"/>
            <a:ext cx="9144000" cy="5544616"/>
          </a:xfrm>
        </p:spPr>
      </p:pic>
      <p:sp>
        <p:nvSpPr>
          <p:cNvPr id="2" name="标题 1"/>
          <p:cNvSpPr>
            <a:spLocks noGrp="1"/>
          </p:cNvSpPr>
          <p:nvPr>
            <p:ph type="title"/>
          </p:nvPr>
        </p:nvSpPr>
        <p:spPr/>
        <p:txBody>
          <a:bodyPr>
            <a:normAutofit/>
          </a:bodyPr>
          <a:lstStyle/>
          <a:p>
            <a:r>
              <a:rPr lang="en-US" altLang="zh-CN" sz="2600" dirty="0"/>
              <a:t>DHR </a:t>
            </a:r>
            <a:r>
              <a:rPr lang="zh-CN" altLang="en-US" sz="2600" dirty="0"/>
              <a:t>夹具校正</a:t>
            </a:r>
          </a:p>
        </p:txBody>
      </p:sp>
      <p:sp>
        <p:nvSpPr>
          <p:cNvPr id="9" name="左箭头 8"/>
          <p:cNvSpPr/>
          <p:nvPr/>
        </p:nvSpPr>
        <p:spPr>
          <a:xfrm>
            <a:off x="4139952" y="2276872"/>
            <a:ext cx="864096" cy="1440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a:off x="4139952" y="2924944"/>
            <a:ext cx="864096" cy="14401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箭头 11"/>
          <p:cNvSpPr/>
          <p:nvPr/>
        </p:nvSpPr>
        <p:spPr>
          <a:xfrm>
            <a:off x="4139952" y="3501008"/>
            <a:ext cx="864096" cy="144016"/>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220072" y="2132856"/>
            <a:ext cx="2592288" cy="369332"/>
          </a:xfrm>
          <a:prstGeom prst="rect">
            <a:avLst/>
          </a:prstGeom>
          <a:noFill/>
        </p:spPr>
        <p:txBody>
          <a:bodyPr wrap="square" rtlCol="0">
            <a:spAutoFit/>
          </a:bodyPr>
          <a:lstStyle/>
          <a:p>
            <a:r>
              <a:rPr lang="zh-CN" altLang="en-US" dirty="0" smtClean="0">
                <a:solidFill>
                  <a:srgbClr val="C00000"/>
                </a:solidFill>
              </a:rPr>
              <a:t>夹具惯量校正</a:t>
            </a:r>
            <a:endParaRPr lang="zh-CN" altLang="en-US" dirty="0">
              <a:solidFill>
                <a:srgbClr val="C00000"/>
              </a:solidFill>
            </a:endParaRPr>
          </a:p>
        </p:txBody>
      </p:sp>
      <p:sp>
        <p:nvSpPr>
          <p:cNvPr id="14" name="TextBox 13"/>
          <p:cNvSpPr txBox="1"/>
          <p:nvPr/>
        </p:nvSpPr>
        <p:spPr>
          <a:xfrm>
            <a:off x="5148064" y="2852936"/>
            <a:ext cx="2592288" cy="369332"/>
          </a:xfrm>
          <a:prstGeom prst="rect">
            <a:avLst/>
          </a:prstGeom>
          <a:noFill/>
        </p:spPr>
        <p:txBody>
          <a:bodyPr wrap="square" rtlCol="0">
            <a:spAutoFit/>
          </a:bodyPr>
          <a:lstStyle/>
          <a:p>
            <a:r>
              <a:rPr lang="zh-CN" altLang="en-US" dirty="0" smtClean="0">
                <a:solidFill>
                  <a:srgbClr val="00B050"/>
                </a:solidFill>
              </a:rPr>
              <a:t>空气轴承摩擦力校正</a:t>
            </a:r>
            <a:endParaRPr lang="zh-CN" altLang="en-US" dirty="0">
              <a:solidFill>
                <a:srgbClr val="00B050"/>
              </a:solidFill>
            </a:endParaRPr>
          </a:p>
        </p:txBody>
      </p:sp>
      <p:sp>
        <p:nvSpPr>
          <p:cNvPr id="15" name="TextBox 14"/>
          <p:cNvSpPr txBox="1"/>
          <p:nvPr/>
        </p:nvSpPr>
        <p:spPr>
          <a:xfrm>
            <a:off x="5148064" y="3429000"/>
            <a:ext cx="2952328" cy="369332"/>
          </a:xfrm>
          <a:prstGeom prst="rect">
            <a:avLst/>
          </a:prstGeom>
          <a:noFill/>
        </p:spPr>
        <p:txBody>
          <a:bodyPr wrap="square" rtlCol="0">
            <a:spAutoFit/>
          </a:bodyPr>
          <a:lstStyle/>
          <a:p>
            <a:r>
              <a:rPr lang="zh-CN" altLang="en-US" dirty="0" smtClean="0">
                <a:solidFill>
                  <a:schemeClr val="tx2"/>
                </a:solidFill>
              </a:rPr>
              <a:t>夹具温度补偿校正，可不做</a:t>
            </a:r>
            <a:endParaRPr lang="zh-CN" altLang="en-US" dirty="0">
              <a:solidFill>
                <a:schemeClr val="tx2"/>
              </a:solidFill>
            </a:endParaRPr>
          </a:p>
        </p:txBody>
      </p:sp>
      <p:sp>
        <p:nvSpPr>
          <p:cNvPr id="18" name="左箭头 17"/>
          <p:cNvSpPr/>
          <p:nvPr/>
        </p:nvSpPr>
        <p:spPr>
          <a:xfrm>
            <a:off x="3131840" y="4509120"/>
            <a:ext cx="864096" cy="144016"/>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139952" y="4437112"/>
            <a:ext cx="3816424" cy="369332"/>
          </a:xfrm>
          <a:prstGeom prst="rect">
            <a:avLst/>
          </a:prstGeom>
          <a:noFill/>
        </p:spPr>
        <p:txBody>
          <a:bodyPr wrap="square" rtlCol="0">
            <a:spAutoFit/>
          </a:bodyPr>
          <a:lstStyle/>
          <a:p>
            <a:r>
              <a:rPr lang="en-US" altLang="zh-CN" dirty="0" smtClean="0">
                <a:solidFill>
                  <a:srgbClr val="7030A0"/>
                </a:solidFill>
              </a:rPr>
              <a:t>Mapping</a:t>
            </a:r>
            <a:r>
              <a:rPr lang="zh-CN" altLang="en-US" dirty="0" smtClean="0">
                <a:solidFill>
                  <a:srgbClr val="7030A0"/>
                </a:solidFill>
              </a:rPr>
              <a:t>，通常选择</a:t>
            </a:r>
            <a:r>
              <a:rPr lang="en-US" altLang="zh-CN" dirty="0" smtClean="0">
                <a:solidFill>
                  <a:srgbClr val="7030A0"/>
                </a:solidFill>
              </a:rPr>
              <a:t>standard,2</a:t>
            </a:r>
            <a:r>
              <a:rPr lang="zh-CN" altLang="en-US" dirty="0" smtClean="0">
                <a:solidFill>
                  <a:srgbClr val="7030A0"/>
                </a:solidFill>
              </a:rPr>
              <a:t>次。</a:t>
            </a:r>
            <a:endParaRPr lang="zh-CN" altLang="en-US" dirty="0">
              <a:solidFill>
                <a:srgbClr val="7030A0"/>
              </a:solidFill>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a:t>
            </a:r>
            <a:r>
              <a:rPr lang="zh-CN" altLang="en-US" sz="2600" dirty="0"/>
              <a:t>夹具校正</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可以通过下图的图标，新建或者选择一个准备使用的夹具！安装好夹具！</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9" name="图片 8" descr="calibration9.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如何开始试验</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第六章 </a:t>
            </a:r>
            <a:r>
              <a:rPr lang="en-US" altLang="zh-CN" sz="4000" dirty="0" smtClean="0">
                <a:latin typeface="宋体" charset="-122"/>
                <a:ea typeface="宋体" charset="-122"/>
              </a:rPr>
              <a:t>DHR</a:t>
            </a:r>
            <a:r>
              <a:rPr lang="zh-CN" altLang="en-US" sz="4000" dirty="0" smtClean="0">
                <a:latin typeface="宋体" charset="-122"/>
                <a:ea typeface="宋体" charset="-122"/>
              </a:rPr>
              <a:t>如何开始试验</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如何开始试验</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首先安装需要的夹具，同时在</a:t>
            </a:r>
            <a:r>
              <a:rPr lang="en-US" altLang="zh-CN" sz="1800" dirty="0" smtClean="0">
                <a:latin typeface="宋体" pitchFamily="2" charset="-122"/>
                <a:ea typeface="宋体" pitchFamily="2" charset="-122"/>
              </a:rPr>
              <a:t>Trios</a:t>
            </a:r>
            <a:r>
              <a:rPr lang="zh-CN" altLang="en-US" sz="1800" dirty="0" smtClean="0">
                <a:latin typeface="宋体" pitchFamily="2" charset="-122"/>
                <a:ea typeface="宋体" pitchFamily="2" charset="-122"/>
              </a:rPr>
              <a:t>软件中选择与实际安装一致的夹具！</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在</a:t>
            </a:r>
            <a:r>
              <a:rPr lang="en-US" altLang="zh-CN" sz="1800" dirty="0" smtClean="0">
                <a:latin typeface="宋体" pitchFamily="2" charset="-122"/>
                <a:ea typeface="宋体" pitchFamily="2" charset="-122"/>
              </a:rPr>
              <a:t>Trios</a:t>
            </a:r>
            <a:r>
              <a:rPr lang="zh-CN" altLang="en-US" sz="1800" dirty="0" smtClean="0">
                <a:latin typeface="宋体" pitchFamily="2" charset="-122"/>
                <a:ea typeface="宋体" pitchFamily="2" charset="-122"/>
              </a:rPr>
              <a:t>软件中，点击</a:t>
            </a:r>
            <a:r>
              <a:rPr lang="en-US" altLang="zh-CN" sz="1800" dirty="0" smtClean="0">
                <a:latin typeface="宋体" pitchFamily="2" charset="-122"/>
                <a:ea typeface="宋体" pitchFamily="2" charset="-122"/>
              </a:rPr>
              <a:t>Control panel</a:t>
            </a:r>
            <a:r>
              <a:rPr lang="zh-CN" altLang="en-US" sz="1800" dirty="0" smtClean="0">
                <a:latin typeface="宋体" pitchFamily="2" charset="-122"/>
                <a:ea typeface="宋体" pitchFamily="2" charset="-122"/>
              </a:rPr>
              <a:t>里面的</a:t>
            </a:r>
            <a:r>
              <a:rPr lang="en-US" altLang="zh-CN" sz="1800" dirty="0" smtClean="0">
                <a:latin typeface="宋体" pitchFamily="2" charset="-122"/>
                <a:ea typeface="宋体" pitchFamily="2" charset="-122"/>
              </a:rPr>
              <a:t>Environmental</a:t>
            </a:r>
            <a:r>
              <a:rPr lang="zh-CN" altLang="en-US" sz="1800" dirty="0" smtClean="0">
                <a:latin typeface="宋体" pitchFamily="2" charset="-122"/>
                <a:ea typeface="宋体" pitchFamily="2" charset="-122"/>
              </a:rPr>
              <a:t>，设置需要的温度。</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点击</a:t>
            </a:r>
            <a:r>
              <a:rPr lang="en-US" altLang="zh-CN" sz="1800" dirty="0" smtClean="0">
                <a:latin typeface="宋体" pitchFamily="2" charset="-122"/>
                <a:ea typeface="宋体" pitchFamily="2" charset="-122"/>
              </a:rPr>
              <a:t>Gap</a:t>
            </a:r>
            <a:r>
              <a:rPr lang="zh-CN" altLang="en-US" sz="1800" dirty="0" smtClean="0">
                <a:latin typeface="宋体" pitchFamily="2" charset="-122"/>
                <a:ea typeface="宋体" pitchFamily="2" charset="-122"/>
              </a:rPr>
              <a:t>，夹具位置归零！</a:t>
            </a:r>
            <a:endParaRPr lang="zh-CN" altLang="en-US" sz="1800" dirty="0">
              <a:latin typeface="宋体" pitchFamily="2" charset="-122"/>
              <a:ea typeface="宋体" pitchFamily="2" charset="-122"/>
            </a:endParaRPr>
          </a:p>
        </p:txBody>
      </p:sp>
      <p:pic>
        <p:nvPicPr>
          <p:cNvPr id="8" name="图片 7" descr="control panel.JPG"/>
          <p:cNvPicPr>
            <a:picLocks noChangeAspect="1"/>
          </p:cNvPicPr>
          <p:nvPr/>
        </p:nvPicPr>
        <p:blipFill>
          <a:blip r:embed="rId2" cstate="print"/>
          <a:stretch>
            <a:fillRect/>
          </a:stretch>
        </p:blipFill>
        <p:spPr>
          <a:xfrm>
            <a:off x="827584" y="2276872"/>
            <a:ext cx="3028950" cy="38884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如何开始试验</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正确加载样品！</a:t>
            </a:r>
            <a:endParaRPr lang="zh-CN" altLang="en-US" sz="1800" dirty="0">
              <a:latin typeface="宋体" pitchFamily="2" charset="-122"/>
              <a:ea typeface="宋体" pitchFamily="2" charset="-122"/>
            </a:endParaRPr>
          </a:p>
        </p:txBody>
      </p:sp>
      <p:pic>
        <p:nvPicPr>
          <p:cNvPr id="7" name="图片 6" descr="loading.JPG"/>
          <p:cNvPicPr>
            <a:picLocks noChangeAspect="1"/>
          </p:cNvPicPr>
          <p:nvPr/>
        </p:nvPicPr>
        <p:blipFill>
          <a:blip r:embed="rId2" cstate="print"/>
          <a:stretch>
            <a:fillRect/>
          </a:stretch>
        </p:blipFill>
        <p:spPr>
          <a:xfrm>
            <a:off x="1979712" y="1772816"/>
            <a:ext cx="5000625" cy="39338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开机顺序</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第六，点击电脑桌面的</a:t>
            </a:r>
            <a:r>
              <a:rPr lang="en-US" altLang="zh-CN" sz="1800" dirty="0" smtClean="0">
                <a:latin typeface="宋体" pitchFamily="2" charset="-122"/>
                <a:ea typeface="宋体" pitchFamily="2" charset="-122"/>
              </a:rPr>
              <a:t>Trios </a:t>
            </a:r>
            <a:r>
              <a:rPr lang="zh-CN" altLang="en-US" sz="1800" dirty="0" smtClean="0">
                <a:latin typeface="宋体" pitchFamily="2" charset="-122"/>
                <a:ea typeface="宋体" pitchFamily="2" charset="-122"/>
              </a:rPr>
              <a:t>软件图标。有绿色半环的仪器表示可联机状态！</a:t>
            </a:r>
            <a:endParaRPr lang="en-US" altLang="zh-CN" sz="1800" dirty="0" smtClean="0">
              <a:latin typeface="宋体" pitchFamily="2" charset="-122"/>
              <a:ea typeface="宋体" pitchFamily="2" charset="-122"/>
            </a:endParaRPr>
          </a:p>
          <a:p>
            <a:pPr>
              <a:buNone/>
            </a:pPr>
            <a:r>
              <a:rPr lang="zh-CN" altLang="en-US" sz="1800" dirty="0" smtClean="0">
                <a:latin typeface="宋体" pitchFamily="2" charset="-122"/>
                <a:ea typeface="宋体" pitchFamily="2" charset="-122"/>
              </a:rPr>
              <a:t>   选择待联机的仪器，点击</a:t>
            </a:r>
            <a:r>
              <a:rPr lang="en-US" altLang="zh-CN" sz="1800" dirty="0" smtClean="0">
                <a:latin typeface="宋体" pitchFamily="2" charset="-122"/>
                <a:ea typeface="宋体" pitchFamily="2" charset="-122"/>
              </a:rPr>
              <a:t>connect.</a:t>
            </a:r>
            <a:r>
              <a:rPr lang="zh-CN" altLang="en-US" sz="1800" dirty="0" smtClean="0">
                <a:latin typeface="宋体" pitchFamily="2" charset="-122"/>
                <a:ea typeface="宋体" pitchFamily="2" charset="-122"/>
              </a:rPr>
              <a:t>如果仅仅是需要数据分析，可以通过</a:t>
            </a:r>
            <a:r>
              <a:rPr lang="en-US" altLang="zh-CN" sz="1800" dirty="0" smtClean="0">
                <a:latin typeface="宋体" pitchFamily="2" charset="-122"/>
                <a:ea typeface="宋体" pitchFamily="2" charset="-122"/>
              </a:rPr>
              <a:t>Add</a:t>
            </a:r>
            <a:r>
              <a:rPr lang="zh-CN" altLang="en-US" sz="1800" dirty="0" smtClean="0">
                <a:latin typeface="宋体" pitchFamily="2" charset="-122"/>
                <a:ea typeface="宋体" pitchFamily="2" charset="-122"/>
              </a:rPr>
              <a:t>添加一个</a:t>
            </a:r>
            <a:r>
              <a:rPr lang="en-US" altLang="zh-CN" sz="1800" dirty="0" smtClean="0">
                <a:latin typeface="宋体" pitchFamily="2" charset="-122"/>
                <a:ea typeface="宋体" pitchFamily="2" charset="-122"/>
              </a:rPr>
              <a:t>offline</a:t>
            </a:r>
            <a:r>
              <a:rPr lang="zh-CN" altLang="en-US" sz="1800" dirty="0" smtClean="0">
                <a:latin typeface="宋体" pitchFamily="2" charset="-122"/>
                <a:ea typeface="宋体" pitchFamily="2" charset="-122"/>
              </a:rPr>
              <a:t>的仪器</a:t>
            </a:r>
            <a:r>
              <a:rPr lang="en-US" altLang="zh-CN" sz="1800" dirty="0" smtClean="0">
                <a:latin typeface="宋体" pitchFamily="2" charset="-122"/>
                <a:ea typeface="宋体" pitchFamily="2" charset="-122"/>
              </a:rPr>
              <a:t>,</a:t>
            </a:r>
            <a:r>
              <a:rPr lang="zh-CN" altLang="en-US" sz="1800" dirty="0" smtClean="0">
                <a:latin typeface="宋体" pitchFamily="2" charset="-122"/>
                <a:ea typeface="宋体" pitchFamily="2" charset="-122"/>
              </a:rPr>
              <a:t>进行离线分析！</a:t>
            </a: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r>
              <a:rPr lang="en-US" altLang="zh-CN" sz="1800" dirty="0" smtClean="0">
                <a:latin typeface="宋体" pitchFamily="2" charset="-122"/>
                <a:ea typeface="宋体" pitchFamily="2" charset="-122"/>
              </a:rPr>
              <a:t>  </a:t>
            </a:r>
            <a:r>
              <a:rPr lang="zh-CN" altLang="en-US" sz="2400" dirty="0" smtClean="0">
                <a:solidFill>
                  <a:srgbClr val="FF0000"/>
                </a:solidFill>
                <a:latin typeface="宋体" pitchFamily="2" charset="-122"/>
                <a:ea typeface="宋体" pitchFamily="2" charset="-122"/>
              </a:rPr>
              <a:t>仪器关机顺序与开机顺序正好相反！！！！</a:t>
            </a:r>
            <a:endParaRPr lang="en-US" altLang="zh-CN" sz="2400" dirty="0" smtClean="0">
              <a:solidFill>
                <a:srgbClr val="FF0000"/>
              </a:solidFill>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8" name="图片 7" descr="Trios tubiao.JPG"/>
          <p:cNvPicPr>
            <a:picLocks noChangeAspect="1"/>
          </p:cNvPicPr>
          <p:nvPr/>
        </p:nvPicPr>
        <p:blipFill>
          <a:blip r:embed="rId2" cstate="print"/>
          <a:stretch>
            <a:fillRect/>
          </a:stretch>
        </p:blipFill>
        <p:spPr>
          <a:xfrm>
            <a:off x="827584" y="2276872"/>
            <a:ext cx="1800200" cy="2088232"/>
          </a:xfrm>
          <a:prstGeom prst="rect">
            <a:avLst/>
          </a:prstGeom>
        </p:spPr>
      </p:pic>
      <p:pic>
        <p:nvPicPr>
          <p:cNvPr id="10" name="图片 9" descr="Trios tubiao1.JPG"/>
          <p:cNvPicPr>
            <a:picLocks noChangeAspect="1"/>
          </p:cNvPicPr>
          <p:nvPr/>
        </p:nvPicPr>
        <p:blipFill>
          <a:blip r:embed="rId3" cstate="print"/>
          <a:stretch>
            <a:fillRect/>
          </a:stretch>
        </p:blipFill>
        <p:spPr>
          <a:xfrm>
            <a:off x="2987824" y="2276872"/>
            <a:ext cx="2457111" cy="2088232"/>
          </a:xfrm>
          <a:prstGeom prst="rect">
            <a:avLst/>
          </a:prstGeom>
        </p:spPr>
      </p:pic>
      <p:pic>
        <p:nvPicPr>
          <p:cNvPr id="11" name="图片 10" descr="add offline.JPG"/>
          <p:cNvPicPr>
            <a:picLocks noChangeAspect="1"/>
          </p:cNvPicPr>
          <p:nvPr/>
        </p:nvPicPr>
        <p:blipFill>
          <a:blip r:embed="rId4" cstate="print"/>
          <a:stretch>
            <a:fillRect/>
          </a:stretch>
        </p:blipFill>
        <p:spPr>
          <a:xfrm>
            <a:off x="6012161" y="2276872"/>
            <a:ext cx="2736304" cy="20961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如何开始试验</a:t>
            </a:r>
          </a:p>
        </p:txBody>
      </p:sp>
      <p:pic>
        <p:nvPicPr>
          <p:cNvPr id="8" name="内容占位符 7" descr="test.JPG"/>
          <p:cNvPicPr>
            <a:picLocks noGrp="1" noChangeAspect="1"/>
          </p:cNvPicPr>
          <p:nvPr>
            <p:ph idx="1"/>
          </p:nvPr>
        </p:nvPicPr>
        <p:blipFill>
          <a:blip r:embed="rId3" cstate="print"/>
          <a:stretch>
            <a:fillRect/>
          </a:stretch>
        </p:blipFill>
        <p:spPr>
          <a:xfrm>
            <a:off x="457200" y="1367967"/>
            <a:ext cx="8229600" cy="4626890"/>
          </a:xfrm>
        </p:spPr>
      </p:pic>
      <p:sp>
        <p:nvSpPr>
          <p:cNvPr id="9" name="左箭头 8"/>
          <p:cNvSpPr/>
          <p:nvPr/>
        </p:nvSpPr>
        <p:spPr>
          <a:xfrm>
            <a:off x="5436096" y="2996952"/>
            <a:ext cx="720080" cy="1440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a:off x="5796136" y="5013176"/>
            <a:ext cx="720080" cy="14401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300192" y="2924944"/>
            <a:ext cx="1800200" cy="369332"/>
          </a:xfrm>
          <a:prstGeom prst="rect">
            <a:avLst/>
          </a:prstGeom>
          <a:noFill/>
        </p:spPr>
        <p:txBody>
          <a:bodyPr wrap="square" rtlCol="0">
            <a:spAutoFit/>
          </a:bodyPr>
          <a:lstStyle/>
          <a:p>
            <a:r>
              <a:rPr lang="zh-CN" altLang="en-US" dirty="0" smtClean="0">
                <a:solidFill>
                  <a:srgbClr val="FF0000"/>
                </a:solidFill>
              </a:rPr>
              <a:t>设置样品信息</a:t>
            </a:r>
            <a:endParaRPr lang="zh-CN" altLang="en-US" dirty="0">
              <a:solidFill>
                <a:srgbClr val="FF0000"/>
              </a:solidFill>
            </a:endParaRPr>
          </a:p>
        </p:txBody>
      </p:sp>
      <p:sp>
        <p:nvSpPr>
          <p:cNvPr id="12" name="TextBox 11"/>
          <p:cNvSpPr txBox="1"/>
          <p:nvPr/>
        </p:nvSpPr>
        <p:spPr>
          <a:xfrm>
            <a:off x="6588224" y="4941168"/>
            <a:ext cx="1800200" cy="369332"/>
          </a:xfrm>
          <a:prstGeom prst="rect">
            <a:avLst/>
          </a:prstGeom>
          <a:noFill/>
        </p:spPr>
        <p:txBody>
          <a:bodyPr wrap="square" rtlCol="0">
            <a:spAutoFit/>
          </a:bodyPr>
          <a:lstStyle/>
          <a:p>
            <a:r>
              <a:rPr lang="zh-CN" altLang="en-US" dirty="0" smtClean="0">
                <a:solidFill>
                  <a:srgbClr val="00B050"/>
                </a:solidFill>
              </a:rPr>
              <a:t>设置实验方法</a:t>
            </a:r>
            <a:endParaRPr lang="zh-CN" altLang="en-US" dirty="0">
              <a:solidFill>
                <a:srgbClr val="00B050"/>
              </a:solidFill>
            </a:endParaRPr>
          </a:p>
        </p:txBody>
      </p:sp>
      <p:sp>
        <p:nvSpPr>
          <p:cNvPr id="13" name="双括号 12"/>
          <p:cNvSpPr/>
          <p:nvPr/>
        </p:nvSpPr>
        <p:spPr>
          <a:xfrm>
            <a:off x="1619672" y="1412776"/>
            <a:ext cx="360040" cy="432048"/>
          </a:xfrm>
          <a:prstGeom prst="bracketPair">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数据处理</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第七章 </a:t>
            </a:r>
            <a:r>
              <a:rPr lang="en-US" altLang="zh-CN" sz="4000" dirty="0" smtClean="0">
                <a:latin typeface="宋体" charset="-122"/>
                <a:ea typeface="宋体" charset="-122"/>
              </a:rPr>
              <a:t>DHR</a:t>
            </a:r>
            <a:r>
              <a:rPr lang="zh-CN" altLang="en-US" sz="4000" dirty="0" smtClean="0">
                <a:latin typeface="宋体" charset="-122"/>
                <a:ea typeface="宋体" charset="-122"/>
              </a:rPr>
              <a:t>数据处理</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数据处理</a:t>
            </a:r>
          </a:p>
        </p:txBody>
      </p:sp>
      <p:pic>
        <p:nvPicPr>
          <p:cNvPr id="7" name="内容占位符 6" descr="open file.JPG"/>
          <p:cNvPicPr>
            <a:picLocks noGrp="1" noChangeAspect="1"/>
          </p:cNvPicPr>
          <p:nvPr>
            <p:ph idx="1"/>
          </p:nvPr>
        </p:nvPicPr>
        <p:blipFill>
          <a:blip r:embed="rId2" cstate="print"/>
          <a:stretch>
            <a:fillRect/>
          </a:stretch>
        </p:blipFill>
        <p:spPr>
          <a:xfrm>
            <a:off x="3059832" y="1124744"/>
            <a:ext cx="1815198" cy="4968875"/>
          </a:xfrm>
        </p:spPr>
      </p:pic>
      <p:pic>
        <p:nvPicPr>
          <p:cNvPr id="8" name="图片 7" descr="analyzy.JPG"/>
          <p:cNvPicPr>
            <a:picLocks noChangeAspect="1"/>
          </p:cNvPicPr>
          <p:nvPr/>
        </p:nvPicPr>
        <p:blipFill>
          <a:blip r:embed="rId3" cstate="print"/>
          <a:stretch>
            <a:fillRect/>
          </a:stretch>
        </p:blipFill>
        <p:spPr>
          <a:xfrm>
            <a:off x="5364088" y="1124744"/>
            <a:ext cx="2247900" cy="5040560"/>
          </a:xfrm>
          <a:prstGeom prst="rect">
            <a:avLst/>
          </a:prstGeom>
        </p:spPr>
      </p:pic>
      <p:sp>
        <p:nvSpPr>
          <p:cNvPr id="9" name="TextBox 8"/>
          <p:cNvSpPr txBox="1"/>
          <p:nvPr/>
        </p:nvSpPr>
        <p:spPr>
          <a:xfrm>
            <a:off x="251520" y="1340768"/>
            <a:ext cx="2736304" cy="923330"/>
          </a:xfrm>
          <a:prstGeom prst="rect">
            <a:avLst/>
          </a:prstGeom>
          <a:noFill/>
        </p:spPr>
        <p:txBody>
          <a:bodyPr wrap="square" rtlCol="0">
            <a:spAutoFit/>
          </a:bodyPr>
          <a:lstStyle/>
          <a:p>
            <a:r>
              <a:rPr lang="zh-CN" altLang="en-US" dirty="0" smtClean="0"/>
              <a:t>通过</a:t>
            </a:r>
            <a:r>
              <a:rPr lang="en-US" altLang="zh-CN" dirty="0" smtClean="0"/>
              <a:t>File Manager</a:t>
            </a:r>
            <a:r>
              <a:rPr lang="zh-CN" altLang="en-US" dirty="0" smtClean="0"/>
              <a:t>下面的</a:t>
            </a:r>
            <a:endParaRPr lang="en-US" altLang="zh-CN" dirty="0" smtClean="0"/>
          </a:p>
          <a:p>
            <a:r>
              <a:rPr lang="en-US" altLang="zh-CN" dirty="0" smtClean="0"/>
              <a:t>results</a:t>
            </a:r>
            <a:r>
              <a:rPr lang="zh-CN" altLang="en-US" dirty="0" smtClean="0"/>
              <a:t>可以打开需要的</a:t>
            </a:r>
            <a:endParaRPr lang="en-US" altLang="zh-CN" dirty="0" smtClean="0"/>
          </a:p>
          <a:p>
            <a:r>
              <a:rPr lang="zh-CN" altLang="en-US" dirty="0" smtClean="0"/>
              <a:t>文件进行分析</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 </a:t>
            </a:r>
            <a:r>
              <a:rPr lang="zh-CN" altLang="en-US" sz="2600" dirty="0"/>
              <a:t>数据处理</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大部分样品的粘度会随剪切速率或者剪切时间变化而变化！也就是所粘度不是一个固定的数值，而是一条变化的曲线！由于仪器的剪切速率限制，我们无法测试无限大速率和零剪切速率的粘度！所以，我们需要把测试的粘度曲线进行模型拟合！下面是常见模型：</a:t>
            </a:r>
            <a:endParaRPr lang="zh-CN" altLang="en-US" sz="1800" dirty="0">
              <a:latin typeface="宋体" pitchFamily="2" charset="-122"/>
              <a:ea typeface="宋体" pitchFamily="2" charset="-122"/>
            </a:endParaRPr>
          </a:p>
        </p:txBody>
      </p:sp>
      <p:pic>
        <p:nvPicPr>
          <p:cNvPr id="7" name="图片 6" descr="model flow.JPG"/>
          <p:cNvPicPr>
            <a:picLocks noChangeAspect="1"/>
          </p:cNvPicPr>
          <p:nvPr/>
        </p:nvPicPr>
        <p:blipFill>
          <a:blip r:embed="rId2" cstate="print"/>
          <a:stretch>
            <a:fillRect/>
          </a:stretch>
        </p:blipFill>
        <p:spPr>
          <a:xfrm>
            <a:off x="1115616" y="2420888"/>
            <a:ext cx="7272807" cy="3403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模型介绍</a:t>
            </a:r>
          </a:p>
        </p:txBody>
      </p:sp>
      <p:sp>
        <p:nvSpPr>
          <p:cNvPr id="3" name="内容占位符 2"/>
          <p:cNvSpPr>
            <a:spLocks noGrp="1"/>
          </p:cNvSpPr>
          <p:nvPr>
            <p:ph idx="1"/>
          </p:nvPr>
        </p:nvSpPr>
        <p:spPr/>
        <p:txBody>
          <a:bodyPr>
            <a:normAutofit/>
          </a:bodyPr>
          <a:lstStyle/>
          <a:p>
            <a:pPr>
              <a:buNone/>
            </a:pPr>
            <a:endParaRPr lang="zh-CN" altLang="en-US" sz="1800" dirty="0"/>
          </a:p>
        </p:txBody>
      </p:sp>
      <p:pic>
        <p:nvPicPr>
          <p:cNvPr id="266242" name="Picture 2"/>
          <p:cNvPicPr>
            <a:picLocks noChangeAspect="1" noChangeArrowheads="1"/>
          </p:cNvPicPr>
          <p:nvPr/>
        </p:nvPicPr>
        <p:blipFill>
          <a:blip r:embed="rId2" cstate="print"/>
          <a:srcRect/>
          <a:stretch>
            <a:fillRect/>
          </a:stretch>
        </p:blipFill>
        <p:spPr bwMode="auto">
          <a:xfrm>
            <a:off x="395536" y="1052736"/>
            <a:ext cx="3275856" cy="2664296"/>
          </a:xfrm>
          <a:prstGeom prst="rect">
            <a:avLst/>
          </a:prstGeom>
          <a:noFill/>
          <a:ln w="9525">
            <a:noFill/>
            <a:miter lim="800000"/>
            <a:headEnd/>
            <a:tailEnd/>
          </a:ln>
        </p:spPr>
      </p:pic>
      <p:pic>
        <p:nvPicPr>
          <p:cNvPr id="266243" name="Picture 3"/>
          <p:cNvPicPr>
            <a:picLocks noChangeAspect="1" noChangeArrowheads="1"/>
          </p:cNvPicPr>
          <p:nvPr/>
        </p:nvPicPr>
        <p:blipFill>
          <a:blip r:embed="rId3" cstate="print"/>
          <a:srcRect/>
          <a:stretch>
            <a:fillRect/>
          </a:stretch>
        </p:blipFill>
        <p:spPr bwMode="auto">
          <a:xfrm>
            <a:off x="3851920" y="1052736"/>
            <a:ext cx="3111624" cy="2592288"/>
          </a:xfrm>
          <a:prstGeom prst="rect">
            <a:avLst/>
          </a:prstGeom>
          <a:noFill/>
          <a:ln w="9525">
            <a:noFill/>
            <a:miter lim="800000"/>
            <a:headEnd/>
            <a:tailEnd/>
          </a:ln>
        </p:spPr>
      </p:pic>
      <p:pic>
        <p:nvPicPr>
          <p:cNvPr id="266244" name="Picture 4"/>
          <p:cNvPicPr>
            <a:picLocks noChangeAspect="1" noChangeArrowheads="1"/>
          </p:cNvPicPr>
          <p:nvPr/>
        </p:nvPicPr>
        <p:blipFill>
          <a:blip r:embed="rId4" cstate="print"/>
          <a:srcRect/>
          <a:stretch>
            <a:fillRect/>
          </a:stretch>
        </p:blipFill>
        <p:spPr bwMode="auto">
          <a:xfrm>
            <a:off x="467544" y="3573016"/>
            <a:ext cx="3168352" cy="2736304"/>
          </a:xfrm>
          <a:prstGeom prst="rect">
            <a:avLst/>
          </a:prstGeom>
          <a:noFill/>
          <a:ln w="9525">
            <a:noFill/>
            <a:miter lim="800000"/>
            <a:headEnd/>
            <a:tailEnd/>
          </a:ln>
        </p:spPr>
      </p:pic>
      <p:pic>
        <p:nvPicPr>
          <p:cNvPr id="266245" name="Picture 5"/>
          <p:cNvPicPr>
            <a:picLocks noChangeAspect="1" noChangeArrowheads="1"/>
          </p:cNvPicPr>
          <p:nvPr/>
        </p:nvPicPr>
        <p:blipFill>
          <a:blip r:embed="rId5" cstate="print"/>
          <a:srcRect/>
          <a:stretch>
            <a:fillRect/>
          </a:stretch>
        </p:blipFill>
        <p:spPr bwMode="auto">
          <a:xfrm>
            <a:off x="3851920" y="3573016"/>
            <a:ext cx="3168352" cy="27363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模型介绍</a:t>
            </a:r>
          </a:p>
        </p:txBody>
      </p:sp>
      <p:sp>
        <p:nvSpPr>
          <p:cNvPr id="3" name="内容占位符 2"/>
          <p:cNvSpPr>
            <a:spLocks noGrp="1"/>
          </p:cNvSpPr>
          <p:nvPr>
            <p:ph idx="1"/>
          </p:nvPr>
        </p:nvSpPr>
        <p:spPr/>
        <p:txBody>
          <a:bodyPr>
            <a:normAutofit/>
          </a:bodyPr>
          <a:lstStyle/>
          <a:p>
            <a:pPr>
              <a:buNone/>
            </a:pPr>
            <a:endParaRPr lang="zh-CN" altLang="en-US" sz="1800" dirty="0"/>
          </a:p>
        </p:txBody>
      </p:sp>
      <p:pic>
        <p:nvPicPr>
          <p:cNvPr id="267266" name="Picture 2"/>
          <p:cNvPicPr>
            <a:picLocks noChangeAspect="1" noChangeArrowheads="1"/>
          </p:cNvPicPr>
          <p:nvPr/>
        </p:nvPicPr>
        <p:blipFill>
          <a:blip r:embed="rId2" cstate="print"/>
          <a:srcRect/>
          <a:stretch>
            <a:fillRect/>
          </a:stretch>
        </p:blipFill>
        <p:spPr bwMode="auto">
          <a:xfrm>
            <a:off x="323528" y="1052736"/>
            <a:ext cx="3312368" cy="2736304"/>
          </a:xfrm>
          <a:prstGeom prst="rect">
            <a:avLst/>
          </a:prstGeom>
          <a:noFill/>
          <a:ln w="9525">
            <a:noFill/>
            <a:miter lim="800000"/>
            <a:headEnd/>
            <a:tailEnd/>
          </a:ln>
        </p:spPr>
      </p:pic>
      <p:pic>
        <p:nvPicPr>
          <p:cNvPr id="267267" name="Picture 3"/>
          <p:cNvPicPr>
            <a:picLocks noChangeAspect="1" noChangeArrowheads="1"/>
          </p:cNvPicPr>
          <p:nvPr/>
        </p:nvPicPr>
        <p:blipFill>
          <a:blip r:embed="rId3" cstate="print"/>
          <a:srcRect/>
          <a:stretch>
            <a:fillRect/>
          </a:stretch>
        </p:blipFill>
        <p:spPr bwMode="auto">
          <a:xfrm>
            <a:off x="3851920" y="1052736"/>
            <a:ext cx="3168352" cy="2736304"/>
          </a:xfrm>
          <a:prstGeom prst="rect">
            <a:avLst/>
          </a:prstGeom>
          <a:noFill/>
          <a:ln w="9525">
            <a:noFill/>
            <a:miter lim="800000"/>
            <a:headEnd/>
            <a:tailEnd/>
          </a:ln>
        </p:spPr>
      </p:pic>
      <p:pic>
        <p:nvPicPr>
          <p:cNvPr id="267268" name="Picture 4"/>
          <p:cNvPicPr>
            <a:picLocks noChangeAspect="1" noChangeArrowheads="1"/>
          </p:cNvPicPr>
          <p:nvPr/>
        </p:nvPicPr>
        <p:blipFill>
          <a:blip r:embed="rId4" cstate="print"/>
          <a:srcRect/>
          <a:stretch>
            <a:fillRect/>
          </a:stretch>
        </p:blipFill>
        <p:spPr bwMode="auto">
          <a:xfrm>
            <a:off x="323528" y="3645024"/>
            <a:ext cx="3384376" cy="2664296"/>
          </a:xfrm>
          <a:prstGeom prst="rect">
            <a:avLst/>
          </a:prstGeom>
          <a:noFill/>
          <a:ln w="9525">
            <a:noFill/>
            <a:miter lim="800000"/>
            <a:headEnd/>
            <a:tailEnd/>
          </a:ln>
        </p:spPr>
      </p:pic>
      <p:pic>
        <p:nvPicPr>
          <p:cNvPr id="267269" name="Picture 5"/>
          <p:cNvPicPr>
            <a:picLocks noChangeAspect="1" noChangeArrowheads="1"/>
          </p:cNvPicPr>
          <p:nvPr/>
        </p:nvPicPr>
        <p:blipFill>
          <a:blip r:embed="rId5" cstate="print"/>
          <a:srcRect/>
          <a:stretch>
            <a:fillRect/>
          </a:stretch>
        </p:blipFill>
        <p:spPr bwMode="auto">
          <a:xfrm>
            <a:off x="3851920" y="3645024"/>
            <a:ext cx="3096344" cy="269939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模型介绍</a:t>
            </a:r>
          </a:p>
        </p:txBody>
      </p:sp>
      <p:sp>
        <p:nvSpPr>
          <p:cNvPr id="3" name="内容占位符 2"/>
          <p:cNvSpPr>
            <a:spLocks noGrp="1"/>
          </p:cNvSpPr>
          <p:nvPr>
            <p:ph idx="1"/>
          </p:nvPr>
        </p:nvSpPr>
        <p:spPr/>
        <p:txBody>
          <a:bodyPr>
            <a:normAutofit/>
          </a:bodyPr>
          <a:lstStyle/>
          <a:p>
            <a:pPr>
              <a:buNone/>
            </a:pPr>
            <a:endParaRPr lang="zh-CN" altLang="en-US" sz="1800" dirty="0"/>
          </a:p>
        </p:txBody>
      </p:sp>
      <p:pic>
        <p:nvPicPr>
          <p:cNvPr id="268290" name="Picture 2"/>
          <p:cNvPicPr>
            <a:picLocks noChangeAspect="1" noChangeArrowheads="1"/>
          </p:cNvPicPr>
          <p:nvPr/>
        </p:nvPicPr>
        <p:blipFill>
          <a:blip r:embed="rId2" cstate="print"/>
          <a:srcRect/>
          <a:stretch>
            <a:fillRect/>
          </a:stretch>
        </p:blipFill>
        <p:spPr bwMode="auto">
          <a:xfrm>
            <a:off x="323528" y="1052736"/>
            <a:ext cx="3312368" cy="3168352"/>
          </a:xfrm>
          <a:prstGeom prst="rect">
            <a:avLst/>
          </a:prstGeom>
          <a:noFill/>
          <a:ln w="9525">
            <a:noFill/>
            <a:miter lim="800000"/>
            <a:headEnd/>
            <a:tailEnd/>
          </a:ln>
        </p:spPr>
      </p:pic>
      <p:pic>
        <p:nvPicPr>
          <p:cNvPr id="268291" name="Picture 3"/>
          <p:cNvPicPr>
            <a:picLocks noChangeAspect="1" noChangeArrowheads="1"/>
          </p:cNvPicPr>
          <p:nvPr/>
        </p:nvPicPr>
        <p:blipFill>
          <a:blip r:embed="rId3" cstate="print"/>
          <a:srcRect/>
          <a:stretch>
            <a:fillRect/>
          </a:stretch>
        </p:blipFill>
        <p:spPr bwMode="auto">
          <a:xfrm>
            <a:off x="3707904" y="980729"/>
            <a:ext cx="3240360" cy="331236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600" dirty="0"/>
              <a:t>数据导出</a:t>
            </a:r>
          </a:p>
        </p:txBody>
      </p:sp>
      <p:pic>
        <p:nvPicPr>
          <p:cNvPr id="7" name="内容占位符 6" descr="print.JPG"/>
          <p:cNvPicPr>
            <a:picLocks noGrp="1" noChangeAspect="1"/>
          </p:cNvPicPr>
          <p:nvPr>
            <p:ph idx="1"/>
          </p:nvPr>
        </p:nvPicPr>
        <p:blipFill>
          <a:blip r:embed="rId2" cstate="print"/>
          <a:stretch>
            <a:fillRect/>
          </a:stretch>
        </p:blipFill>
        <p:spPr>
          <a:xfrm>
            <a:off x="0" y="1052736"/>
            <a:ext cx="3779912" cy="5472608"/>
          </a:xfrm>
        </p:spPr>
      </p:pic>
      <p:pic>
        <p:nvPicPr>
          <p:cNvPr id="8" name="图片 7" descr="export.JPG"/>
          <p:cNvPicPr>
            <a:picLocks noChangeAspect="1"/>
          </p:cNvPicPr>
          <p:nvPr/>
        </p:nvPicPr>
        <p:blipFill>
          <a:blip r:embed="rId3" cstate="print"/>
          <a:stretch>
            <a:fillRect/>
          </a:stretch>
        </p:blipFill>
        <p:spPr>
          <a:xfrm>
            <a:off x="4572000" y="1052736"/>
            <a:ext cx="3744416" cy="5400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常见问题处理</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第八章 </a:t>
            </a:r>
            <a:r>
              <a:rPr lang="en-US" altLang="zh-CN" sz="4000" dirty="0" smtClean="0">
                <a:latin typeface="宋体" charset="-122"/>
                <a:ea typeface="宋体" charset="-122"/>
              </a:rPr>
              <a:t>DHR</a:t>
            </a:r>
            <a:r>
              <a:rPr lang="zh-CN" altLang="en-US" sz="4000" dirty="0" smtClean="0">
                <a:latin typeface="宋体" charset="-122"/>
                <a:ea typeface="宋体" charset="-122"/>
              </a:rPr>
              <a:t>常见问题处理</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a:t>
            </a:r>
            <a:r>
              <a:rPr lang="zh-CN" altLang="en-US" sz="2600" dirty="0"/>
              <a:t>无法联机</a:t>
            </a:r>
          </a:p>
        </p:txBody>
      </p:sp>
      <p:sp>
        <p:nvSpPr>
          <p:cNvPr id="3" name="内容占位符 2"/>
          <p:cNvSpPr>
            <a:spLocks noGrp="1"/>
          </p:cNvSpPr>
          <p:nvPr>
            <p:ph idx="1"/>
          </p:nvPr>
        </p:nvSpPr>
        <p:spPr/>
        <p:txBody>
          <a:bodyPr>
            <a:normAutofit/>
          </a:bodyPr>
          <a:lstStyle/>
          <a:p>
            <a:r>
              <a:rPr lang="zh-CN" altLang="en-US" sz="1800" dirty="0" smtClean="0">
                <a:latin typeface="宋体" charset="-122"/>
                <a:ea typeface="宋体" charset="-122"/>
              </a:rPr>
              <a:t>首先检查仪器是否完全启动，开机过程是无法联机的。</a:t>
            </a:r>
            <a:endParaRPr lang="en-US" altLang="zh-CN" sz="1800" dirty="0" smtClean="0">
              <a:latin typeface="宋体" charset="-122"/>
              <a:ea typeface="宋体" charset="-122"/>
            </a:endParaRPr>
          </a:p>
          <a:p>
            <a:r>
              <a:rPr lang="zh-CN" altLang="en-US" sz="1800" dirty="0" smtClean="0">
                <a:latin typeface="宋体" charset="-122"/>
                <a:ea typeface="宋体" charset="-122"/>
              </a:rPr>
              <a:t>检查仪器</a:t>
            </a:r>
            <a:r>
              <a:rPr lang="en-US" altLang="zh-CN" sz="1800" dirty="0" smtClean="0">
                <a:latin typeface="宋体" charset="-122"/>
                <a:ea typeface="宋体" charset="-122"/>
              </a:rPr>
              <a:t>IP</a:t>
            </a:r>
            <a:r>
              <a:rPr lang="zh-CN" altLang="en-US" sz="1800" dirty="0" smtClean="0">
                <a:latin typeface="宋体" charset="-122"/>
                <a:ea typeface="宋体" charset="-122"/>
              </a:rPr>
              <a:t>地址设置！仪器</a:t>
            </a:r>
            <a:r>
              <a:rPr lang="en-US" altLang="zh-CN" sz="1800" dirty="0" smtClean="0">
                <a:latin typeface="宋体" charset="-122"/>
                <a:ea typeface="宋体" charset="-122"/>
              </a:rPr>
              <a:t>IP</a:t>
            </a:r>
            <a:r>
              <a:rPr lang="zh-CN" altLang="en-US" sz="1800" dirty="0" smtClean="0">
                <a:latin typeface="宋体" charset="-122"/>
                <a:ea typeface="宋体" charset="-122"/>
              </a:rPr>
              <a:t>有</a:t>
            </a:r>
            <a:r>
              <a:rPr lang="en-US" altLang="zh-CN" sz="1800" dirty="0" smtClean="0">
                <a:latin typeface="宋体" charset="-122"/>
                <a:ea typeface="宋体" charset="-122"/>
              </a:rPr>
              <a:t>DHCP</a:t>
            </a:r>
            <a:r>
              <a:rPr lang="zh-CN" altLang="en-US" sz="1800" dirty="0" smtClean="0">
                <a:latin typeface="宋体" charset="-122"/>
                <a:ea typeface="宋体" charset="-122"/>
              </a:rPr>
              <a:t>和固定</a:t>
            </a:r>
            <a:r>
              <a:rPr lang="en-US" altLang="zh-CN" sz="1800" dirty="0" smtClean="0">
                <a:latin typeface="宋体" charset="-122"/>
                <a:ea typeface="宋体" charset="-122"/>
              </a:rPr>
              <a:t>IP</a:t>
            </a:r>
            <a:r>
              <a:rPr lang="zh-CN" altLang="en-US" sz="1800" dirty="0" smtClean="0">
                <a:latin typeface="宋体" charset="-122"/>
                <a:ea typeface="宋体" charset="-122"/>
              </a:rPr>
              <a:t>两种，仪器设置和电脑设置要匹配。点击仪器下面板上的</a:t>
            </a:r>
            <a:r>
              <a:rPr lang="en-US" altLang="zh-CN" sz="1800" dirty="0" smtClean="0">
                <a:latin typeface="宋体" charset="-122"/>
                <a:ea typeface="宋体" charset="-122"/>
              </a:rPr>
              <a:t>cycle display</a:t>
            </a:r>
            <a:r>
              <a:rPr lang="zh-CN" altLang="en-US" sz="1800" dirty="0" smtClean="0">
                <a:latin typeface="宋体" charset="-122"/>
                <a:ea typeface="宋体" charset="-122"/>
              </a:rPr>
              <a:t>按键，仪器显示屏会在下面图案中切换，查看</a:t>
            </a:r>
            <a:r>
              <a:rPr lang="en-US" altLang="zh-CN" sz="1800" dirty="0" smtClean="0">
                <a:latin typeface="宋体" charset="-122"/>
                <a:ea typeface="宋体" charset="-122"/>
              </a:rPr>
              <a:t>IP</a:t>
            </a:r>
            <a:r>
              <a:rPr lang="zh-CN" altLang="en-US" sz="1800" dirty="0" smtClean="0">
                <a:latin typeface="宋体" charset="-122"/>
                <a:ea typeface="宋体" charset="-122"/>
              </a:rPr>
              <a:t>类型！</a:t>
            </a:r>
            <a:endParaRPr lang="zh-CN" altLang="en-US" sz="1800" dirty="0">
              <a:latin typeface="宋体" pitchFamily="2" charset="-122"/>
              <a:ea typeface="宋体" pitchFamily="2" charset="-122"/>
            </a:endParaRPr>
          </a:p>
        </p:txBody>
      </p:sp>
      <p:pic>
        <p:nvPicPr>
          <p:cNvPr id="285698" name="Picture 2"/>
          <p:cNvPicPr>
            <a:picLocks noChangeAspect="1" noChangeArrowheads="1"/>
          </p:cNvPicPr>
          <p:nvPr/>
        </p:nvPicPr>
        <p:blipFill>
          <a:blip r:embed="rId2" cstate="print"/>
          <a:srcRect/>
          <a:stretch>
            <a:fillRect/>
          </a:stretch>
        </p:blipFill>
        <p:spPr bwMode="auto">
          <a:xfrm>
            <a:off x="971600" y="2492896"/>
            <a:ext cx="2388797" cy="1762150"/>
          </a:xfrm>
          <a:prstGeom prst="rect">
            <a:avLst/>
          </a:prstGeom>
          <a:noFill/>
          <a:ln w="9525">
            <a:noFill/>
            <a:miter lim="800000"/>
            <a:headEnd/>
            <a:tailEnd/>
          </a:ln>
        </p:spPr>
      </p:pic>
      <p:pic>
        <p:nvPicPr>
          <p:cNvPr id="11" name="图片 10" descr="DHCP.JPG"/>
          <p:cNvPicPr>
            <a:picLocks noChangeAspect="1"/>
          </p:cNvPicPr>
          <p:nvPr/>
        </p:nvPicPr>
        <p:blipFill>
          <a:blip r:embed="rId3" cstate="print"/>
          <a:stretch>
            <a:fillRect/>
          </a:stretch>
        </p:blipFill>
        <p:spPr>
          <a:xfrm>
            <a:off x="3491880" y="2492896"/>
            <a:ext cx="2520280" cy="1800200"/>
          </a:xfrm>
          <a:prstGeom prst="rect">
            <a:avLst/>
          </a:prstGeom>
        </p:spPr>
      </p:pic>
      <p:pic>
        <p:nvPicPr>
          <p:cNvPr id="285700" name="Picture 4"/>
          <p:cNvPicPr>
            <a:picLocks noChangeAspect="1" noChangeArrowheads="1"/>
          </p:cNvPicPr>
          <p:nvPr/>
        </p:nvPicPr>
        <p:blipFill>
          <a:blip r:embed="rId4" cstate="print"/>
          <a:srcRect/>
          <a:stretch>
            <a:fillRect/>
          </a:stretch>
        </p:blipFill>
        <p:spPr bwMode="auto">
          <a:xfrm>
            <a:off x="6228184" y="2492896"/>
            <a:ext cx="2520280" cy="1800200"/>
          </a:xfrm>
          <a:prstGeom prst="rect">
            <a:avLst/>
          </a:prstGeom>
          <a:noFill/>
          <a:ln w="9525">
            <a:noFill/>
            <a:miter lim="800000"/>
            <a:headEnd/>
            <a:tailEnd/>
          </a:ln>
        </p:spPr>
      </p:pic>
      <p:sp>
        <p:nvSpPr>
          <p:cNvPr id="13" name="左箭头 12"/>
          <p:cNvSpPr/>
          <p:nvPr/>
        </p:nvSpPr>
        <p:spPr>
          <a:xfrm>
            <a:off x="4067944" y="2996952"/>
            <a:ext cx="576064" cy="1440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cycle display.JPG"/>
          <p:cNvPicPr>
            <a:picLocks noChangeAspect="1"/>
          </p:cNvPicPr>
          <p:nvPr/>
        </p:nvPicPr>
        <p:blipFill>
          <a:blip r:embed="rId5" cstate="print"/>
          <a:stretch>
            <a:fillRect/>
          </a:stretch>
        </p:blipFill>
        <p:spPr>
          <a:xfrm>
            <a:off x="1043608" y="4509120"/>
            <a:ext cx="1152128" cy="1656184"/>
          </a:xfrm>
          <a:prstGeom prst="rect">
            <a:avLst/>
          </a:prstGeom>
        </p:spPr>
      </p:pic>
      <p:pic>
        <p:nvPicPr>
          <p:cNvPr id="16" name="图片 15" descr="UPAND DOWN.JPG"/>
          <p:cNvPicPr>
            <a:picLocks noChangeAspect="1"/>
          </p:cNvPicPr>
          <p:nvPr/>
        </p:nvPicPr>
        <p:blipFill>
          <a:blip r:embed="rId6" cstate="print"/>
          <a:stretch>
            <a:fillRect/>
          </a:stretch>
        </p:blipFill>
        <p:spPr>
          <a:xfrm>
            <a:off x="3707904" y="4797152"/>
            <a:ext cx="1600200" cy="1590675"/>
          </a:xfrm>
          <a:prstGeom prst="rect">
            <a:avLst/>
          </a:prstGeom>
        </p:spPr>
      </p:pic>
      <p:sp>
        <p:nvSpPr>
          <p:cNvPr id="17" name="上箭头 16"/>
          <p:cNvSpPr/>
          <p:nvPr/>
        </p:nvSpPr>
        <p:spPr>
          <a:xfrm>
            <a:off x="4427984" y="4365104"/>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5436096" y="5085184"/>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228184" y="4941168"/>
            <a:ext cx="2520280" cy="646331"/>
          </a:xfrm>
          <a:prstGeom prst="rect">
            <a:avLst/>
          </a:prstGeom>
          <a:noFill/>
        </p:spPr>
        <p:txBody>
          <a:bodyPr wrap="square" rtlCol="0">
            <a:spAutoFit/>
          </a:bodyPr>
          <a:lstStyle/>
          <a:p>
            <a:r>
              <a:rPr lang="zh-CN" altLang="en-US" dirty="0" smtClean="0"/>
              <a:t>更改</a:t>
            </a:r>
            <a:r>
              <a:rPr lang="en-US" altLang="zh-CN" dirty="0" smtClean="0"/>
              <a:t>IP</a:t>
            </a:r>
            <a:r>
              <a:rPr lang="zh-CN" altLang="en-US" dirty="0" smtClean="0"/>
              <a:t>设置为</a:t>
            </a:r>
            <a:r>
              <a:rPr lang="en-US" altLang="zh-CN" dirty="0" smtClean="0"/>
              <a:t>DHCP</a:t>
            </a:r>
            <a:r>
              <a:rPr lang="zh-CN" altLang="en-US" dirty="0" smtClean="0"/>
              <a:t>或固定</a:t>
            </a:r>
            <a:r>
              <a:rPr lang="en-US" altLang="zh-CN" dirty="0" smtClean="0"/>
              <a:t>IP</a:t>
            </a:r>
            <a:r>
              <a:rPr lang="zh-CN" altLang="en-US" dirty="0" smtClean="0"/>
              <a:t>：</a:t>
            </a:r>
            <a:r>
              <a:rPr lang="en-US" altLang="zh-CN" dirty="0" smtClean="0"/>
              <a:t>192.168.1.2</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normAutofit/>
          </a:bodyPr>
          <a:lstStyle/>
          <a:p>
            <a:r>
              <a:rPr lang="en-US" altLang="zh-CN" sz="2600" dirty="0"/>
              <a:t>DHR </a:t>
            </a:r>
            <a:r>
              <a:rPr lang="zh-CN" altLang="en-US" sz="2600" dirty="0"/>
              <a:t>流变原理</a:t>
            </a:r>
          </a:p>
        </p:txBody>
      </p:sp>
      <p:sp>
        <p:nvSpPr>
          <p:cNvPr id="3075" name="内容占位符 2"/>
          <p:cNvSpPr>
            <a:spLocks noGrp="1"/>
          </p:cNvSpPr>
          <p:nvPr>
            <p:ph idx="1"/>
          </p:nvPr>
        </p:nvSpPr>
        <p:spPr/>
        <p:txBody>
          <a:bodyPr/>
          <a:lstStyle/>
          <a:p>
            <a:pPr>
              <a:buFont typeface="Wingdings" pitchFamily="2" charset="2"/>
              <a:buNone/>
            </a:pPr>
            <a:endParaRPr lang="en-US" altLang="zh-CN" sz="4000" dirty="0" smtClean="0"/>
          </a:p>
          <a:p>
            <a:pPr>
              <a:buFont typeface="Wingdings" pitchFamily="2" charset="2"/>
              <a:buNone/>
            </a:pPr>
            <a:endParaRPr lang="en-US" altLang="zh-CN" sz="4000" dirty="0" smtClean="0"/>
          </a:p>
          <a:p>
            <a:pPr>
              <a:buFont typeface="Wingdings" pitchFamily="2" charset="2"/>
              <a:buNone/>
            </a:pPr>
            <a:r>
              <a:rPr lang="en-US" altLang="zh-CN" sz="4000" dirty="0" smtClean="0"/>
              <a:t>            </a:t>
            </a:r>
            <a:r>
              <a:rPr lang="zh-CN" altLang="en-US" sz="4000" dirty="0" smtClean="0">
                <a:latin typeface="宋体" charset="-122"/>
                <a:ea typeface="宋体" charset="-122"/>
              </a:rPr>
              <a:t>第二章 </a:t>
            </a:r>
            <a:r>
              <a:rPr lang="en-US" altLang="zh-CN" sz="4000" dirty="0" smtClean="0">
                <a:latin typeface="宋体" charset="-122"/>
                <a:ea typeface="宋体" charset="-122"/>
              </a:rPr>
              <a:t>DHR</a:t>
            </a:r>
            <a:r>
              <a:rPr lang="zh-CN" altLang="en-US" sz="4000" dirty="0" smtClean="0">
                <a:latin typeface="宋体" charset="-122"/>
                <a:ea typeface="宋体" charset="-122"/>
              </a:rPr>
              <a:t>流变原理</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600" dirty="0"/>
              <a:t>DHR</a:t>
            </a:r>
            <a:r>
              <a:rPr lang="zh-CN" altLang="en-US" sz="2600" dirty="0"/>
              <a:t>无法联机</a:t>
            </a:r>
          </a:p>
        </p:txBody>
      </p:sp>
      <p:sp>
        <p:nvSpPr>
          <p:cNvPr id="3" name="内容占位符 2"/>
          <p:cNvSpPr>
            <a:spLocks noGrp="1"/>
          </p:cNvSpPr>
          <p:nvPr>
            <p:ph idx="1"/>
          </p:nvPr>
        </p:nvSpPr>
        <p:spPr/>
        <p:txBody>
          <a:bodyPr>
            <a:normAutofit/>
          </a:bodyPr>
          <a:lstStyle/>
          <a:p>
            <a:r>
              <a:rPr lang="zh-CN" altLang="en-US" sz="1800" dirty="0" smtClean="0">
                <a:latin typeface="宋体" pitchFamily="2" charset="-122"/>
                <a:ea typeface="宋体" pitchFamily="2" charset="-122"/>
              </a:rPr>
              <a:t>电脑</a:t>
            </a:r>
            <a:r>
              <a:rPr lang="en-US" altLang="zh-CN" sz="1800" dirty="0" smtClean="0">
                <a:latin typeface="宋体" pitchFamily="2" charset="-122"/>
                <a:ea typeface="宋体" pitchFamily="2" charset="-122"/>
              </a:rPr>
              <a:t>IP</a:t>
            </a:r>
            <a:r>
              <a:rPr lang="zh-CN" altLang="en-US" sz="1800" dirty="0" smtClean="0">
                <a:latin typeface="宋体" pitchFamily="2" charset="-122"/>
                <a:ea typeface="宋体" pitchFamily="2" charset="-122"/>
              </a:rPr>
              <a:t>设置须和仪器匹配。                        可以设置为</a:t>
            </a:r>
            <a:r>
              <a:rPr lang="en-US" altLang="zh-CN" sz="1800" dirty="0" smtClean="0">
                <a:latin typeface="宋体" pitchFamily="2" charset="-122"/>
                <a:ea typeface="宋体" pitchFamily="2" charset="-122"/>
              </a:rPr>
              <a:t>DHCP</a:t>
            </a:r>
            <a:r>
              <a:rPr lang="zh-CN" altLang="en-US" sz="1800" dirty="0" smtClean="0">
                <a:latin typeface="宋体" pitchFamily="2" charset="-122"/>
                <a:ea typeface="宋体" pitchFamily="2" charset="-122"/>
              </a:rPr>
              <a:t>自动获取</a:t>
            </a:r>
            <a:r>
              <a:rPr lang="en-US" altLang="zh-CN" sz="1800" dirty="0" smtClean="0">
                <a:latin typeface="宋体" pitchFamily="2" charset="-122"/>
                <a:ea typeface="宋体" pitchFamily="2" charset="-122"/>
              </a:rPr>
              <a:t>IP</a:t>
            </a:r>
            <a:r>
              <a:rPr lang="zh-CN" altLang="en-US" sz="1800" dirty="0" smtClean="0">
                <a:latin typeface="宋体" pitchFamily="2" charset="-122"/>
                <a:ea typeface="宋体" pitchFamily="2" charset="-122"/>
              </a:rPr>
              <a:t>或者固定</a:t>
            </a:r>
            <a:r>
              <a:rPr lang="en-US" altLang="zh-CN" sz="1800" dirty="0" smtClean="0">
                <a:latin typeface="宋体" pitchFamily="2" charset="-122"/>
                <a:ea typeface="宋体" pitchFamily="2" charset="-122"/>
              </a:rPr>
              <a:t>IP</a:t>
            </a:r>
            <a:r>
              <a:rPr lang="zh-CN" altLang="en-US" sz="1800" dirty="0" smtClean="0">
                <a:latin typeface="宋体" pitchFamily="2" charset="-122"/>
                <a:ea typeface="宋体" pitchFamily="2" charset="-122"/>
              </a:rPr>
              <a:t>。</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检查并关闭</a:t>
            </a:r>
            <a:r>
              <a:rPr lang="en-US" altLang="zh-CN" sz="1800" dirty="0" smtClean="0">
                <a:latin typeface="宋体" pitchFamily="2" charset="-122"/>
                <a:ea typeface="宋体" pitchFamily="2" charset="-122"/>
              </a:rPr>
              <a:t>window</a:t>
            </a:r>
            <a:r>
              <a:rPr lang="zh-CN" altLang="en-US" sz="1800" dirty="0" smtClean="0">
                <a:latin typeface="宋体" pitchFamily="2" charset="-122"/>
                <a:ea typeface="宋体" pitchFamily="2" charset="-122"/>
              </a:rPr>
              <a:t>防火墙！以及其它类型的防火墙！</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请严格执行开关机顺序！</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如果有问题请不要犹豫联系工程师！</a:t>
            </a: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1" name="图片 3" descr="IP1.JPG"/>
          <p:cNvPicPr>
            <a:picLocks noChangeAspect="1"/>
          </p:cNvPicPr>
          <p:nvPr/>
        </p:nvPicPr>
        <p:blipFill>
          <a:blip r:embed="rId2" cstate="print"/>
          <a:srcRect/>
          <a:stretch>
            <a:fillRect/>
          </a:stretch>
        </p:blipFill>
        <p:spPr bwMode="auto">
          <a:xfrm>
            <a:off x="3707904" y="1196752"/>
            <a:ext cx="2592287" cy="792162"/>
          </a:xfrm>
          <a:prstGeom prst="rect">
            <a:avLst/>
          </a:prstGeom>
          <a:noFill/>
          <a:ln w="9525">
            <a:noFill/>
            <a:miter lim="800000"/>
            <a:headEnd/>
            <a:tailEnd/>
          </a:ln>
        </p:spPr>
      </p:pic>
      <p:pic>
        <p:nvPicPr>
          <p:cNvPr id="12" name="图片 11" descr="IP.JPG"/>
          <p:cNvPicPr>
            <a:picLocks noChangeAspect="1"/>
          </p:cNvPicPr>
          <p:nvPr/>
        </p:nvPicPr>
        <p:blipFill>
          <a:blip r:embed="rId3" cstate="print"/>
          <a:stretch>
            <a:fillRect/>
          </a:stretch>
        </p:blipFill>
        <p:spPr>
          <a:xfrm>
            <a:off x="971600" y="1988840"/>
            <a:ext cx="2088232" cy="1683256"/>
          </a:xfrm>
          <a:prstGeom prst="rect">
            <a:avLst/>
          </a:prstGeom>
        </p:spPr>
      </p:pic>
      <p:pic>
        <p:nvPicPr>
          <p:cNvPr id="13" name="图片 12" descr="DHCP1.JPG"/>
          <p:cNvPicPr>
            <a:picLocks noChangeAspect="1"/>
          </p:cNvPicPr>
          <p:nvPr/>
        </p:nvPicPr>
        <p:blipFill>
          <a:blip r:embed="rId4" cstate="print"/>
          <a:stretch>
            <a:fillRect/>
          </a:stretch>
        </p:blipFill>
        <p:spPr>
          <a:xfrm>
            <a:off x="3347864" y="1844824"/>
            <a:ext cx="2088231" cy="1656184"/>
          </a:xfrm>
          <a:prstGeom prst="rect">
            <a:avLst/>
          </a:prstGeom>
        </p:spPr>
      </p:pic>
      <p:pic>
        <p:nvPicPr>
          <p:cNvPr id="14" name="图片 13" descr="fix IP.JPG"/>
          <p:cNvPicPr>
            <a:picLocks noChangeAspect="1"/>
          </p:cNvPicPr>
          <p:nvPr/>
        </p:nvPicPr>
        <p:blipFill>
          <a:blip r:embed="rId5" cstate="print"/>
          <a:stretch>
            <a:fillRect/>
          </a:stretch>
        </p:blipFill>
        <p:spPr>
          <a:xfrm>
            <a:off x="5580112" y="1916832"/>
            <a:ext cx="3024336" cy="1584176"/>
          </a:xfrm>
          <a:prstGeom prst="rect">
            <a:avLst/>
          </a:prstGeom>
        </p:spPr>
      </p:pic>
      <p:sp>
        <p:nvSpPr>
          <p:cNvPr id="15" name="TextBox 14"/>
          <p:cNvSpPr txBox="1"/>
          <p:nvPr/>
        </p:nvSpPr>
        <p:spPr>
          <a:xfrm>
            <a:off x="3419872" y="3717032"/>
            <a:ext cx="1872208" cy="923330"/>
          </a:xfrm>
          <a:prstGeom prst="rect">
            <a:avLst/>
          </a:prstGeom>
          <a:noFill/>
        </p:spPr>
        <p:txBody>
          <a:bodyPr wrap="square" rtlCol="0">
            <a:spAutoFit/>
          </a:bodyPr>
          <a:lstStyle/>
          <a:p>
            <a:r>
              <a:rPr lang="en-US" altLang="zh-CN" dirty="0" smtClean="0">
                <a:solidFill>
                  <a:schemeClr val="tx2"/>
                </a:solidFill>
              </a:rPr>
              <a:t>DHCP</a:t>
            </a:r>
            <a:r>
              <a:rPr lang="zh-CN" altLang="en-US" dirty="0" smtClean="0">
                <a:solidFill>
                  <a:schemeClr val="tx2"/>
                </a:solidFill>
              </a:rPr>
              <a:t>模式，仪器与电脑之间有路由器</a:t>
            </a:r>
            <a:endParaRPr lang="zh-CN" altLang="en-US" dirty="0">
              <a:solidFill>
                <a:schemeClr val="tx2"/>
              </a:solidFill>
            </a:endParaRPr>
          </a:p>
        </p:txBody>
      </p:sp>
      <p:sp>
        <p:nvSpPr>
          <p:cNvPr id="16" name="上箭头 15"/>
          <p:cNvSpPr/>
          <p:nvPr/>
        </p:nvSpPr>
        <p:spPr>
          <a:xfrm>
            <a:off x="4067944" y="3356992"/>
            <a:ext cx="288032"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156176" y="3717032"/>
            <a:ext cx="2304256" cy="923330"/>
          </a:xfrm>
          <a:prstGeom prst="rect">
            <a:avLst/>
          </a:prstGeom>
          <a:noFill/>
        </p:spPr>
        <p:txBody>
          <a:bodyPr wrap="square" rtlCol="0">
            <a:spAutoFit/>
          </a:bodyPr>
          <a:lstStyle/>
          <a:p>
            <a:r>
              <a:rPr lang="zh-CN" altLang="en-US" dirty="0" smtClean="0">
                <a:solidFill>
                  <a:srgbClr val="FF0000"/>
                </a:solidFill>
              </a:rPr>
              <a:t>固定</a:t>
            </a:r>
            <a:r>
              <a:rPr lang="en-US" altLang="zh-CN" dirty="0" smtClean="0">
                <a:solidFill>
                  <a:srgbClr val="FF0000"/>
                </a:solidFill>
              </a:rPr>
              <a:t>IP</a:t>
            </a:r>
            <a:r>
              <a:rPr lang="zh-CN" altLang="en-US" dirty="0" smtClean="0">
                <a:solidFill>
                  <a:srgbClr val="FF0000"/>
                </a:solidFill>
              </a:rPr>
              <a:t>模式，仪器与电脑用网线直接连或通过</a:t>
            </a:r>
            <a:r>
              <a:rPr lang="en-US" altLang="zh-CN" dirty="0" smtClean="0">
                <a:solidFill>
                  <a:srgbClr val="FF0000"/>
                </a:solidFill>
              </a:rPr>
              <a:t>HUB</a:t>
            </a:r>
            <a:r>
              <a:rPr lang="zh-CN" altLang="en-US" dirty="0" smtClean="0">
                <a:solidFill>
                  <a:srgbClr val="FF0000"/>
                </a:solidFill>
              </a:rPr>
              <a:t>连接</a:t>
            </a:r>
            <a:endParaRPr lang="zh-CN" altLang="en-US" dirty="0">
              <a:solidFill>
                <a:srgbClr val="FF0000"/>
              </a:solidFill>
            </a:endParaRPr>
          </a:p>
        </p:txBody>
      </p:sp>
      <p:sp>
        <p:nvSpPr>
          <p:cNvPr id="18" name="上箭头 17"/>
          <p:cNvSpPr/>
          <p:nvPr/>
        </p:nvSpPr>
        <p:spPr>
          <a:xfrm>
            <a:off x="6804248" y="3356992"/>
            <a:ext cx="288032" cy="3600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内容占位符 2"/>
          <p:cNvSpPr>
            <a:spLocks noGrp="1"/>
          </p:cNvSpPr>
          <p:nvPr>
            <p:ph idx="1"/>
          </p:nvPr>
        </p:nvSpPr>
        <p:spPr>
          <a:xfrm>
            <a:off x="611188" y="1052513"/>
            <a:ext cx="7772400" cy="5040312"/>
          </a:xfrm>
        </p:spPr>
        <p:txBody>
          <a:bodyPr>
            <a:normAutofit lnSpcReduction="10000"/>
          </a:bodyPr>
          <a:lstStyle/>
          <a:p>
            <a:pPr marL="0" indent="0">
              <a:buFont typeface="Wingdings" pitchFamily="2" charset="2"/>
              <a:buNone/>
            </a:pPr>
            <a:r>
              <a:rPr lang="zh-CN" altLang="en-US" sz="1900" b="1" dirty="0" smtClean="0">
                <a:latin typeface="宋体" charset="-122"/>
                <a:ea typeface="宋体" charset="-122"/>
              </a:rPr>
              <a:t>公司地址：</a:t>
            </a:r>
            <a:endParaRPr lang="en-US" altLang="zh-CN" sz="1900" b="1" dirty="0" smtClean="0">
              <a:latin typeface="宋体" charset="-122"/>
              <a:ea typeface="宋体" charset="-122"/>
            </a:endParaRPr>
          </a:p>
          <a:p>
            <a:pPr marL="0" indent="0">
              <a:buFont typeface="Wingdings" pitchFamily="2" charset="2"/>
              <a:buNone/>
            </a:pPr>
            <a:endParaRPr lang="en-US" altLang="zh-CN" dirty="0" smtClean="0"/>
          </a:p>
          <a:p>
            <a:pPr marL="0" indent="0"/>
            <a:r>
              <a:rPr lang="zh-CN" altLang="en-US" sz="1600" dirty="0" smtClean="0">
                <a:latin typeface="宋体" charset="-122"/>
                <a:ea typeface="宋体" charset="-122"/>
              </a:rPr>
              <a:t>上海总部</a:t>
            </a:r>
            <a:br>
              <a:rPr lang="zh-CN" altLang="en-US" sz="1600" dirty="0" smtClean="0">
                <a:latin typeface="宋体" charset="-122"/>
                <a:ea typeface="宋体" charset="-122"/>
              </a:rPr>
            </a:br>
            <a:r>
              <a:rPr lang="zh-CN" altLang="en-US" sz="1600" dirty="0" smtClean="0">
                <a:latin typeface="宋体" charset="-122"/>
                <a:ea typeface="宋体" charset="-122"/>
              </a:rPr>
              <a:t>地址：上海漕河泾开发区钦州北路</a:t>
            </a:r>
            <a:r>
              <a:rPr lang="en-US" altLang="zh-CN" sz="1600" dirty="0" smtClean="0">
                <a:latin typeface="宋体" charset="-122"/>
                <a:ea typeface="宋体" charset="-122"/>
              </a:rPr>
              <a:t>1198</a:t>
            </a:r>
            <a:r>
              <a:rPr lang="zh-CN" altLang="en-US" sz="1600" dirty="0" smtClean="0">
                <a:latin typeface="宋体" charset="-122"/>
                <a:ea typeface="宋体" charset="-122"/>
              </a:rPr>
              <a:t>号</a:t>
            </a:r>
            <a:r>
              <a:rPr lang="en-US" altLang="zh-CN" sz="1600" dirty="0" smtClean="0">
                <a:latin typeface="宋体" charset="-122"/>
                <a:ea typeface="宋体" charset="-122"/>
              </a:rPr>
              <a:t>82</a:t>
            </a:r>
            <a:r>
              <a:rPr lang="zh-CN" altLang="en-US" sz="1600" dirty="0" smtClean="0">
                <a:latin typeface="宋体" charset="-122"/>
                <a:ea typeface="宋体" charset="-122"/>
              </a:rPr>
              <a:t>号大厦</a:t>
            </a:r>
            <a:r>
              <a:rPr lang="en-US" altLang="zh-CN" sz="1600" dirty="0" smtClean="0">
                <a:latin typeface="宋体" charset="-122"/>
                <a:ea typeface="宋体" charset="-122"/>
              </a:rPr>
              <a:t>16</a:t>
            </a:r>
            <a:r>
              <a:rPr lang="zh-CN" altLang="en-US" sz="1600" dirty="0" smtClean="0">
                <a:latin typeface="宋体" charset="-122"/>
                <a:ea typeface="宋体" charset="-122"/>
              </a:rPr>
              <a:t>楼</a:t>
            </a:r>
            <a:br>
              <a:rPr lang="zh-CN" altLang="en-US" sz="1600" dirty="0" smtClean="0">
                <a:latin typeface="宋体" charset="-122"/>
                <a:ea typeface="宋体" charset="-122"/>
              </a:rPr>
            </a:br>
            <a:r>
              <a:rPr lang="zh-CN" altLang="en-US" sz="1600" dirty="0" smtClean="0">
                <a:latin typeface="宋体" charset="-122"/>
                <a:ea typeface="宋体" charset="-122"/>
              </a:rPr>
              <a:t>邮编：</a:t>
            </a:r>
            <a:r>
              <a:rPr lang="en-US" altLang="zh-CN" sz="1600" dirty="0" smtClean="0">
                <a:latin typeface="宋体" charset="-122"/>
                <a:ea typeface="宋体" charset="-122"/>
              </a:rPr>
              <a:t>200233</a:t>
            </a:r>
            <a:br>
              <a:rPr lang="en-US" altLang="zh-CN" sz="1600" dirty="0" smtClean="0">
                <a:latin typeface="宋体" charset="-122"/>
                <a:ea typeface="宋体" charset="-122"/>
              </a:rPr>
            </a:br>
            <a:r>
              <a:rPr lang="zh-CN" altLang="en-US" sz="1600" dirty="0" smtClean="0">
                <a:latin typeface="宋体" charset="-122"/>
                <a:ea typeface="宋体" charset="-122"/>
              </a:rPr>
              <a:t>电话：</a:t>
            </a:r>
            <a:r>
              <a:rPr lang="en-US" altLang="zh-CN" sz="1600" dirty="0" smtClean="0">
                <a:latin typeface="宋体" charset="-122"/>
                <a:ea typeface="宋体" charset="-122"/>
              </a:rPr>
              <a:t>021-34182000</a:t>
            </a:r>
            <a:br>
              <a:rPr lang="en-US" altLang="zh-CN" sz="1600" dirty="0" smtClean="0">
                <a:latin typeface="宋体" charset="-122"/>
                <a:ea typeface="宋体" charset="-122"/>
              </a:rPr>
            </a:br>
            <a:r>
              <a:rPr lang="zh-CN" altLang="en-US" sz="1600" dirty="0" smtClean="0">
                <a:latin typeface="宋体" charset="-122"/>
                <a:ea typeface="宋体" charset="-122"/>
              </a:rPr>
              <a:t>传真：</a:t>
            </a:r>
            <a:r>
              <a:rPr lang="en-US" altLang="zh-CN" sz="1600" dirty="0" smtClean="0">
                <a:latin typeface="宋体" charset="-122"/>
                <a:ea typeface="宋体" charset="-122"/>
              </a:rPr>
              <a:t>021-64951999</a:t>
            </a:r>
          </a:p>
          <a:p>
            <a:pPr marL="0" indent="0"/>
            <a:endParaRPr lang="en-US" altLang="zh-CN" sz="1600" dirty="0" smtClean="0">
              <a:latin typeface="宋体" charset="-122"/>
              <a:ea typeface="宋体" charset="-122"/>
            </a:endParaRPr>
          </a:p>
          <a:p>
            <a:pPr marL="0" indent="0"/>
            <a:r>
              <a:rPr lang="zh-CN" altLang="en-US" sz="1600" dirty="0" smtClean="0">
                <a:latin typeface="宋体" charset="-122"/>
                <a:ea typeface="宋体" charset="-122"/>
              </a:rPr>
              <a:t>北京办事处</a:t>
            </a:r>
            <a:br>
              <a:rPr lang="zh-CN" altLang="en-US" sz="1600" dirty="0" smtClean="0">
                <a:latin typeface="宋体" charset="-122"/>
                <a:ea typeface="宋体" charset="-122"/>
              </a:rPr>
            </a:br>
            <a:r>
              <a:rPr lang="zh-CN" altLang="en-US" sz="1600" dirty="0" smtClean="0">
                <a:latin typeface="宋体" charset="-122"/>
                <a:ea typeface="宋体" charset="-122"/>
              </a:rPr>
              <a:t>地址：北京市朝阳区铜牛国际大厦光华路</a:t>
            </a:r>
            <a:r>
              <a:rPr lang="en-US" altLang="zh-CN" sz="1600" dirty="0" smtClean="0">
                <a:latin typeface="宋体" charset="-122"/>
                <a:ea typeface="宋体" charset="-122"/>
              </a:rPr>
              <a:t>15</a:t>
            </a:r>
            <a:r>
              <a:rPr lang="zh-CN" altLang="en-US" sz="1600" dirty="0" smtClean="0">
                <a:latin typeface="宋体" charset="-122"/>
                <a:ea typeface="宋体" charset="-122"/>
              </a:rPr>
              <a:t>号院</a:t>
            </a:r>
            <a:r>
              <a:rPr lang="en-US" altLang="zh-CN" sz="1600" dirty="0" smtClean="0">
                <a:latin typeface="宋体" charset="-122"/>
                <a:ea typeface="宋体" charset="-122"/>
              </a:rPr>
              <a:t>2</a:t>
            </a:r>
            <a:r>
              <a:rPr lang="zh-CN" altLang="en-US" sz="1600" dirty="0" smtClean="0">
                <a:latin typeface="宋体" charset="-122"/>
                <a:ea typeface="宋体" charset="-122"/>
              </a:rPr>
              <a:t>号楼</a:t>
            </a:r>
            <a:r>
              <a:rPr lang="en-US" altLang="zh-CN" sz="1600" dirty="0" smtClean="0">
                <a:latin typeface="宋体" charset="-122"/>
                <a:ea typeface="宋体" charset="-122"/>
              </a:rPr>
              <a:t>9</a:t>
            </a:r>
            <a:r>
              <a:rPr lang="zh-CN" altLang="en-US" sz="1600" dirty="0" smtClean="0">
                <a:latin typeface="宋体" charset="-122"/>
                <a:ea typeface="宋体" charset="-122"/>
              </a:rPr>
              <a:t>层</a:t>
            </a:r>
            <a:br>
              <a:rPr lang="zh-CN" altLang="en-US" sz="1600" dirty="0" smtClean="0">
                <a:latin typeface="宋体" charset="-122"/>
                <a:ea typeface="宋体" charset="-122"/>
              </a:rPr>
            </a:br>
            <a:r>
              <a:rPr lang="zh-CN" altLang="en-US" sz="1600" dirty="0" smtClean="0">
                <a:latin typeface="宋体" charset="-122"/>
                <a:ea typeface="宋体" charset="-122"/>
              </a:rPr>
              <a:t>邮编：</a:t>
            </a:r>
            <a:r>
              <a:rPr lang="en-US" altLang="zh-CN" sz="1600" dirty="0" smtClean="0">
                <a:latin typeface="宋体" charset="-122"/>
                <a:ea typeface="宋体" charset="-122"/>
              </a:rPr>
              <a:t>100026</a:t>
            </a:r>
            <a:br>
              <a:rPr lang="en-US" altLang="zh-CN" sz="1600" dirty="0" smtClean="0">
                <a:latin typeface="宋体" charset="-122"/>
                <a:ea typeface="宋体" charset="-122"/>
              </a:rPr>
            </a:br>
            <a:r>
              <a:rPr lang="zh-CN" altLang="en-US" sz="1600" dirty="0" smtClean="0">
                <a:latin typeface="宋体" charset="-122"/>
                <a:ea typeface="宋体" charset="-122"/>
              </a:rPr>
              <a:t>电话：</a:t>
            </a:r>
            <a:r>
              <a:rPr lang="en-US" altLang="zh-CN" sz="1600" dirty="0" smtClean="0">
                <a:latin typeface="宋体" charset="-122"/>
                <a:ea typeface="宋体" charset="-122"/>
              </a:rPr>
              <a:t>010 52093842</a:t>
            </a:r>
            <a:br>
              <a:rPr lang="en-US" altLang="zh-CN" sz="1600" dirty="0" smtClean="0">
                <a:latin typeface="宋体" charset="-122"/>
                <a:ea typeface="宋体" charset="-122"/>
              </a:rPr>
            </a:br>
            <a:r>
              <a:rPr lang="zh-CN" altLang="en-US" sz="1600" dirty="0" smtClean="0">
                <a:latin typeface="宋体" charset="-122"/>
                <a:ea typeface="宋体" charset="-122"/>
              </a:rPr>
              <a:t>传真：</a:t>
            </a:r>
            <a:r>
              <a:rPr lang="en-US" altLang="zh-CN" sz="1600" dirty="0" smtClean="0">
                <a:latin typeface="宋体" charset="-122"/>
                <a:ea typeface="宋体" charset="-122"/>
              </a:rPr>
              <a:t>010-52932280</a:t>
            </a:r>
          </a:p>
          <a:p>
            <a:pPr marL="0" indent="0"/>
            <a:endParaRPr lang="en-US" altLang="zh-CN" sz="1600" dirty="0" smtClean="0">
              <a:latin typeface="宋体" charset="-122"/>
              <a:ea typeface="宋体" charset="-122"/>
            </a:endParaRPr>
          </a:p>
          <a:p>
            <a:pPr marL="0" indent="0"/>
            <a:r>
              <a:rPr lang="zh-CN" altLang="en-US" sz="1600" dirty="0" smtClean="0">
                <a:latin typeface="宋体" charset="-122"/>
                <a:ea typeface="宋体" charset="-122"/>
              </a:rPr>
              <a:t>广州办事处</a:t>
            </a:r>
            <a:br>
              <a:rPr lang="zh-CN" altLang="en-US" sz="1600" dirty="0" smtClean="0">
                <a:latin typeface="宋体" charset="-122"/>
                <a:ea typeface="宋体" charset="-122"/>
              </a:rPr>
            </a:br>
            <a:r>
              <a:rPr lang="zh-CN" altLang="en-US" sz="1600" dirty="0" smtClean="0">
                <a:latin typeface="宋体" charset="-122"/>
                <a:ea typeface="宋体" charset="-122"/>
              </a:rPr>
              <a:t>地址：广州市荔湾区中山七路</a:t>
            </a:r>
            <a:r>
              <a:rPr lang="en-US" altLang="zh-CN" sz="1600" dirty="0" smtClean="0">
                <a:latin typeface="宋体" charset="-122"/>
                <a:ea typeface="宋体" charset="-122"/>
              </a:rPr>
              <a:t>50</a:t>
            </a:r>
            <a:r>
              <a:rPr lang="zh-CN" altLang="en-US" sz="1600" dirty="0" smtClean="0">
                <a:latin typeface="宋体" charset="-122"/>
                <a:ea typeface="宋体" charset="-122"/>
              </a:rPr>
              <a:t>号西门口广场</a:t>
            </a:r>
            <a:r>
              <a:rPr lang="en-US" altLang="zh-CN" sz="1600" dirty="0" smtClean="0">
                <a:latin typeface="宋体" charset="-122"/>
                <a:ea typeface="宋体" charset="-122"/>
              </a:rPr>
              <a:t>1707-08</a:t>
            </a:r>
            <a:r>
              <a:rPr lang="zh-CN" altLang="en-US" sz="1600" dirty="0" smtClean="0">
                <a:latin typeface="宋体" charset="-122"/>
                <a:ea typeface="宋体" charset="-122"/>
              </a:rPr>
              <a:t>室</a:t>
            </a:r>
            <a:br>
              <a:rPr lang="zh-CN" altLang="en-US" sz="1600" dirty="0" smtClean="0">
                <a:latin typeface="宋体" charset="-122"/>
                <a:ea typeface="宋体" charset="-122"/>
              </a:rPr>
            </a:br>
            <a:r>
              <a:rPr lang="zh-CN" altLang="en-US" sz="1600" dirty="0" smtClean="0">
                <a:latin typeface="宋体" charset="-122"/>
                <a:ea typeface="宋体" charset="-122"/>
              </a:rPr>
              <a:t>邮编：</a:t>
            </a:r>
            <a:r>
              <a:rPr lang="en-US" altLang="zh-CN" sz="1600" dirty="0" smtClean="0">
                <a:latin typeface="宋体" charset="-122"/>
                <a:ea typeface="宋体" charset="-122"/>
              </a:rPr>
              <a:t>510170</a:t>
            </a:r>
            <a:br>
              <a:rPr lang="en-US" altLang="zh-CN" sz="1600" dirty="0" smtClean="0">
                <a:latin typeface="宋体" charset="-122"/>
                <a:ea typeface="宋体" charset="-122"/>
              </a:rPr>
            </a:br>
            <a:r>
              <a:rPr lang="zh-CN" altLang="en-US" sz="1600" dirty="0" smtClean="0">
                <a:latin typeface="宋体" charset="-122"/>
                <a:ea typeface="宋体" charset="-122"/>
              </a:rPr>
              <a:t>电话：</a:t>
            </a:r>
            <a:r>
              <a:rPr lang="en-US" altLang="zh-CN" sz="1600" dirty="0" smtClean="0">
                <a:latin typeface="宋体" charset="-122"/>
                <a:ea typeface="宋体" charset="-122"/>
              </a:rPr>
              <a:t>020-28296555</a:t>
            </a:r>
            <a:br>
              <a:rPr lang="en-US" altLang="zh-CN" sz="1600" dirty="0" smtClean="0">
                <a:latin typeface="宋体" charset="-122"/>
                <a:ea typeface="宋体" charset="-122"/>
              </a:rPr>
            </a:br>
            <a:r>
              <a:rPr lang="zh-CN" altLang="en-US" sz="1600" dirty="0" smtClean="0">
                <a:latin typeface="宋体" charset="-122"/>
                <a:ea typeface="宋体" charset="-122"/>
              </a:rPr>
              <a:t>传真：</a:t>
            </a:r>
            <a:r>
              <a:rPr lang="en-US" altLang="zh-CN" sz="1600" dirty="0" smtClean="0">
                <a:latin typeface="宋体" charset="-122"/>
                <a:ea typeface="宋体" charset="-122"/>
              </a:rPr>
              <a:t>020-28296556</a:t>
            </a:r>
          </a:p>
          <a:p>
            <a:pPr marL="0" indent="0"/>
            <a:endParaRPr lang="zh-CN" altLang="en-US" dirty="0" smtClean="0">
              <a:latin typeface="宋体" charset="-122"/>
              <a:ea typeface="宋体" charset="-122"/>
            </a:endParaRPr>
          </a:p>
        </p:txBody>
      </p:sp>
      <p:sp>
        <p:nvSpPr>
          <p:cNvPr id="80899" name="标题 1"/>
          <p:cNvSpPr>
            <a:spLocks noGrp="1"/>
          </p:cNvSpPr>
          <p:nvPr>
            <p:ph type="title"/>
          </p:nvPr>
        </p:nvSpPr>
        <p:spPr>
          <a:xfrm>
            <a:off x="755650" y="0"/>
            <a:ext cx="7772400" cy="914400"/>
          </a:xfrm>
        </p:spPr>
        <p:txBody>
          <a:bodyPr>
            <a:normAutofit/>
          </a:bodyPr>
          <a:lstStyle/>
          <a:p>
            <a:r>
              <a:rPr lang="zh-CN" altLang="en-US" sz="2600" b="0" dirty="0" smtClean="0">
                <a:latin typeface="微软雅黑" pitchFamily="34" charset="-122"/>
                <a:ea typeface="微软雅黑" pitchFamily="34" charset="-122"/>
              </a:rPr>
              <a:t>联系我们</a:t>
            </a:r>
          </a:p>
        </p:txBody>
      </p:sp>
    </p:spTree>
    <p:extLst>
      <p:ext uri="{BB962C8B-B14F-4D97-AF65-F5344CB8AC3E}">
        <p14:creationId xmlns:p14="http://schemas.microsoft.com/office/powerpoint/2010/main" xmlns="" val="36988406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p:nvPr>
        </p:nvSpPr>
        <p:spPr/>
        <p:txBody>
          <a:bodyPr>
            <a:normAutofit/>
          </a:bodyPr>
          <a:lstStyle/>
          <a:p>
            <a:r>
              <a:rPr lang="zh-CN" altLang="en-US" sz="2600" dirty="0"/>
              <a:t>联系我们</a:t>
            </a:r>
          </a:p>
        </p:txBody>
      </p:sp>
      <p:sp>
        <p:nvSpPr>
          <p:cNvPr id="81923" name="内容占位符 2"/>
          <p:cNvSpPr>
            <a:spLocks noGrp="1"/>
          </p:cNvSpPr>
          <p:nvPr>
            <p:ph idx="1"/>
          </p:nvPr>
        </p:nvSpPr>
        <p:spPr>
          <a:xfrm>
            <a:off x="395288" y="1052513"/>
            <a:ext cx="7772400" cy="5329237"/>
          </a:xfrm>
        </p:spPr>
        <p:txBody>
          <a:bodyPr>
            <a:normAutofit lnSpcReduction="10000"/>
          </a:bodyPr>
          <a:lstStyle/>
          <a:p>
            <a:pPr marL="0" indent="0">
              <a:buFont typeface="Wingdings" pitchFamily="2" charset="2"/>
              <a:buNone/>
            </a:pPr>
            <a:r>
              <a:rPr lang="zh-CN" altLang="en-US" sz="1800" b="1" dirty="0" smtClean="0">
                <a:latin typeface="宋体" charset="-122"/>
                <a:ea typeface="宋体" charset="-122"/>
              </a:rPr>
              <a:t>技术支持联络专线</a:t>
            </a:r>
            <a:endParaRPr lang="en-US" altLang="zh-CN" sz="1800" b="1" dirty="0" smtClean="0">
              <a:latin typeface="宋体" charset="-122"/>
              <a:ea typeface="宋体" charset="-122"/>
            </a:endParaRPr>
          </a:p>
          <a:p>
            <a:pPr marL="0" indent="0">
              <a:buFont typeface="Wingdings" pitchFamily="2" charset="2"/>
              <a:buNone/>
            </a:pPr>
            <a:endParaRPr lang="en-US" altLang="zh-CN" sz="1400" dirty="0" smtClean="0"/>
          </a:p>
          <a:p>
            <a:pPr marL="0" indent="0">
              <a:buFont typeface="Wingdings" pitchFamily="2" charset="2"/>
              <a:buNone/>
            </a:pPr>
            <a:r>
              <a:rPr lang="zh-CN" altLang="en-US" sz="1600" dirty="0" smtClean="0">
                <a:latin typeface="宋体" charset="-122"/>
                <a:ea typeface="宋体" charset="-122"/>
              </a:rPr>
              <a:t>热分析技术上海专线</a:t>
            </a:r>
            <a:endParaRPr lang="en-US" altLang="zh-CN" sz="1600" dirty="0" smtClean="0">
              <a:latin typeface="宋体" charset="-122"/>
              <a:ea typeface="宋体" charset="-122"/>
            </a:endParaRPr>
          </a:p>
          <a:p>
            <a:pPr marL="0" indent="0">
              <a:buFont typeface="Wingdings" pitchFamily="2" charset="2"/>
              <a:buNone/>
            </a:pPr>
            <a:r>
              <a:rPr lang="zh-CN" altLang="en-US" sz="1600" dirty="0" smtClean="0">
                <a:latin typeface="宋体" charset="-122"/>
                <a:ea typeface="宋体" charset="-122"/>
              </a:rPr>
              <a:t>电话：</a:t>
            </a:r>
            <a:r>
              <a:rPr lang="en-US" altLang="zh-CN" sz="1600" dirty="0" smtClean="0">
                <a:latin typeface="宋体" charset="-122"/>
                <a:ea typeface="宋体" charset="-122"/>
              </a:rPr>
              <a:t>021-34182135        </a:t>
            </a:r>
            <a:r>
              <a:rPr lang="en-US" altLang="zh-CN" sz="1400" dirty="0" smtClean="0"/>
              <a:t>Email: Chinasupport@tainstruments.com</a:t>
            </a:r>
          </a:p>
          <a:p>
            <a:pPr marL="0" indent="0">
              <a:buFont typeface="Wingdings" pitchFamily="2" charset="2"/>
              <a:buNone/>
            </a:pPr>
            <a:endParaRPr lang="en-US" altLang="zh-CN" sz="1400" dirty="0" smtClean="0"/>
          </a:p>
          <a:p>
            <a:pPr marL="0" indent="0">
              <a:buFont typeface="Wingdings" pitchFamily="2" charset="2"/>
              <a:buNone/>
            </a:pPr>
            <a:r>
              <a:rPr lang="zh-CN" altLang="en-US" sz="1600" dirty="0" smtClean="0">
                <a:latin typeface="宋体" charset="-122"/>
                <a:ea typeface="宋体" charset="-122"/>
              </a:rPr>
              <a:t>热分析技术北京专线</a:t>
            </a:r>
            <a:endParaRPr lang="en-US" altLang="zh-CN" sz="1600" dirty="0" smtClean="0">
              <a:latin typeface="宋体" charset="-122"/>
              <a:ea typeface="宋体" charset="-122"/>
            </a:endParaRPr>
          </a:p>
          <a:p>
            <a:pPr marL="0" indent="0">
              <a:buFont typeface="Wingdings" pitchFamily="2" charset="2"/>
              <a:buNone/>
            </a:pPr>
            <a:r>
              <a:rPr lang="zh-CN" altLang="en-US" sz="1600" dirty="0" smtClean="0">
                <a:latin typeface="宋体" charset="-122"/>
                <a:ea typeface="宋体" charset="-122"/>
              </a:rPr>
              <a:t>电话</a:t>
            </a:r>
            <a:r>
              <a:rPr lang="en-US" altLang="zh-CN" sz="1600" dirty="0" smtClean="0">
                <a:latin typeface="宋体" charset="-122"/>
                <a:ea typeface="宋体" charset="-122"/>
              </a:rPr>
              <a:t>: 010-52093842        </a:t>
            </a:r>
            <a:r>
              <a:rPr lang="en-US" altLang="zh-CN" sz="1400" dirty="0" smtClean="0"/>
              <a:t>Email: Chinasupport@tainstruments.com</a:t>
            </a:r>
          </a:p>
          <a:p>
            <a:pPr marL="0" indent="0">
              <a:buFont typeface="Wingdings" pitchFamily="2" charset="2"/>
              <a:buNone/>
            </a:pPr>
            <a:r>
              <a:rPr lang="en-US" altLang="zh-CN" sz="1400" dirty="0" smtClean="0"/>
              <a:t>  </a:t>
            </a:r>
          </a:p>
          <a:p>
            <a:pPr marL="0" indent="0">
              <a:buFont typeface="Wingdings" pitchFamily="2" charset="2"/>
              <a:buNone/>
            </a:pPr>
            <a:r>
              <a:rPr lang="zh-CN" altLang="en-US" sz="1600" dirty="0" smtClean="0">
                <a:latin typeface="宋体" charset="-122"/>
                <a:ea typeface="宋体" charset="-122"/>
              </a:rPr>
              <a:t>流变技术专线</a:t>
            </a:r>
            <a:endParaRPr lang="en-US" altLang="zh-CN" sz="1600" dirty="0" smtClean="0">
              <a:latin typeface="宋体" charset="-122"/>
              <a:ea typeface="宋体" charset="-122"/>
            </a:endParaRPr>
          </a:p>
          <a:p>
            <a:pPr marL="0" indent="0">
              <a:buFont typeface="Wingdings" pitchFamily="2" charset="2"/>
              <a:buNone/>
            </a:pPr>
            <a:r>
              <a:rPr lang="zh-CN" altLang="en-US" sz="1600" dirty="0" smtClean="0">
                <a:latin typeface="宋体" charset="-122"/>
                <a:ea typeface="宋体" charset="-122"/>
              </a:rPr>
              <a:t>电话</a:t>
            </a:r>
            <a:r>
              <a:rPr lang="en-US" altLang="zh-CN" sz="1600" dirty="0" smtClean="0">
                <a:latin typeface="宋体" charset="-122"/>
                <a:ea typeface="宋体" charset="-122"/>
              </a:rPr>
              <a:t>: 021-34182137        </a:t>
            </a:r>
            <a:r>
              <a:rPr lang="en-US" altLang="zh-CN" sz="1400" dirty="0" smtClean="0"/>
              <a:t>Email: Chinasupport@tainstruments.com</a:t>
            </a:r>
          </a:p>
          <a:p>
            <a:pPr marL="0" indent="0">
              <a:buFont typeface="Wingdings" pitchFamily="2" charset="2"/>
              <a:buNone/>
            </a:pPr>
            <a:endParaRPr lang="en-US" altLang="zh-CN" sz="1400" dirty="0" smtClean="0"/>
          </a:p>
          <a:p>
            <a:pPr marL="0" indent="0">
              <a:buFont typeface="Wingdings" pitchFamily="2" charset="2"/>
              <a:buNone/>
            </a:pPr>
            <a:r>
              <a:rPr lang="zh-CN" altLang="en-US" sz="1600" dirty="0" smtClean="0">
                <a:latin typeface="宋体" charset="-122"/>
                <a:ea typeface="宋体" charset="-122"/>
              </a:rPr>
              <a:t>热物性技术专线</a:t>
            </a:r>
            <a:endParaRPr lang="en-US" altLang="zh-CN" sz="1600" dirty="0" smtClean="0">
              <a:latin typeface="宋体" charset="-122"/>
              <a:ea typeface="宋体" charset="-122"/>
            </a:endParaRPr>
          </a:p>
          <a:p>
            <a:pPr marL="0" indent="0">
              <a:buFont typeface="Wingdings" pitchFamily="2" charset="2"/>
              <a:buNone/>
            </a:pPr>
            <a:r>
              <a:rPr lang="zh-CN" altLang="en-US" sz="1600" dirty="0" smtClean="0">
                <a:latin typeface="宋体" charset="-122"/>
                <a:ea typeface="宋体" charset="-122"/>
              </a:rPr>
              <a:t>电话</a:t>
            </a:r>
            <a:r>
              <a:rPr lang="en-US" altLang="zh-CN" sz="1600" dirty="0" smtClean="0">
                <a:latin typeface="宋体" charset="-122"/>
                <a:ea typeface="宋体" charset="-122"/>
              </a:rPr>
              <a:t>: 010-52093843        </a:t>
            </a:r>
            <a:r>
              <a:rPr lang="en-US" altLang="zh-CN" sz="1400" dirty="0" smtClean="0"/>
              <a:t>Email: Chinasupport@tainstruments.com</a:t>
            </a:r>
          </a:p>
          <a:p>
            <a:pPr marL="0" indent="0">
              <a:buFont typeface="Wingdings" pitchFamily="2" charset="2"/>
              <a:buNone/>
            </a:pPr>
            <a:endParaRPr lang="en-US" altLang="zh-CN" sz="1400" dirty="0" smtClean="0"/>
          </a:p>
          <a:p>
            <a:pPr marL="0" indent="0">
              <a:buFont typeface="Wingdings" pitchFamily="2" charset="2"/>
              <a:buNone/>
            </a:pPr>
            <a:r>
              <a:rPr lang="zh-CN" altLang="en-US" sz="1600" dirty="0" smtClean="0">
                <a:latin typeface="宋体" charset="-122"/>
                <a:ea typeface="宋体" charset="-122"/>
              </a:rPr>
              <a:t>微量热技术专线</a:t>
            </a:r>
            <a:endParaRPr lang="en-US" altLang="zh-CN" sz="1600" dirty="0" smtClean="0">
              <a:latin typeface="宋体" charset="-122"/>
              <a:ea typeface="宋体" charset="-122"/>
            </a:endParaRPr>
          </a:p>
          <a:p>
            <a:pPr marL="0" indent="0">
              <a:buFont typeface="Wingdings" pitchFamily="2" charset="2"/>
              <a:buNone/>
            </a:pPr>
            <a:r>
              <a:rPr lang="zh-CN" altLang="en-US" sz="1600" dirty="0" smtClean="0">
                <a:latin typeface="宋体" charset="-122"/>
                <a:ea typeface="宋体" charset="-122"/>
              </a:rPr>
              <a:t>电话</a:t>
            </a:r>
            <a:r>
              <a:rPr lang="en-US" altLang="zh-CN" sz="1600" dirty="0" smtClean="0">
                <a:latin typeface="宋体" charset="-122"/>
                <a:ea typeface="宋体" charset="-122"/>
              </a:rPr>
              <a:t>: 021-34182138        </a:t>
            </a:r>
            <a:r>
              <a:rPr lang="en-US" altLang="zh-CN" sz="1400" dirty="0" smtClean="0"/>
              <a:t>Email: Chinasupport@tainstruments.com</a:t>
            </a:r>
          </a:p>
          <a:p>
            <a:pPr marL="0" indent="0">
              <a:buFont typeface="Wingdings" pitchFamily="2" charset="2"/>
              <a:buNone/>
            </a:pPr>
            <a:r>
              <a:rPr lang="en-US" altLang="zh-CN" sz="1400" dirty="0" smtClean="0"/>
              <a:t> </a:t>
            </a:r>
          </a:p>
          <a:p>
            <a:pPr marL="0" indent="0">
              <a:buFont typeface="Wingdings" pitchFamily="2" charset="2"/>
              <a:buNone/>
            </a:pPr>
            <a:r>
              <a:rPr lang="zh-CN" altLang="en-US" sz="1600" dirty="0" smtClean="0">
                <a:latin typeface="宋体" charset="-122"/>
                <a:ea typeface="宋体" charset="-122"/>
              </a:rPr>
              <a:t>耗材专线：</a:t>
            </a:r>
            <a:endParaRPr lang="en-US" altLang="zh-CN" sz="1600" dirty="0" smtClean="0">
              <a:latin typeface="宋体" charset="-122"/>
              <a:ea typeface="宋体" charset="-122"/>
            </a:endParaRPr>
          </a:p>
          <a:p>
            <a:pPr marL="0" indent="0">
              <a:buFont typeface="Wingdings" pitchFamily="2" charset="2"/>
              <a:buNone/>
            </a:pPr>
            <a:r>
              <a:rPr lang="zh-CN" altLang="en-US" sz="1600" dirty="0" smtClean="0">
                <a:latin typeface="宋体" charset="-122"/>
                <a:ea typeface="宋体" charset="-122"/>
              </a:rPr>
              <a:t>电话</a:t>
            </a:r>
            <a:r>
              <a:rPr lang="en-US" altLang="zh-CN" sz="1600" dirty="0" smtClean="0">
                <a:latin typeface="宋体" charset="-122"/>
                <a:ea typeface="宋体" charset="-122"/>
              </a:rPr>
              <a:t>: 021-34182118        </a:t>
            </a:r>
            <a:r>
              <a:rPr lang="en-US" altLang="zh-CN" sz="1400" dirty="0" smtClean="0"/>
              <a:t>Email:  jzhang@tainstruments.com</a:t>
            </a:r>
          </a:p>
          <a:p>
            <a:pPr marL="0" indent="0">
              <a:buFont typeface="Wingdings" pitchFamily="2" charset="2"/>
              <a:buNone/>
            </a:pPr>
            <a:endParaRPr lang="en-US" altLang="zh-CN" sz="1400" dirty="0" smtClean="0"/>
          </a:p>
          <a:p>
            <a:pPr marL="0" indent="0">
              <a:buFont typeface="Wingdings" pitchFamily="2" charset="2"/>
              <a:buNone/>
            </a:pPr>
            <a:endParaRPr lang="en-US" altLang="zh-CN" sz="1400" dirty="0" smtClean="0"/>
          </a:p>
          <a:p>
            <a:pPr marL="0" indent="0">
              <a:buFont typeface="Wingdings" pitchFamily="2" charset="2"/>
              <a:buNone/>
            </a:pPr>
            <a:endParaRPr lang="en-US" altLang="zh-CN" dirty="0" smtClean="0"/>
          </a:p>
          <a:p>
            <a:pPr marL="0" indent="0">
              <a:buFont typeface="Wingdings" pitchFamily="2" charset="2"/>
              <a:buNone/>
            </a:pPr>
            <a:endParaRPr lang="en-US" altLang="zh-CN" dirty="0" smtClean="0"/>
          </a:p>
        </p:txBody>
      </p:sp>
    </p:spTree>
    <p:extLst>
      <p:ext uri="{BB962C8B-B14F-4D97-AF65-F5344CB8AC3E}">
        <p14:creationId xmlns:p14="http://schemas.microsoft.com/office/powerpoint/2010/main" xmlns="" val="192705494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a:normAutofit/>
          </a:bodyPr>
          <a:lstStyle/>
          <a:p>
            <a:r>
              <a:rPr lang="en-US" altLang="zh-CN" sz="2600" dirty="0"/>
              <a:t>Tech Tips</a:t>
            </a:r>
            <a:endParaRPr lang="zh-CN" altLang="en-US" sz="2600" dirty="0"/>
          </a:p>
        </p:txBody>
      </p:sp>
      <p:sp>
        <p:nvSpPr>
          <p:cNvPr id="82947" name="内容占位符 2"/>
          <p:cNvSpPr>
            <a:spLocks noGrp="1"/>
          </p:cNvSpPr>
          <p:nvPr>
            <p:ph idx="1"/>
          </p:nvPr>
        </p:nvSpPr>
        <p:spPr>
          <a:xfrm>
            <a:off x="611188" y="1125538"/>
            <a:ext cx="7772400" cy="5399087"/>
          </a:xfrm>
        </p:spPr>
        <p:txBody>
          <a:bodyPr/>
          <a:lstStyle/>
          <a:p>
            <a:r>
              <a:rPr lang="en-US" altLang="zh-CN" sz="1800" dirty="0" smtClean="0"/>
              <a:t>Tech tips</a:t>
            </a:r>
          </a:p>
          <a:p>
            <a:pPr marL="266700" lvl="1" indent="19050">
              <a:buFont typeface="Wingdings" pitchFamily="2" charset="2"/>
              <a:buNone/>
            </a:pPr>
            <a:r>
              <a:rPr lang="en-US" altLang="zh-CN" sz="1600" dirty="0" smtClean="0">
                <a:latin typeface="宋体" charset="-122"/>
                <a:ea typeface="宋体" charset="-122"/>
              </a:rPr>
              <a:t>TA </a:t>
            </a:r>
            <a:r>
              <a:rPr lang="zh-CN" altLang="en-US" sz="1600" dirty="0" smtClean="0">
                <a:latin typeface="宋体" charset="-122"/>
                <a:ea typeface="宋体" charset="-122"/>
              </a:rPr>
              <a:t>网站：</a:t>
            </a:r>
            <a:r>
              <a:rPr lang="en-US" altLang="zh-CN" sz="1600" dirty="0" smtClean="0">
                <a:hlinkClick r:id="rId3"/>
              </a:rPr>
              <a:t>http://video.tainstruments.com/Pages/VideoPlayer.aspx</a:t>
            </a:r>
            <a:endParaRPr lang="en-US" altLang="zh-CN" sz="1600" dirty="0" smtClean="0"/>
          </a:p>
          <a:p>
            <a:pPr>
              <a:buFont typeface="Wingdings" pitchFamily="2" charset="2"/>
              <a:buNone/>
            </a:pPr>
            <a:r>
              <a:rPr lang="zh-CN" altLang="en-US" sz="1600" dirty="0" smtClean="0">
                <a:latin typeface="宋体" charset="-122"/>
                <a:ea typeface="宋体" charset="-122"/>
              </a:rPr>
              <a:t>   优酷</a:t>
            </a:r>
            <a:r>
              <a:rPr lang="en-US" altLang="zh-CN" sz="1600" dirty="0" smtClean="0">
                <a:latin typeface="宋体" charset="-122"/>
                <a:ea typeface="宋体" charset="-122"/>
              </a:rPr>
              <a:t>TA</a:t>
            </a:r>
            <a:r>
              <a:rPr lang="zh-CN" altLang="en-US" sz="1600" dirty="0" smtClean="0">
                <a:latin typeface="宋体" charset="-122"/>
                <a:ea typeface="宋体" charset="-122"/>
              </a:rPr>
              <a:t>频道： </a:t>
            </a:r>
            <a:r>
              <a:rPr lang="en-US" altLang="zh-CN" sz="1600" u="sng" dirty="0" smtClean="0">
                <a:hlinkClick r:id="rId4"/>
              </a:rPr>
              <a:t>http://u.youku.com/user_show/id_UMTY3MzUxNDIw.html</a:t>
            </a:r>
            <a:endParaRPr lang="en-US" altLang="zh-CN" sz="1600" u="sng" dirty="0" smtClean="0"/>
          </a:p>
          <a:p>
            <a:pPr marL="266700" lvl="1" indent="19050">
              <a:buFont typeface="Wingdings" pitchFamily="2" charset="2"/>
              <a:buNone/>
            </a:pPr>
            <a:endParaRPr lang="en-US" altLang="zh-CN" sz="1600" dirty="0" smtClean="0">
              <a:latin typeface="宋体" charset="-122"/>
              <a:ea typeface="宋体" charset="-122"/>
            </a:endParaRPr>
          </a:p>
          <a:p>
            <a:pPr marL="266700" lvl="1" indent="19050">
              <a:buFont typeface="Wingdings" pitchFamily="2" charset="2"/>
              <a:buNone/>
            </a:pPr>
            <a:endParaRPr lang="en-US" altLang="zh-CN" sz="1600" dirty="0" smtClean="0">
              <a:latin typeface="宋体" charset="-122"/>
              <a:ea typeface="宋体" charset="-122"/>
            </a:endParaRPr>
          </a:p>
          <a:p>
            <a:pPr marL="266700" lvl="1" indent="19050"/>
            <a:endParaRPr lang="en-US" altLang="zh-CN" sz="2000" dirty="0" smtClean="0">
              <a:latin typeface="宋体" charset="-122"/>
              <a:ea typeface="宋体" charset="-122"/>
            </a:endParaRPr>
          </a:p>
          <a:p>
            <a:pPr marL="266700" lvl="1" indent="19050">
              <a:buFont typeface="Wingdings" pitchFamily="2" charset="2"/>
              <a:buNone/>
            </a:pPr>
            <a:r>
              <a:rPr lang="en-US" altLang="zh-CN" dirty="0" smtClean="0"/>
              <a:t> </a:t>
            </a:r>
          </a:p>
          <a:p>
            <a:pPr marL="266700" lvl="1" indent="19050">
              <a:buFont typeface="Wingdings" pitchFamily="2" charset="2"/>
              <a:buNone/>
            </a:pPr>
            <a:endParaRPr lang="zh-CN" altLang="zh-CN" sz="2000" dirty="0" smtClean="0"/>
          </a:p>
          <a:p>
            <a:pPr>
              <a:buFont typeface="Wingdings" pitchFamily="2" charset="2"/>
              <a:buNone/>
            </a:pPr>
            <a:r>
              <a:rPr lang="en-US" altLang="zh-CN" dirty="0" smtClean="0"/>
              <a:t> </a:t>
            </a:r>
            <a:endParaRPr lang="zh-CN" altLang="zh-CN" dirty="0" smtClean="0"/>
          </a:p>
          <a:p>
            <a:pPr marL="266700" lvl="1" indent="19050">
              <a:buFont typeface="Wingdings" pitchFamily="2" charset="2"/>
              <a:buNone/>
            </a:pPr>
            <a:r>
              <a:rPr lang="zh-CN" altLang="en-US" sz="1600" dirty="0" smtClean="0">
                <a:latin typeface="宋体" charset="-122"/>
                <a:ea typeface="宋体" charset="-122"/>
              </a:rPr>
              <a:t> </a:t>
            </a:r>
            <a:endParaRPr lang="en-US" altLang="zh-CN" sz="1600" dirty="0" smtClean="0">
              <a:latin typeface="宋体" charset="-122"/>
              <a:ea typeface="宋体"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1831730453"/>
              </p:ext>
            </p:extLst>
          </p:nvPr>
        </p:nvGraphicFramePr>
        <p:xfrm>
          <a:off x="1042814" y="2276872"/>
          <a:ext cx="6913562" cy="3823971"/>
        </p:xfrm>
        <a:graphic>
          <a:graphicData uri="http://schemas.openxmlformats.org/drawingml/2006/table">
            <a:tbl>
              <a:tblPr/>
              <a:tblGrid>
                <a:gridCol w="3600450"/>
                <a:gridCol w="3313112"/>
              </a:tblGrid>
              <a:tr h="576263">
                <a:tc gridSpan="2">
                  <a:txBody>
                    <a:bodyPr/>
                    <a:lstStyle>
                      <a:lvl1pPr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Tech Tips</a:t>
                      </a:r>
                      <a:r>
                        <a:rPr kumimoji="0" lang="zh-CN" altLang="en-US" sz="1800" b="1" i="0" u="none" strike="noStrike" cap="none" normalizeH="0" baseline="0" dirty="0" smtClean="0">
                          <a:ln>
                            <a:noFill/>
                          </a:ln>
                          <a:solidFill>
                            <a:schemeClr val="tx1"/>
                          </a:solidFill>
                          <a:effectLst/>
                          <a:latin typeface="宋体" charset="-122"/>
                          <a:ea typeface="宋体" charset="-122"/>
                        </a:rPr>
                        <a:t>内容索引：</a:t>
                      </a:r>
                      <a:endParaRPr kumimoji="0" lang="en-US" altLang="zh-CN" sz="1800" b="1" i="0" u="none" strike="noStrike" cap="none" normalizeH="0" baseline="0" dirty="0" smtClean="0">
                        <a:ln>
                          <a:noFill/>
                        </a:ln>
                        <a:solidFill>
                          <a:schemeClr val="tx1"/>
                        </a:solidFill>
                        <a:effectLst/>
                        <a:latin typeface="宋体" charset="-122"/>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hMerge="1">
                  <a:txBody>
                    <a:bodyPr/>
                    <a:lstStyle/>
                    <a:p>
                      <a:endParaRPr lang="zh-CN" altLang="en-US"/>
                    </a:p>
                  </a:txBody>
                  <a:tcPr/>
                </a:tc>
              </a:tr>
              <a:tr h="439738">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橡胶样片制备</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聚合物熔体环</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altLang="zh-CN" sz="1600" kern="1200" dirty="0" smtClean="0">
                          <a:solidFill>
                            <a:schemeClr val="tx1"/>
                          </a:solidFill>
                          <a:effectLst/>
                          <a:latin typeface="+mj-ea"/>
                          <a:ea typeface="+mj-ea"/>
                          <a:cs typeface="+mn-cs"/>
                        </a:rPr>
                        <a:t>DHR</a:t>
                      </a:r>
                      <a:r>
                        <a:rPr lang="zh-CN" altLang="zh-CN" sz="1600" kern="1200" dirty="0" smtClean="0">
                          <a:solidFill>
                            <a:schemeClr val="tx1"/>
                          </a:solidFill>
                          <a:effectLst/>
                          <a:latin typeface="+mj-ea"/>
                          <a:ea typeface="+mj-ea"/>
                          <a:cs typeface="+mn-cs"/>
                        </a:rPr>
                        <a:t>基础之夹具校准</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流变基础</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altLang="zh-CN" sz="1600" kern="1200" dirty="0" smtClean="0">
                          <a:solidFill>
                            <a:schemeClr val="tx1"/>
                          </a:solidFill>
                          <a:effectLst/>
                          <a:latin typeface="+mj-ea"/>
                          <a:ea typeface="+mn-ea"/>
                          <a:cs typeface="+mn-cs"/>
                        </a:rPr>
                        <a:t>DHR</a:t>
                      </a:r>
                      <a:r>
                        <a:rPr lang="zh-CN" sz="1600" kern="1200" dirty="0" smtClean="0">
                          <a:solidFill>
                            <a:schemeClr val="tx1"/>
                          </a:solidFill>
                          <a:effectLst/>
                          <a:latin typeface="+mj-ea"/>
                          <a:ea typeface="+mj-ea"/>
                          <a:cs typeface="+mn-cs"/>
                        </a:rPr>
                        <a:t>扭摆</a:t>
                      </a:r>
                      <a:r>
                        <a:rPr lang="zh-CN" sz="1600" kern="1200" dirty="0">
                          <a:solidFill>
                            <a:schemeClr val="tx1"/>
                          </a:solidFill>
                          <a:effectLst/>
                          <a:latin typeface="+mj-ea"/>
                          <a:ea typeface="+mj-ea"/>
                          <a:cs typeface="+mn-cs"/>
                        </a:rPr>
                        <a:t>校准</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altLang="zh-CN" sz="1600" kern="1200" dirty="0" smtClean="0">
                          <a:solidFill>
                            <a:schemeClr val="tx1"/>
                          </a:solidFill>
                          <a:effectLst/>
                          <a:latin typeface="+mj-ea"/>
                          <a:ea typeface="+mj-ea"/>
                          <a:cs typeface="+mn-cs"/>
                        </a:rPr>
                        <a:t>TRIOS</a:t>
                      </a:r>
                      <a:r>
                        <a:rPr lang="zh-CN" altLang="zh-CN" sz="1600" kern="1200" dirty="0" smtClean="0">
                          <a:solidFill>
                            <a:schemeClr val="tx1"/>
                          </a:solidFill>
                          <a:effectLst/>
                          <a:latin typeface="+mj-ea"/>
                          <a:ea typeface="+mj-ea"/>
                          <a:cs typeface="+mn-cs"/>
                        </a:rPr>
                        <a:t>数据导出</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轴向力控制</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流变测量夹具</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结构变化样品测试</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样品修边</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altLang="zh-CN" sz="1600" kern="1200" dirty="0" smtClean="0">
                          <a:solidFill>
                            <a:schemeClr val="tx1"/>
                          </a:solidFill>
                          <a:effectLst/>
                          <a:latin typeface="+mj-ea"/>
                          <a:ea typeface="+mj-ea"/>
                          <a:cs typeface="+mn-cs"/>
                        </a:rPr>
                        <a:t>TRIOS</a:t>
                      </a:r>
                      <a:r>
                        <a:rPr lang="zh-CN" altLang="zh-CN" sz="1600" kern="1200" dirty="0" smtClean="0">
                          <a:solidFill>
                            <a:schemeClr val="tx1"/>
                          </a:solidFill>
                          <a:effectLst/>
                          <a:latin typeface="+mj-ea"/>
                          <a:ea typeface="+mj-ea"/>
                          <a:cs typeface="+mn-cs"/>
                        </a:rPr>
                        <a:t>使用权限控制</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tx1"/>
                          </a:solidFill>
                          <a:effectLst/>
                          <a:latin typeface="+mj-ea"/>
                          <a:ea typeface="+mj-ea"/>
                          <a:cs typeface="+mn-cs"/>
                        </a:rPr>
                        <a:t>用</a:t>
                      </a:r>
                      <a:r>
                        <a:rPr lang="en-US" altLang="zh-CN" sz="1600" kern="1200" dirty="0" smtClean="0">
                          <a:solidFill>
                            <a:schemeClr val="tx1"/>
                          </a:solidFill>
                          <a:effectLst/>
                          <a:latin typeface="+mj-ea"/>
                          <a:ea typeface="+mj-ea"/>
                          <a:cs typeface="+mn-cs"/>
                        </a:rPr>
                        <a:t>TRIOS</a:t>
                      </a:r>
                      <a:r>
                        <a:rPr lang="zh-CN" altLang="zh-CN" sz="1600" kern="1200" dirty="0" smtClean="0">
                          <a:solidFill>
                            <a:schemeClr val="tx1"/>
                          </a:solidFill>
                          <a:effectLst/>
                          <a:latin typeface="+mj-ea"/>
                          <a:ea typeface="+mj-ea"/>
                          <a:cs typeface="+mn-cs"/>
                        </a:rPr>
                        <a:t>进行室温叠加</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altLang="zh-CN" sz="1600" kern="1200" dirty="0" smtClean="0">
                          <a:solidFill>
                            <a:schemeClr val="tx1"/>
                          </a:solidFill>
                          <a:effectLst/>
                          <a:latin typeface="+mj-ea"/>
                          <a:ea typeface="+mj-ea"/>
                          <a:cs typeface="+mn-cs"/>
                        </a:rPr>
                        <a:t>TRIOS</a:t>
                      </a:r>
                      <a:r>
                        <a:rPr lang="zh-CN" altLang="zh-CN" sz="1600" kern="1200" dirty="0" smtClean="0">
                          <a:solidFill>
                            <a:schemeClr val="tx1"/>
                          </a:solidFill>
                          <a:effectLst/>
                          <a:latin typeface="+mj-ea"/>
                          <a:ea typeface="+mj-ea"/>
                          <a:cs typeface="+mn-cs"/>
                        </a:rPr>
                        <a:t>数据分析之叠图</a:t>
                      </a: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defRPr/>
                      </a:pPr>
                      <a:r>
                        <a:rPr lang="en-US" altLang="zh-CN" sz="1600" kern="1200" dirty="0" smtClean="0">
                          <a:solidFill>
                            <a:schemeClr val="tx1"/>
                          </a:solidFill>
                          <a:effectLst/>
                          <a:latin typeface="+mj-ea"/>
                          <a:ea typeface="+mj-ea"/>
                          <a:cs typeface="+mn-cs"/>
                        </a:rPr>
                        <a:t>Cox-</a:t>
                      </a:r>
                      <a:r>
                        <a:rPr lang="en-US" altLang="zh-CN" sz="1600" kern="1200" dirty="0" err="1" smtClean="0">
                          <a:solidFill>
                            <a:schemeClr val="tx1"/>
                          </a:solidFill>
                          <a:effectLst/>
                          <a:latin typeface="+mj-ea"/>
                          <a:ea typeface="+mj-ea"/>
                          <a:cs typeface="+mn-cs"/>
                        </a:rPr>
                        <a:t>Merz</a:t>
                      </a:r>
                      <a:r>
                        <a:rPr lang="zh-CN" altLang="zh-CN" sz="1600" kern="1200" dirty="0" smtClean="0">
                          <a:solidFill>
                            <a:schemeClr val="tx1"/>
                          </a:solidFill>
                          <a:effectLst/>
                          <a:latin typeface="+mj-ea"/>
                          <a:ea typeface="+mj-ea"/>
                          <a:cs typeface="+mn-cs"/>
                        </a:rPr>
                        <a:t>变换</a:t>
                      </a:r>
                      <a:endParaRPr kumimoji="0" lang="en-US" altLang="zh-CN" sz="1600" b="0" i="0" u="none" strike="noStrike" cap="none" normalizeH="0" baseline="0" dirty="0" smtClean="0">
                        <a:ln>
                          <a:noFill/>
                        </a:ln>
                        <a:solidFill>
                          <a:srgbClr val="000000"/>
                        </a:solidFill>
                        <a:effectLst/>
                        <a:latin typeface="+mj-ea"/>
                        <a:ea typeface="+mj-ea"/>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rgbClr val="000000"/>
                        </a:solidFill>
                        <a:effectLst/>
                        <a:latin typeface="+mj-ea"/>
                        <a:ea typeface="+mj-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rgbClr val="000000"/>
                        </a:solidFill>
                        <a:effectLst/>
                        <a:latin typeface="宋体" charset="-122"/>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4572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1pPr>
                      <a:lvl2pPr marL="742950" indent="-285750" algn="l">
                        <a:spcBef>
                          <a:spcPct val="20000"/>
                        </a:spcBef>
                        <a:buClr>
                          <a:srgbClr val="00529B"/>
                        </a:buClr>
                        <a:buFont typeface="Wingdings" pitchFamily="2" charset="2"/>
                        <a:defRPr sz="1600">
                          <a:solidFill>
                            <a:schemeClr val="tx1"/>
                          </a:solidFill>
                          <a:latin typeface="Arial" charset="0"/>
                          <a:ea typeface="ＭＳ Ｐゴシック" pitchFamily="34" charset="-128"/>
                        </a:defRPr>
                      </a:lvl2pPr>
                      <a:lvl3pPr marL="11430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3pPr>
                      <a:lvl4pPr marL="16002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4pPr>
                      <a:lvl5pPr marL="2057400" indent="-228600" algn="l">
                        <a:spcBef>
                          <a:spcPct val="20000"/>
                        </a:spcBef>
                        <a:buClr>
                          <a:srgbClr val="00529B"/>
                        </a:buClr>
                        <a:buFont typeface="Wingdings" pitchFamily="2" charset="2"/>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529B"/>
                        </a:buClr>
                        <a:buFont typeface="Wingdings" pitchFamily="2" charset="2"/>
                        <a:defRPr sz="1600">
                          <a:solidFill>
                            <a:schemeClr val="tx1"/>
                          </a:solidFill>
                          <a:latin typeface="Arial" charset="0"/>
                          <a:ea typeface="ＭＳ Ｐゴシック" pitchFamily="34" charset="-128"/>
                        </a:defRPr>
                      </a:lvl9p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rgbClr val="000000"/>
                        </a:solidFill>
                        <a:effectLst/>
                        <a:latin typeface="宋体" charset="-122"/>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xmlns="" val="229215427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p:cNvSpPr>
            <a:spLocks noGrp="1"/>
          </p:cNvSpPr>
          <p:nvPr>
            <p:ph type="title"/>
          </p:nvPr>
        </p:nvSpPr>
        <p:spPr/>
        <p:txBody>
          <a:bodyPr>
            <a:normAutofit/>
          </a:bodyPr>
          <a:lstStyle/>
          <a:p>
            <a:r>
              <a:rPr lang="zh-CN" altLang="en-US" sz="2600" dirty="0"/>
              <a:t>网络在线培训 </a:t>
            </a:r>
            <a:r>
              <a:rPr lang="en-US" altLang="zh-CN" sz="2600" dirty="0"/>
              <a:t>E training</a:t>
            </a:r>
          </a:p>
        </p:txBody>
      </p:sp>
      <p:pic>
        <p:nvPicPr>
          <p:cNvPr id="83971"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268538" y="1628775"/>
            <a:ext cx="4664075" cy="48006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3972" name="矩形 3"/>
          <p:cNvSpPr>
            <a:spLocks noChangeArrowheads="1"/>
          </p:cNvSpPr>
          <p:nvPr/>
        </p:nvSpPr>
        <p:spPr bwMode="auto">
          <a:xfrm>
            <a:off x="0" y="1125538"/>
            <a:ext cx="9036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zh-CN" sz="2000" b="1"/>
              <a:t>http://www.tainstruments.com.cn/main.aspx?id=129&amp;n=3&amp;siteid=12</a:t>
            </a:r>
          </a:p>
        </p:txBody>
      </p:sp>
    </p:spTree>
    <p:extLst>
      <p:ext uri="{BB962C8B-B14F-4D97-AF65-F5344CB8AC3E}">
        <p14:creationId xmlns:p14="http://schemas.microsoft.com/office/powerpoint/2010/main" xmlns="" val="10714523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p:cNvSpPr>
          <p:nvPr>
            <p:ph type="title"/>
          </p:nvPr>
        </p:nvSpPr>
        <p:spPr>
          <a:xfrm>
            <a:off x="614363" y="0"/>
            <a:ext cx="7772400" cy="914400"/>
          </a:xfrm>
        </p:spPr>
        <p:txBody>
          <a:bodyPr>
            <a:normAutofit/>
          </a:bodyPr>
          <a:lstStyle/>
          <a:p>
            <a:r>
              <a:rPr lang="zh-CN" altLang="en-US" sz="2600" dirty="0"/>
              <a:t>理论应用培训课程</a:t>
            </a:r>
          </a:p>
        </p:txBody>
      </p:sp>
      <p:sp>
        <p:nvSpPr>
          <p:cNvPr id="84995" name="矩形 5"/>
          <p:cNvSpPr>
            <a:spLocks noChangeArrowheads="1"/>
          </p:cNvSpPr>
          <p:nvPr/>
        </p:nvSpPr>
        <p:spPr bwMode="auto">
          <a:xfrm>
            <a:off x="1692275" y="1125538"/>
            <a:ext cx="5616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zh-CN" sz="2000" b="1"/>
              <a:t>http://www.tachina.net/items.aspx</a:t>
            </a:r>
          </a:p>
        </p:txBody>
      </p:sp>
      <p:pic>
        <p:nvPicPr>
          <p:cNvPr id="84996"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930400" y="1628775"/>
            <a:ext cx="5378450" cy="48006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51489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zh-TW" b="0" smtClean="0">
                <a:latin typeface="微软雅黑" pitchFamily="34" charset="-122"/>
                <a:ea typeface="微软雅黑" pitchFamily="34" charset="-122"/>
              </a:rPr>
              <a:t>Thank You</a:t>
            </a:r>
          </a:p>
        </p:txBody>
      </p:sp>
      <p:pic>
        <p:nvPicPr>
          <p:cNvPr id="86019" name="Picture 14" descr="glob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47800"/>
            <a:ext cx="914558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629010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zh-CN" altLang="en-US" sz="2600" dirty="0"/>
              <a:t>应变是什么</a:t>
            </a:r>
            <a:endParaRPr lang="en-US" altLang="zh-CN" sz="2600" dirty="0"/>
          </a:p>
        </p:txBody>
      </p:sp>
      <p:sp>
        <p:nvSpPr>
          <p:cNvPr id="9219" name="Rectangle 3"/>
          <p:cNvSpPr>
            <a:spLocks noGrp="1" noChangeArrowheads="1"/>
          </p:cNvSpPr>
          <p:nvPr>
            <p:ph idx="1"/>
          </p:nvPr>
        </p:nvSpPr>
        <p:spPr/>
        <p:txBody>
          <a:bodyPr>
            <a:normAutofit/>
          </a:bodyPr>
          <a:lstStyle/>
          <a:p>
            <a:r>
              <a:rPr lang="en-US" altLang="zh-CN" sz="1800" dirty="0" smtClean="0">
                <a:latin typeface="宋体" pitchFamily="2" charset="-122"/>
                <a:ea typeface="宋体" pitchFamily="2" charset="-122"/>
              </a:rPr>
              <a:t>DHR</a:t>
            </a:r>
            <a:r>
              <a:rPr lang="zh-CN" altLang="en-US" sz="1800" dirty="0" smtClean="0">
                <a:latin typeface="宋体" pitchFamily="2" charset="-122"/>
                <a:ea typeface="宋体" pitchFamily="2" charset="-122"/>
              </a:rPr>
              <a:t>：</a:t>
            </a:r>
            <a:r>
              <a:rPr lang="en-US" altLang="zh-CN" sz="1800" dirty="0" smtClean="0">
                <a:latin typeface="宋体" pitchFamily="2" charset="-122"/>
                <a:ea typeface="宋体" pitchFamily="2" charset="-122"/>
              </a:rPr>
              <a:t>Discovery Hybrid </a:t>
            </a:r>
            <a:r>
              <a:rPr lang="en-US" altLang="zh-CN" sz="1800" dirty="0" err="1" smtClean="0">
                <a:latin typeface="宋体" pitchFamily="2" charset="-122"/>
                <a:ea typeface="宋体" pitchFamily="2" charset="-122"/>
              </a:rPr>
              <a:t>Rheometer</a:t>
            </a:r>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流变学是研究物质流动和变形的科学。流动是变形的特例（连续变形），变形是力作用的结果！所以，也可以说，流变学是研究形变与力之间关系的科学，研究</a:t>
            </a:r>
            <a:r>
              <a:rPr lang="zh-CN" altLang="en-US" sz="1800" dirty="0" smtClean="0">
                <a:solidFill>
                  <a:srgbClr val="FF0000"/>
                </a:solidFill>
                <a:latin typeface="宋体" pitchFamily="2" charset="-122"/>
                <a:ea typeface="宋体" pitchFamily="2" charset="-122"/>
              </a:rPr>
              <a:t>应力</a:t>
            </a:r>
            <a:r>
              <a:rPr lang="zh-CN" altLang="en-US" sz="1800" dirty="0" smtClean="0">
                <a:latin typeface="宋体" pitchFamily="2" charset="-122"/>
                <a:ea typeface="宋体" pitchFamily="2" charset="-122"/>
              </a:rPr>
              <a:t>和</a:t>
            </a:r>
            <a:r>
              <a:rPr lang="zh-CN" altLang="en-US" sz="1800" dirty="0" smtClean="0">
                <a:solidFill>
                  <a:schemeClr val="accent1"/>
                </a:solidFill>
                <a:latin typeface="宋体" pitchFamily="2" charset="-122"/>
                <a:ea typeface="宋体" pitchFamily="2" charset="-122"/>
              </a:rPr>
              <a:t>应变（</a:t>
            </a:r>
            <a:r>
              <a:rPr lang="zh-CN" altLang="en-US" sz="1800" dirty="0" smtClean="0">
                <a:solidFill>
                  <a:srgbClr val="00B050"/>
                </a:solidFill>
                <a:latin typeface="宋体" pitchFamily="2" charset="-122"/>
                <a:ea typeface="宋体" pitchFamily="2" charset="-122"/>
              </a:rPr>
              <a:t>应变速率</a:t>
            </a:r>
            <a:r>
              <a:rPr lang="zh-CN" altLang="en-US" sz="1800" dirty="0" smtClean="0">
                <a:solidFill>
                  <a:schemeClr val="accent1"/>
                </a:solidFill>
                <a:latin typeface="宋体" pitchFamily="2" charset="-122"/>
                <a:ea typeface="宋体" pitchFamily="2" charset="-122"/>
              </a:rPr>
              <a:t>）</a:t>
            </a:r>
            <a:r>
              <a:rPr lang="zh-CN" altLang="en-US" sz="1800" dirty="0" smtClean="0">
                <a:latin typeface="宋体" pitchFamily="2" charset="-122"/>
                <a:ea typeface="宋体" pitchFamily="2" charset="-122"/>
              </a:rPr>
              <a:t>的关系！</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1800" dirty="0" smtClean="0">
                <a:latin typeface="宋体" pitchFamily="2" charset="-122"/>
                <a:ea typeface="宋体" pitchFamily="2" charset="-122"/>
              </a:rPr>
              <a:t>什么叫做</a:t>
            </a:r>
            <a:r>
              <a:rPr lang="zh-CN" altLang="en-US" sz="1800" dirty="0" smtClean="0">
                <a:solidFill>
                  <a:srgbClr val="0070C0"/>
                </a:solidFill>
                <a:latin typeface="宋体" pitchFamily="2" charset="-122"/>
                <a:ea typeface="宋体" pitchFamily="2" charset="-122"/>
              </a:rPr>
              <a:t>应变</a:t>
            </a:r>
            <a:r>
              <a:rPr lang="zh-CN" altLang="en-US" sz="1800" dirty="0" smtClean="0">
                <a:latin typeface="宋体" pitchFamily="2" charset="-122"/>
                <a:ea typeface="宋体" pitchFamily="2" charset="-122"/>
              </a:rPr>
              <a:t>和</a:t>
            </a:r>
            <a:r>
              <a:rPr lang="zh-CN" altLang="en-US" sz="1800" dirty="0" smtClean="0">
                <a:solidFill>
                  <a:srgbClr val="00B050"/>
                </a:solidFill>
                <a:latin typeface="宋体" pitchFamily="2" charset="-122"/>
                <a:ea typeface="宋体" pitchFamily="2" charset="-122"/>
              </a:rPr>
              <a:t>应变率</a:t>
            </a:r>
            <a:r>
              <a:rPr lang="zh-CN" altLang="en-US" sz="1800" dirty="0" smtClean="0">
                <a:latin typeface="宋体" pitchFamily="2" charset="-122"/>
                <a:ea typeface="宋体" pitchFamily="2" charset="-122"/>
              </a:rPr>
              <a:t>？下图是一个简单剪切模型，方便理解！</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3" name="图片 12" descr="strain2.JPG"/>
          <p:cNvPicPr>
            <a:picLocks noChangeAspect="1"/>
          </p:cNvPicPr>
          <p:nvPr/>
        </p:nvPicPr>
        <p:blipFill>
          <a:blip r:embed="rId2" cstate="print"/>
          <a:stretch>
            <a:fillRect/>
          </a:stretch>
        </p:blipFill>
        <p:spPr>
          <a:xfrm>
            <a:off x="755576" y="3140968"/>
            <a:ext cx="5328592" cy="2376264"/>
          </a:xfrm>
          <a:prstGeom prst="rect">
            <a:avLst/>
          </a:prstGeom>
        </p:spPr>
      </p:pic>
      <p:pic>
        <p:nvPicPr>
          <p:cNvPr id="14" name="图片 13" descr="strain rate2.JPG"/>
          <p:cNvPicPr>
            <a:picLocks noChangeAspect="1"/>
          </p:cNvPicPr>
          <p:nvPr/>
        </p:nvPicPr>
        <p:blipFill>
          <a:blip r:embed="rId3" cstate="print"/>
          <a:stretch>
            <a:fillRect/>
          </a:stretch>
        </p:blipFill>
        <p:spPr>
          <a:xfrm>
            <a:off x="6156176" y="3573016"/>
            <a:ext cx="2520280" cy="1512168"/>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zh-CN" altLang="en-US" sz="2600" dirty="0"/>
              <a:t>应力是什么</a:t>
            </a:r>
            <a:endParaRPr lang="en-US" altLang="zh-CN" sz="2600" dirty="0"/>
          </a:p>
        </p:txBody>
      </p:sp>
      <p:sp>
        <p:nvSpPr>
          <p:cNvPr id="9219" name="Rectangle 3"/>
          <p:cNvSpPr>
            <a:spLocks noGrp="1" noChangeArrowheads="1"/>
          </p:cNvSpPr>
          <p:nvPr>
            <p:ph idx="1"/>
          </p:nvPr>
        </p:nvSpPr>
        <p:spPr/>
        <p:txBody>
          <a:bodyPr>
            <a:normAutofit/>
          </a:bodyPr>
          <a:lstStyle/>
          <a:p>
            <a:r>
              <a:rPr lang="zh-CN" altLang="en-US" sz="1800" dirty="0" smtClean="0">
                <a:latin typeface="宋体" pitchFamily="2" charset="-122"/>
                <a:ea typeface="宋体" pitchFamily="2" charset="-122"/>
              </a:rPr>
              <a:t>什么叫做应力？下图是一个简单剪切模型，方便理解！</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pPr>
              <a:buNone/>
            </a:pPr>
            <a:endParaRPr lang="en-US" altLang="zh-CN" sz="1800" dirty="0" smtClean="0">
              <a:latin typeface="宋体" pitchFamily="2" charset="-122"/>
              <a:ea typeface="宋体" pitchFamily="2" charset="-122"/>
            </a:endParaRPr>
          </a:p>
        </p:txBody>
      </p:sp>
      <p:graphicFrame>
        <p:nvGraphicFramePr>
          <p:cNvPr id="114690" name="Object 2"/>
          <p:cNvGraphicFramePr>
            <a:graphicFrameLocks noChangeAspect="1"/>
          </p:cNvGraphicFramePr>
          <p:nvPr/>
        </p:nvGraphicFramePr>
        <p:xfrm>
          <a:off x="971599" y="2204864"/>
          <a:ext cx="3736765" cy="3170108"/>
        </p:xfrm>
        <a:graphic>
          <a:graphicData uri="http://schemas.openxmlformats.org/presentationml/2006/ole">
            <p:oleObj spid="_x0000_s200714" name="Visio" r:id="rId3" imgW="2783776" imgH="2364867" progId="">
              <p:embed/>
            </p:oleObj>
          </a:graphicData>
        </a:graphic>
      </p:graphicFrame>
      <p:pic>
        <p:nvPicPr>
          <p:cNvPr id="17" name="图片 16" descr="stress1.JPG"/>
          <p:cNvPicPr>
            <a:picLocks noChangeAspect="1"/>
          </p:cNvPicPr>
          <p:nvPr/>
        </p:nvPicPr>
        <p:blipFill>
          <a:blip r:embed="rId4" cstate="print"/>
          <a:stretch>
            <a:fillRect/>
          </a:stretch>
        </p:blipFill>
        <p:spPr>
          <a:xfrm>
            <a:off x="5724128" y="2276872"/>
            <a:ext cx="1704975" cy="1123950"/>
          </a:xfrm>
          <a:prstGeom prst="rect">
            <a:avLst/>
          </a:prstGeom>
        </p:spPr>
      </p:pic>
      <p:pic>
        <p:nvPicPr>
          <p:cNvPr id="18" name="图片 17" descr="stress2.JPG"/>
          <p:cNvPicPr>
            <a:picLocks noChangeAspect="1"/>
          </p:cNvPicPr>
          <p:nvPr/>
        </p:nvPicPr>
        <p:blipFill>
          <a:blip r:embed="rId5" cstate="print"/>
          <a:stretch>
            <a:fillRect/>
          </a:stretch>
        </p:blipFill>
        <p:spPr>
          <a:xfrm>
            <a:off x="5508104" y="4005064"/>
            <a:ext cx="2628800" cy="1728192"/>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altLang="zh-CN" sz="2600" dirty="0"/>
              <a:t>DHR</a:t>
            </a:r>
            <a:r>
              <a:rPr lang="zh-CN" altLang="en-US" sz="2600" dirty="0"/>
              <a:t>原理</a:t>
            </a:r>
            <a:endParaRPr lang="en-US" altLang="zh-CN" sz="2600" dirty="0"/>
          </a:p>
        </p:txBody>
      </p:sp>
      <p:sp>
        <p:nvSpPr>
          <p:cNvPr id="9219" name="Rectangle 3"/>
          <p:cNvSpPr>
            <a:spLocks noGrp="1" noChangeArrowheads="1"/>
          </p:cNvSpPr>
          <p:nvPr>
            <p:ph idx="1"/>
          </p:nvPr>
        </p:nvSpPr>
        <p:spPr/>
        <p:txBody>
          <a:bodyPr>
            <a:normAutofit fontScale="85000" lnSpcReduction="20000"/>
          </a:bodyPr>
          <a:lstStyle/>
          <a:p>
            <a:r>
              <a:rPr lang="en-US" altLang="zh-CN" sz="2100" dirty="0" smtClean="0">
                <a:latin typeface="宋体" pitchFamily="2" charset="-122"/>
                <a:ea typeface="宋体" pitchFamily="2" charset="-122"/>
              </a:rPr>
              <a:t>DHR</a:t>
            </a:r>
            <a:r>
              <a:rPr lang="zh-CN" altLang="en-US" sz="2100" dirty="0" smtClean="0">
                <a:latin typeface="宋体" pitchFamily="2" charset="-122"/>
                <a:ea typeface="宋体" pitchFamily="2" charset="-122"/>
              </a:rPr>
              <a:t>流变仪以马达旋转（摆动）对样品进行剪切的方式提供一个测试平台！马达对样品施加一定扭力</a:t>
            </a:r>
            <a:r>
              <a:rPr lang="en-US" altLang="zh-CN" sz="2100" dirty="0" smtClean="0">
                <a:solidFill>
                  <a:srgbClr val="FF0000"/>
                </a:solidFill>
                <a:latin typeface="宋体" pitchFamily="2" charset="-122"/>
                <a:ea typeface="宋体" pitchFamily="2" charset="-122"/>
              </a:rPr>
              <a:t>M</a:t>
            </a:r>
            <a:r>
              <a:rPr lang="zh-CN" altLang="en-US" sz="2100" dirty="0" smtClean="0">
                <a:solidFill>
                  <a:srgbClr val="FF0000"/>
                </a:solidFill>
                <a:latin typeface="宋体" pitchFamily="2" charset="-122"/>
                <a:ea typeface="宋体" pitchFamily="2" charset="-122"/>
              </a:rPr>
              <a:t>（</a:t>
            </a:r>
            <a:r>
              <a:rPr lang="en-US" altLang="zh-CN" sz="2100" dirty="0" smtClean="0">
                <a:solidFill>
                  <a:srgbClr val="FF0000"/>
                </a:solidFill>
                <a:latin typeface="宋体" pitchFamily="2" charset="-122"/>
                <a:ea typeface="宋体" pitchFamily="2" charset="-122"/>
              </a:rPr>
              <a:t>torque),</a:t>
            </a:r>
            <a:r>
              <a:rPr lang="zh-CN" altLang="en-US" sz="2100" dirty="0" smtClean="0">
                <a:latin typeface="宋体" pitchFamily="2" charset="-122"/>
                <a:ea typeface="宋体" pitchFamily="2" charset="-122"/>
              </a:rPr>
              <a:t>在扭力的作用下样品产生一定的</a:t>
            </a:r>
            <a:r>
              <a:rPr lang="zh-CN" altLang="en-US" sz="2100" dirty="0" smtClean="0">
                <a:solidFill>
                  <a:srgbClr val="0070C0"/>
                </a:solidFill>
                <a:latin typeface="宋体" pitchFamily="2" charset="-122"/>
                <a:ea typeface="宋体" pitchFamily="2" charset="-122"/>
              </a:rPr>
              <a:t>角位移</a:t>
            </a:r>
            <a:r>
              <a:rPr lang="en-US" altLang="zh-CN" sz="2100" dirty="0" smtClean="0">
                <a:solidFill>
                  <a:schemeClr val="accent1"/>
                </a:solidFill>
                <a:latin typeface="宋体" pitchFamily="2" charset="-122"/>
                <a:ea typeface="宋体" pitchFamily="2" charset="-122"/>
              </a:rPr>
              <a:t>φ</a:t>
            </a:r>
            <a:r>
              <a:rPr lang="zh-CN" altLang="en-US" sz="2100" dirty="0" smtClean="0">
                <a:solidFill>
                  <a:schemeClr val="accent1"/>
                </a:solidFill>
                <a:latin typeface="宋体" pitchFamily="2" charset="-122"/>
                <a:ea typeface="宋体" pitchFamily="2" charset="-122"/>
              </a:rPr>
              <a:t>（</a:t>
            </a:r>
            <a:r>
              <a:rPr lang="en-US" altLang="zh-CN" sz="2100" dirty="0" smtClean="0">
                <a:solidFill>
                  <a:schemeClr val="accent1"/>
                </a:solidFill>
                <a:latin typeface="宋体" pitchFamily="2" charset="-122"/>
                <a:ea typeface="宋体" pitchFamily="2" charset="-122"/>
              </a:rPr>
              <a:t>displacement)</a:t>
            </a:r>
            <a:r>
              <a:rPr lang="zh-CN" altLang="en-US" sz="2100" dirty="0" smtClean="0">
                <a:latin typeface="宋体" pitchFamily="2" charset="-122"/>
                <a:ea typeface="宋体" pitchFamily="2" charset="-122"/>
              </a:rPr>
              <a:t>或者</a:t>
            </a:r>
            <a:r>
              <a:rPr lang="zh-CN" altLang="en-US" sz="2100" dirty="0" smtClean="0">
                <a:solidFill>
                  <a:srgbClr val="00B050"/>
                </a:solidFill>
                <a:latin typeface="宋体" pitchFamily="2" charset="-122"/>
                <a:ea typeface="宋体" pitchFamily="2" charset="-122"/>
              </a:rPr>
              <a:t>转速</a:t>
            </a:r>
            <a:r>
              <a:rPr lang="en-US" altLang="zh-CN" sz="2100" dirty="0" smtClean="0">
                <a:solidFill>
                  <a:srgbClr val="00B050"/>
                </a:solidFill>
                <a:latin typeface="宋体" pitchFamily="2" charset="-122"/>
                <a:ea typeface="宋体" pitchFamily="2" charset="-122"/>
              </a:rPr>
              <a:t>Ω</a:t>
            </a:r>
            <a:r>
              <a:rPr lang="zh-CN" altLang="en-US" sz="2100" dirty="0" smtClean="0">
                <a:latin typeface="宋体" pitchFamily="2" charset="-122"/>
                <a:ea typeface="宋体" pitchFamily="2" charset="-122"/>
              </a:rPr>
              <a:t>，这可通过光学编码器测量！</a:t>
            </a:r>
            <a:endParaRPr lang="en-US" altLang="zh-CN" sz="21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r>
              <a:rPr lang="zh-CN" altLang="en-US" sz="2100" dirty="0" smtClean="0">
                <a:latin typeface="宋体" pitchFamily="2" charset="-122"/>
                <a:ea typeface="宋体" pitchFamily="2" charset="-122"/>
              </a:rPr>
              <a:t>由于力（扭矩）和位移是在运动头上量测，因此，轴承摩擦、系统惯量成为不可避免的影响因素</a:t>
            </a:r>
            <a:r>
              <a:rPr lang="zh-CN" altLang="en-US" sz="1800" dirty="0" smtClean="0">
                <a:latin typeface="宋体" pitchFamily="2" charset="-122"/>
                <a:ea typeface="宋体" pitchFamily="2" charset="-122"/>
              </a:rPr>
              <a:t>。</a:t>
            </a:r>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a:p>
            <a:endParaRPr lang="en-US" altLang="zh-CN" sz="1800" dirty="0" smtClean="0">
              <a:latin typeface="宋体" pitchFamily="2" charset="-122"/>
              <a:ea typeface="宋体" pitchFamily="2" charset="-122"/>
            </a:endParaRPr>
          </a:p>
        </p:txBody>
      </p:sp>
      <p:pic>
        <p:nvPicPr>
          <p:cNvPr id="15" name="图片 14"/>
          <p:cNvPicPr>
            <a:picLocks noChangeAspect="1"/>
          </p:cNvPicPr>
          <p:nvPr/>
        </p:nvPicPr>
        <p:blipFill>
          <a:blip r:embed="rId2" cstate="print"/>
          <a:stretch>
            <a:fillRect/>
          </a:stretch>
        </p:blipFill>
        <p:spPr>
          <a:xfrm>
            <a:off x="3167336" y="2132856"/>
            <a:ext cx="5797152" cy="3024336"/>
          </a:xfrm>
          <a:prstGeom prst="rect">
            <a:avLst/>
          </a:prstGeom>
        </p:spPr>
      </p:pic>
      <p:pic>
        <p:nvPicPr>
          <p:cNvPr id="16" name="图片 15" descr="6.JPG"/>
          <p:cNvPicPr>
            <a:picLocks noChangeAspect="1"/>
          </p:cNvPicPr>
          <p:nvPr/>
        </p:nvPicPr>
        <p:blipFill>
          <a:blip r:embed="rId3" cstate="print"/>
          <a:stretch>
            <a:fillRect/>
          </a:stretch>
        </p:blipFill>
        <p:spPr>
          <a:xfrm>
            <a:off x="323528" y="1916832"/>
            <a:ext cx="2808312" cy="3384376"/>
          </a:xfrm>
          <a:prstGeom prst="rect">
            <a:avLst/>
          </a:prstGeom>
        </p:spPr>
      </p:pic>
    </p:spTree>
    <p:extLst>
      <p:ext uri="{BB962C8B-B14F-4D97-AF65-F5344CB8AC3E}">
        <p14:creationId xmlns:p14="http://schemas.microsoft.com/office/powerpoint/2010/main" xmlns="" val="3853889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5394</TotalTime>
  <Words>2567</Words>
  <Application>Microsoft Office PowerPoint</Application>
  <PresentationFormat>全屏显示(4:3)</PresentationFormat>
  <Paragraphs>505</Paragraphs>
  <Slides>66</Slides>
  <Notes>9</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66</vt:i4>
      </vt:variant>
    </vt:vector>
  </HeadingPairs>
  <TitlesOfParts>
    <vt:vector size="69" baseType="lpstr">
      <vt:lpstr>TA Template</vt:lpstr>
      <vt:lpstr>Visio</vt:lpstr>
      <vt:lpstr>Graph</vt:lpstr>
      <vt:lpstr>  DHR 流变仪安装操作培训</vt:lpstr>
      <vt:lpstr>DHR 开机顺序</vt:lpstr>
      <vt:lpstr>DHR  开机顺序</vt:lpstr>
      <vt:lpstr>DHR  开机顺序</vt:lpstr>
      <vt:lpstr>DHR  开机顺序</vt:lpstr>
      <vt:lpstr>DHR 流变原理</vt:lpstr>
      <vt:lpstr>应变是什么</vt:lpstr>
      <vt:lpstr>应力是什么</vt:lpstr>
      <vt:lpstr>DHR原理</vt:lpstr>
      <vt:lpstr>角位移/角速率应变/应变速率</vt:lpstr>
      <vt:lpstr>扭矩（力）  剪切应力</vt:lpstr>
      <vt:lpstr>DHR换算</vt:lpstr>
      <vt:lpstr>DHR夹具</vt:lpstr>
      <vt:lpstr>平行板</vt:lpstr>
      <vt:lpstr>锥板</vt:lpstr>
      <vt:lpstr>同心圆桶</vt:lpstr>
      <vt:lpstr>同心圆桶</vt:lpstr>
      <vt:lpstr>DHR 测量模式</vt:lpstr>
      <vt:lpstr>测量模式</vt:lpstr>
      <vt:lpstr>流动测试 (Flow)</vt:lpstr>
      <vt:lpstr>流动测试 (Flow)</vt:lpstr>
      <vt:lpstr>流动测试 (Flow)</vt:lpstr>
      <vt:lpstr>振荡测试 (Oscillation)</vt:lpstr>
      <vt:lpstr>振荡测试 (Oscillation)</vt:lpstr>
      <vt:lpstr>振荡测试 (Oscillation)</vt:lpstr>
      <vt:lpstr>振荡测试 (Oscillation)</vt:lpstr>
      <vt:lpstr>振荡测试 (Oscillation)</vt:lpstr>
      <vt:lpstr>振荡测试 (Oscillation)</vt:lpstr>
      <vt:lpstr>振荡测试 (Oscillation)</vt:lpstr>
      <vt:lpstr>振荡测试 (Oscillation)</vt:lpstr>
      <vt:lpstr>振荡测试 (Oscillation)</vt:lpstr>
      <vt:lpstr>振荡测试 (Oscillation)</vt:lpstr>
      <vt:lpstr>振荡测试 (Oscillation)</vt:lpstr>
      <vt:lpstr>瞬态（step)测试</vt:lpstr>
      <vt:lpstr>DHR 夹具安装</vt:lpstr>
      <vt:lpstr>DHR前面板介绍</vt:lpstr>
      <vt:lpstr>DHR 上夹具安装</vt:lpstr>
      <vt:lpstr>DHR 下夹具安装</vt:lpstr>
      <vt:lpstr>DHR 校正</vt:lpstr>
      <vt:lpstr>DHR 校正</vt:lpstr>
      <vt:lpstr>DHR 仪器惯量校正</vt:lpstr>
      <vt:lpstr>DHR 仪器惯量校正</vt:lpstr>
      <vt:lpstr>DHR 仪器惯量校正</vt:lpstr>
      <vt:lpstr>DHR夹具校正</vt:lpstr>
      <vt:lpstr>DHR 夹具校正</vt:lpstr>
      <vt:lpstr>DHR夹具校正</vt:lpstr>
      <vt:lpstr>DHR 如何开始试验</vt:lpstr>
      <vt:lpstr>DHR 如何开始试验</vt:lpstr>
      <vt:lpstr>DHR 如何开始试验</vt:lpstr>
      <vt:lpstr>DHR 如何开始试验</vt:lpstr>
      <vt:lpstr>DHR 数据处理</vt:lpstr>
      <vt:lpstr>DHR 数据处理</vt:lpstr>
      <vt:lpstr>DHR 数据处理</vt:lpstr>
      <vt:lpstr>模型介绍</vt:lpstr>
      <vt:lpstr>模型介绍</vt:lpstr>
      <vt:lpstr>模型介绍</vt:lpstr>
      <vt:lpstr>数据导出</vt:lpstr>
      <vt:lpstr>DHR 常见问题处理</vt:lpstr>
      <vt:lpstr>DHR无法联机</vt:lpstr>
      <vt:lpstr>DHR无法联机</vt:lpstr>
      <vt:lpstr>联系我们</vt:lpstr>
      <vt:lpstr>联系我们</vt:lpstr>
      <vt:lpstr>Tech Tips</vt:lpstr>
      <vt:lpstr>网络在线培训 E training</vt:lpstr>
      <vt:lpstr>理论应用培训课程</vt:lpstr>
      <vt:lpstr>Thank You</vt:lpstr>
    </vt:vector>
  </TitlesOfParts>
  <Company>TA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旋转流变测量</dc:title>
  <dc:creator>Li, Ryan</dc:creator>
  <cp:lastModifiedBy>Genis, Vince John</cp:lastModifiedBy>
  <cp:revision>651</cp:revision>
  <dcterms:created xsi:type="dcterms:W3CDTF">2013-04-05T07:39:59Z</dcterms:created>
  <dcterms:modified xsi:type="dcterms:W3CDTF">2014-05-15T10:54:54Z</dcterms:modified>
</cp:coreProperties>
</file>