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256" r:id="rId2"/>
    <p:sldId id="257" r:id="rId3"/>
    <p:sldId id="258" r:id="rId4"/>
    <p:sldId id="302" r:id="rId5"/>
    <p:sldId id="259" r:id="rId6"/>
    <p:sldId id="260" r:id="rId7"/>
    <p:sldId id="281" r:id="rId8"/>
    <p:sldId id="282" r:id="rId9"/>
    <p:sldId id="283" r:id="rId10"/>
    <p:sldId id="262" r:id="rId11"/>
    <p:sldId id="263" r:id="rId12"/>
    <p:sldId id="270" r:id="rId13"/>
    <p:sldId id="265" r:id="rId14"/>
    <p:sldId id="264" r:id="rId15"/>
    <p:sldId id="266" r:id="rId16"/>
    <p:sldId id="267" r:id="rId17"/>
    <p:sldId id="268" r:id="rId18"/>
    <p:sldId id="269" r:id="rId19"/>
    <p:sldId id="271" r:id="rId20"/>
    <p:sldId id="272" r:id="rId21"/>
    <p:sldId id="284" r:id="rId22"/>
    <p:sldId id="285" r:id="rId23"/>
    <p:sldId id="286" r:id="rId24"/>
    <p:sldId id="288" r:id="rId25"/>
    <p:sldId id="289" r:id="rId26"/>
    <p:sldId id="291" r:id="rId27"/>
    <p:sldId id="290" r:id="rId28"/>
    <p:sldId id="273" r:id="rId29"/>
    <p:sldId id="274" r:id="rId30"/>
    <p:sldId id="292" r:id="rId31"/>
    <p:sldId id="293" r:id="rId32"/>
    <p:sldId id="297" r:id="rId33"/>
    <p:sldId id="294" r:id="rId34"/>
    <p:sldId id="298" r:id="rId35"/>
    <p:sldId id="299" r:id="rId36"/>
    <p:sldId id="279" r:id="rId37"/>
    <p:sldId id="280" r:id="rId38"/>
    <p:sldId id="300" r:id="rId39"/>
    <p:sldId id="301" r:id="rId4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301" autoAdjust="0"/>
    <p:restoredTop sz="94660"/>
  </p:normalViewPr>
  <p:slideViewPr>
    <p:cSldViewPr>
      <p:cViewPr varScale="1">
        <p:scale>
          <a:sx n="64" d="100"/>
          <a:sy n="64" d="100"/>
        </p:scale>
        <p:origin x="-108" y="-3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994FB048-7B7C-430F-9DE4-E849D8EABE7B}" type="datetimeFigureOut">
              <a:rPr lang="zh-CN" altLang="en-US"/>
              <a:pPr>
                <a:defRPr/>
              </a:pPr>
              <a:t>2011-6-2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1225967B-E7FF-4881-B3D5-28694253CF3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headEnd/>
            <a:tailEnd/>
          </a:ln>
        </p:spPr>
      </p:sp>
      <p:sp>
        <p:nvSpPr>
          <p:cNvPr id="2662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662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E54AB8-9EC1-4206-AE1D-33A588B03431}" type="slidenum">
              <a:rPr lang="zh-CN" altLang="en-US"/>
              <a:pPr fontAlgn="base">
                <a:spcBef>
                  <a:spcPct val="0"/>
                </a:spcBef>
                <a:spcAft>
                  <a:spcPct val="0"/>
                </a:spcAft>
              </a:pPr>
              <a:t>10</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bwMode="auto">
          <a:noFill/>
          <a:ln>
            <a:solidFill>
              <a:srgbClr val="000000"/>
            </a:solidFill>
            <a:miter lim="800000"/>
            <a:headEnd/>
            <a:tailEnd/>
          </a:ln>
        </p:spPr>
      </p:sp>
      <p:sp>
        <p:nvSpPr>
          <p:cNvPr id="3584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584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AB02BE-7A00-4FA3-82D8-DD7B3637D568}" type="slidenum">
              <a:rPr lang="zh-CN" altLang="en-US"/>
              <a:pPr fontAlgn="base">
                <a:spcBef>
                  <a:spcPct val="0"/>
                </a:spcBef>
                <a:spcAft>
                  <a:spcPct val="0"/>
                </a:spcAft>
              </a:pPr>
              <a:t>12</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6"/>
          <p:cNvSpPr/>
          <p:nvPr/>
        </p:nvSpPr>
        <p:spPr>
          <a:xfrm>
            <a:off x="685800" y="3197225"/>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ctrTitle"/>
          </p:nvPr>
        </p:nvSpPr>
        <p:spPr>
          <a:xfrm>
            <a:off x="685800" y="1676401"/>
            <a:ext cx="7772400" cy="1538286"/>
          </a:xfrm>
        </p:spPr>
        <p:txBody>
          <a:bodyPr anchor="b"/>
          <a:lstStyle/>
          <a:p>
            <a:r>
              <a:rPr lang="zh-CN" altLang="en-US" smtClean="0"/>
              <a:t>单击此处编辑母版标题样式</a:t>
            </a:r>
            <a:endParaRPr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fld id="{CE3F3DB1-EA63-493D-9AD9-F40F4ED7E8F0}" type="datetimeFigureOut">
              <a:rPr lang="zh-CN" altLang="en-US"/>
              <a:pPr>
                <a:defRPr/>
              </a:pPr>
              <a:t>2011-6-2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38774A2-4BB4-49DA-832A-539D3406B7B1}"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6"/>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F99D9438-84F6-4EEA-BF94-5D174C4EFFEF}" type="datetimeFigureOut">
              <a:rPr lang="zh-CN" altLang="en-US"/>
              <a:pPr>
                <a:defRPr/>
              </a:pPr>
              <a:t>2011-6-2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CE0090-1C4B-428F-93A2-2C2A36917AC5}"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686568" cy="601188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4CF11EBD-3BA9-47A6-9591-21C3C0BDC8D9}" type="datetimeFigureOut">
              <a:rPr lang="zh-CN" altLang="en-US"/>
              <a:pPr>
                <a:defRPr/>
              </a:pPr>
              <a:t>2011-6-2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14102D1-39C2-499C-A3EC-3D2A7CE526B9}"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6"/>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a:xfrm>
            <a:off x="73025" y="6400800"/>
            <a:ext cx="3200400" cy="284163"/>
          </a:xfrm>
        </p:spPr>
        <p:txBody>
          <a:bodyPr/>
          <a:lstStyle>
            <a:lvl1pPr>
              <a:defRPr/>
            </a:lvl1pPr>
          </a:lstStyle>
          <a:p>
            <a:pPr>
              <a:defRPr/>
            </a:pPr>
            <a:fld id="{1ED8E588-B012-4F05-A947-CCA40F75942F}" type="datetimeFigureOut">
              <a:rPr lang="zh-CN" altLang="en-US"/>
              <a:pPr>
                <a:defRPr/>
              </a:pPr>
              <a:t>2011-6-2</a:t>
            </a:fld>
            <a:endParaRPr lang="zh-CN" altLang="en-US"/>
          </a:p>
        </p:txBody>
      </p:sp>
      <p:sp>
        <p:nvSpPr>
          <p:cNvPr id="6" name="页脚占位符 4"/>
          <p:cNvSpPr>
            <a:spLocks noGrp="1"/>
          </p:cNvSpPr>
          <p:nvPr>
            <p:ph type="ftr" sz="quarter" idx="11"/>
          </p:nvPr>
        </p:nvSpPr>
        <p:spPr>
          <a:xfrm>
            <a:off x="5330825" y="6400800"/>
            <a:ext cx="3733800" cy="284163"/>
          </a:xfr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6225119-A10A-4503-94E1-14E7A2FE3C5A}"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6"/>
          <p:cNvSpPr/>
          <p:nvPr/>
        </p:nvSpPr>
        <p:spPr>
          <a:xfrm>
            <a:off x="685800" y="3143250"/>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CB480DC0-B17D-4230-AFAA-83C55034AFB9}" type="datetimeFigureOut">
              <a:rPr lang="zh-CN" altLang="en-US"/>
              <a:pPr>
                <a:defRPr/>
              </a:pPr>
              <a:t>2011-6-2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910D47D-D03E-4FE4-A84A-CFDAAFD1C5B3}"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7"/>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94798965-59B2-487B-B609-9542FBA79BA2}" type="datetimeFigureOut">
              <a:rPr lang="zh-CN" altLang="en-US"/>
              <a:pPr>
                <a:defRPr/>
              </a:pPr>
              <a:t>2011-6-2</a:t>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DF04B19B-6344-4AA4-A25E-9F6C2613FBC9}"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9"/>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日期占位符 6"/>
          <p:cNvSpPr>
            <a:spLocks noGrp="1"/>
          </p:cNvSpPr>
          <p:nvPr>
            <p:ph type="dt" sz="half" idx="10"/>
          </p:nvPr>
        </p:nvSpPr>
        <p:spPr/>
        <p:txBody>
          <a:bodyPr/>
          <a:lstStyle>
            <a:lvl1pPr>
              <a:defRPr/>
            </a:lvl1pPr>
          </a:lstStyle>
          <a:p>
            <a:pPr>
              <a:defRPr/>
            </a:pPr>
            <a:fld id="{87511AD6-8603-4B60-9FDC-40D16466E298}" type="datetimeFigureOut">
              <a:rPr lang="zh-CN" altLang="en-US"/>
              <a:pPr>
                <a:defRPr/>
              </a:pPr>
              <a:t>2011-6-2</a:t>
            </a:fld>
            <a:endParaRPr lang="zh-CN" altLang="en-US"/>
          </a:p>
        </p:txBody>
      </p:sp>
      <p:sp>
        <p:nvSpPr>
          <p:cNvPr id="9" name="页脚占位符 7"/>
          <p:cNvSpPr>
            <a:spLocks noGrp="1"/>
          </p:cNvSpPr>
          <p:nvPr>
            <p:ph type="ftr" sz="quarter" idx="11"/>
          </p:nvPr>
        </p:nvSpPr>
        <p:spPr/>
        <p:txBody>
          <a:bodyPr/>
          <a:lstStyle>
            <a:lvl1pPr>
              <a:defRPr/>
            </a:lvl1pPr>
          </a:lstStyle>
          <a:p>
            <a:pPr>
              <a:defRPr/>
            </a:pPr>
            <a:endParaRPr lang="zh-CN" altLang="en-US"/>
          </a:p>
        </p:txBody>
      </p:sp>
      <p:sp>
        <p:nvSpPr>
          <p:cNvPr id="10" name="灯片编号占位符 8"/>
          <p:cNvSpPr>
            <a:spLocks noGrp="1"/>
          </p:cNvSpPr>
          <p:nvPr>
            <p:ph type="sldNum" sz="quarter" idx="12"/>
          </p:nvPr>
        </p:nvSpPr>
        <p:spPr/>
        <p:txBody>
          <a:bodyPr/>
          <a:lstStyle>
            <a:lvl1pPr>
              <a:defRPr/>
            </a:lvl1pPr>
          </a:lstStyle>
          <a:p>
            <a:pPr>
              <a:defRPr/>
            </a:pPr>
            <a:fld id="{7334935D-4D0C-47E2-9BA0-A7CEFE0B9464}"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5"/>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4" name="日期占位符 2"/>
          <p:cNvSpPr>
            <a:spLocks noGrp="1"/>
          </p:cNvSpPr>
          <p:nvPr>
            <p:ph type="dt" sz="half" idx="10"/>
          </p:nvPr>
        </p:nvSpPr>
        <p:spPr/>
        <p:txBody>
          <a:bodyPr/>
          <a:lstStyle>
            <a:lvl1pPr>
              <a:defRPr/>
            </a:lvl1pPr>
          </a:lstStyle>
          <a:p>
            <a:pPr>
              <a:defRPr/>
            </a:pPr>
            <a:fld id="{1B21681D-34A3-429D-9EBA-41B0FE00F2AE}" type="datetimeFigureOut">
              <a:rPr lang="zh-CN" altLang="en-US"/>
              <a:pPr>
                <a:defRPr/>
              </a:pPr>
              <a:t>2011-6-2</a:t>
            </a:fld>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9F68361A-1D60-4C9A-A1E2-0C46AB24C436}"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C42ACA2C-012B-4607-9660-0F48FD2DDE9C}" type="datetimeFigureOut">
              <a:rPr lang="zh-CN" altLang="en-US"/>
              <a:pPr>
                <a:defRPr/>
              </a:pPr>
              <a:t>2011-6-2</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84D72F68-2CD6-45F7-B0C3-4237E9B3CCEC}"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7"/>
          <p:cNvSpPr/>
          <p:nvPr/>
        </p:nvSpPr>
        <p:spPr>
          <a:xfrm>
            <a:off x="2786063" y="1054100"/>
            <a:ext cx="5903912"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lang="zh-CN" altLang="en-US" smtClean="0"/>
              <a:t>单击此处编辑母版标题样式</a:t>
            </a:r>
            <a:endParaRPr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7806B442-918C-484F-8258-E2CB9B79196A}" type="datetimeFigureOut">
              <a:rPr lang="zh-CN" altLang="en-US"/>
              <a:pPr>
                <a:defRPr/>
              </a:pPr>
              <a:t>2011-6-2</a:t>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2E280603-609F-4246-B521-68519D4CFDB8}"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pPr>
              <a:defRPr/>
            </a:pPr>
            <a:fld id="{815EDD10-C9B8-43A7-8A42-9DBE5F0B276A}" type="datetimeFigureOut">
              <a:rPr lang="zh-CN" altLang="en-US"/>
              <a:pPr>
                <a:defRPr/>
              </a:pPr>
              <a:t>2011-6-2</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90CEBB4B-A2CF-4487-B8F1-0FF1D198DF04}"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613"/>
            <a:ext cx="9144000" cy="179387"/>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435"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8436" name="文本占位符 2"/>
          <p:cNvSpPr>
            <a:spLocks noGrp="1"/>
          </p:cNvSpPr>
          <p:nvPr>
            <p:ph type="body" idx="1"/>
          </p:nvPr>
        </p:nvSpPr>
        <p:spPr bwMode="auto">
          <a:xfrm>
            <a:off x="457200" y="1600200"/>
            <a:ext cx="8229600" cy="468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76200" y="6400800"/>
            <a:ext cx="3200400" cy="284163"/>
          </a:xfrm>
          <a:prstGeom prst="rect">
            <a:avLst/>
          </a:prstGeom>
        </p:spPr>
        <p:txBody>
          <a:bodyPr vert="horz" rtlCol="0" anchor="b"/>
          <a:lstStyle>
            <a:lvl1pPr algn="l" eaLnBrk="1" fontAlgn="auto" latinLnBrk="0" hangingPunct="1">
              <a:spcBef>
                <a:spcPts val="0"/>
              </a:spcBef>
              <a:spcAft>
                <a:spcPts val="0"/>
              </a:spcAft>
              <a:defRPr kumimoji="0" sz="1100" smtClean="0">
                <a:solidFill>
                  <a:schemeClr val="tx2">
                    <a:lumMod val="75000"/>
                    <a:lumOff val="25000"/>
                  </a:schemeClr>
                </a:solidFill>
                <a:latin typeface="+mn-lt"/>
                <a:ea typeface="+mn-ea"/>
              </a:defRPr>
            </a:lvl1pPr>
          </a:lstStyle>
          <a:p>
            <a:pPr>
              <a:defRPr/>
            </a:pPr>
            <a:fld id="{E6F0859B-9611-436A-82EA-E8687D71EE99}" type="datetimeFigureOut">
              <a:rPr lang="zh-CN" altLang="en-US"/>
              <a:pPr>
                <a:defRPr/>
              </a:pPr>
              <a:t>2011-6-2</a:t>
            </a:fld>
            <a:endParaRPr lang="zh-CN" altLang="en-US"/>
          </a:p>
        </p:txBody>
      </p:sp>
      <p:sp>
        <p:nvSpPr>
          <p:cNvPr id="5" name="页脚占位符 4"/>
          <p:cNvSpPr>
            <a:spLocks noGrp="1"/>
          </p:cNvSpPr>
          <p:nvPr>
            <p:ph type="ftr" sz="quarter" idx="3"/>
          </p:nvPr>
        </p:nvSpPr>
        <p:spPr>
          <a:xfrm>
            <a:off x="5334000" y="6400800"/>
            <a:ext cx="3733800" cy="284163"/>
          </a:xfrm>
          <a:prstGeom prst="rect">
            <a:avLst/>
          </a:prstGeom>
        </p:spPr>
        <p:txBody>
          <a:bodyPr vert="horz" rtlCol="0" anchor="ctr"/>
          <a:lstStyle>
            <a:lvl1pPr algn="r" eaLnBrk="1" fontAlgn="auto" latinLnBrk="0" hangingPunct="1">
              <a:spcBef>
                <a:spcPts val="0"/>
              </a:spcBef>
              <a:spcAft>
                <a:spcPts val="0"/>
              </a:spcAft>
              <a:defRPr kumimoji="0" sz="1100">
                <a:solidFill>
                  <a:schemeClr val="tx2">
                    <a:lumMod val="75000"/>
                    <a:lumOff val="2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4114800" y="6400800"/>
            <a:ext cx="914400" cy="284163"/>
          </a:xfrm>
          <a:prstGeom prst="rect">
            <a:avLst/>
          </a:prstGeom>
          <a:noFill/>
        </p:spPr>
        <p:txBody>
          <a:bodyPr vert="horz" lIns="45720" rIns="45720" rtlCol="0" anchor="ctr"/>
          <a:lstStyle>
            <a:lvl1pPr algn="ctr" eaLnBrk="1" fontAlgn="auto" latinLnBrk="0" hangingPunct="1">
              <a:spcBef>
                <a:spcPts val="0"/>
              </a:spcBef>
              <a:spcAft>
                <a:spcPts val="0"/>
              </a:spcAft>
              <a:defRPr kumimoji="0" sz="1100" b="0" smtClean="0">
                <a:solidFill>
                  <a:schemeClr val="tx2">
                    <a:lumMod val="75000"/>
                    <a:lumOff val="25000"/>
                  </a:schemeClr>
                </a:solidFill>
                <a:latin typeface="+mn-lt"/>
                <a:ea typeface="+mn-ea"/>
              </a:defRPr>
            </a:lvl1pPr>
          </a:lstStyle>
          <a:p>
            <a:pPr>
              <a:defRPr/>
            </a:pPr>
            <a:fld id="{33BA8EBA-8D7A-4E07-B2A2-049A2055D66B}" type="slidenum">
              <a:rPr lang="zh-CN" altLang="en-US"/>
              <a:pPr>
                <a:defRPr/>
              </a:pPr>
              <a:t>‹#›</a:t>
            </a:fld>
            <a:endParaRPr lang="zh-CN" altLang="en-US"/>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19" r:id="rId11"/>
  </p:sldLayoutIdLst>
  <p:txStyles>
    <p:titleStyle>
      <a:lvl1pPr algn="ctr" rtl="0" fontAlgn="base">
        <a:spcBef>
          <a:spcPct val="0"/>
        </a:spcBef>
        <a:spcAft>
          <a:spcPct val="0"/>
        </a:spcAft>
        <a:defRPr sz="4400" kern="1200">
          <a:solidFill>
            <a:schemeClr val="tx2"/>
          </a:solidFill>
          <a:latin typeface="+mj-lt"/>
          <a:ea typeface="+mj-ea"/>
          <a:cs typeface="微软雅黑"/>
        </a:defRPr>
      </a:lvl1pPr>
      <a:lvl2pPr algn="ctr" rtl="0" fontAlgn="base">
        <a:spcBef>
          <a:spcPct val="0"/>
        </a:spcBef>
        <a:spcAft>
          <a:spcPct val="0"/>
        </a:spcAft>
        <a:defRPr sz="4400">
          <a:solidFill>
            <a:schemeClr val="tx2"/>
          </a:solidFill>
          <a:latin typeface="Franklin Gothic Medium" pitchFamily="34" charset="0"/>
          <a:ea typeface="微软雅黑"/>
          <a:cs typeface="微软雅黑"/>
        </a:defRPr>
      </a:lvl2pPr>
      <a:lvl3pPr algn="ctr" rtl="0" fontAlgn="base">
        <a:spcBef>
          <a:spcPct val="0"/>
        </a:spcBef>
        <a:spcAft>
          <a:spcPct val="0"/>
        </a:spcAft>
        <a:defRPr sz="4400">
          <a:solidFill>
            <a:schemeClr val="tx2"/>
          </a:solidFill>
          <a:latin typeface="Franklin Gothic Medium" pitchFamily="34" charset="0"/>
          <a:ea typeface="微软雅黑"/>
          <a:cs typeface="微软雅黑"/>
        </a:defRPr>
      </a:lvl3pPr>
      <a:lvl4pPr algn="ctr" rtl="0" fontAlgn="base">
        <a:spcBef>
          <a:spcPct val="0"/>
        </a:spcBef>
        <a:spcAft>
          <a:spcPct val="0"/>
        </a:spcAft>
        <a:defRPr sz="4400">
          <a:solidFill>
            <a:schemeClr val="tx2"/>
          </a:solidFill>
          <a:latin typeface="Franklin Gothic Medium" pitchFamily="34" charset="0"/>
          <a:ea typeface="微软雅黑"/>
          <a:cs typeface="微软雅黑"/>
        </a:defRPr>
      </a:lvl4pPr>
      <a:lvl5pPr algn="ctr" rtl="0" fontAlgn="base">
        <a:spcBef>
          <a:spcPct val="0"/>
        </a:spcBef>
        <a:spcAft>
          <a:spcPct val="0"/>
        </a:spcAft>
        <a:defRPr sz="4400">
          <a:solidFill>
            <a:schemeClr val="tx2"/>
          </a:solidFill>
          <a:latin typeface="Franklin Gothic Medium" pitchFamily="34" charset="0"/>
          <a:ea typeface="微软雅黑"/>
          <a:cs typeface="微软雅黑"/>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13.bin"/><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2.emf"/></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17.bin"/></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20.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685800" y="1676400"/>
            <a:ext cx="7772400" cy="1538288"/>
          </a:xfrm>
        </p:spPr>
        <p:txBody>
          <a:bodyPr/>
          <a:lstStyle/>
          <a:p>
            <a:r>
              <a:rPr lang="en-US" altLang="zh-CN" smtClean="0"/>
              <a:t>KRUSS K100</a:t>
            </a:r>
            <a:r>
              <a:rPr lang="zh-CN" altLang="en-US" smtClean="0"/>
              <a:t>表面张力仪</a:t>
            </a:r>
            <a:r>
              <a:rPr lang="en-US" altLang="zh-CN" smtClean="0"/>
              <a:t/>
            </a:r>
            <a:br>
              <a:rPr lang="en-US" altLang="zh-CN" smtClean="0"/>
            </a:br>
            <a:r>
              <a:rPr lang="zh-CN" altLang="en-US" smtClean="0"/>
              <a:t>使用手册</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a:lstStyle/>
          <a:p>
            <a:r>
              <a:rPr lang="zh-CN" altLang="en-US" smtClean="0"/>
              <a:t>表面张力的测量</a:t>
            </a:r>
          </a:p>
        </p:txBody>
      </p:sp>
      <p:sp>
        <p:nvSpPr>
          <p:cNvPr id="25603" name="TextBox 6"/>
          <p:cNvSpPr txBox="1">
            <a:spLocks noChangeArrowheads="1"/>
          </p:cNvSpPr>
          <p:nvPr/>
        </p:nvSpPr>
        <p:spPr bwMode="auto">
          <a:xfrm>
            <a:off x="3238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表面张力板法</a:t>
            </a:r>
          </a:p>
        </p:txBody>
      </p:sp>
      <p:sp>
        <p:nvSpPr>
          <p:cNvPr id="2560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25601" name="Object 1"/>
          <p:cNvGraphicFramePr>
            <a:graphicFrameLocks noChangeAspect="1"/>
          </p:cNvGraphicFramePr>
          <p:nvPr/>
        </p:nvGraphicFramePr>
        <p:xfrm>
          <a:off x="2124075" y="1916113"/>
          <a:ext cx="5111750" cy="4583112"/>
        </p:xfrm>
        <a:graphic>
          <a:graphicData uri="http://schemas.openxmlformats.org/presentationml/2006/ole">
            <p:oleObj spid="_x0000_s25601" name="BMP 图像" r:id="rId4" imgW="3761905" imgH="3428571" progId="PBrush">
              <p:embed/>
            </p:oleObj>
          </a:graphicData>
        </a:graphic>
      </p:graphicFrame>
      <p:sp>
        <p:nvSpPr>
          <p:cNvPr id="10" name="椭圆形标注 9"/>
          <p:cNvSpPr/>
          <p:nvPr/>
        </p:nvSpPr>
        <p:spPr>
          <a:xfrm>
            <a:off x="250825" y="1989138"/>
            <a:ext cx="1981200" cy="1008062"/>
          </a:xfrm>
          <a:prstGeom prst="wedgeEllipseCallout">
            <a:avLst>
              <a:gd name="adj1" fmla="val 57479"/>
              <a:gd name="adj2" fmla="val 90150"/>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铂金板参数为固定值</a:t>
            </a:r>
            <a:endParaRPr lang="zh-CN" altLang="en-US" dirty="0"/>
          </a:p>
        </p:txBody>
      </p:sp>
      <p:sp>
        <p:nvSpPr>
          <p:cNvPr id="11" name="椭圆形标注 10"/>
          <p:cNvSpPr/>
          <p:nvPr/>
        </p:nvSpPr>
        <p:spPr>
          <a:xfrm>
            <a:off x="539750" y="3500438"/>
            <a:ext cx="1079500" cy="720725"/>
          </a:xfrm>
          <a:prstGeom prst="wedgeEllipseCallout">
            <a:avLst>
              <a:gd name="adj1" fmla="val 161795"/>
              <a:gd name="adj2" fmla="val -54245"/>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液体参数</a:t>
            </a:r>
            <a:endParaRPr lang="zh-CN" altLang="en-US" dirty="0"/>
          </a:p>
        </p:txBody>
      </p:sp>
      <p:sp>
        <p:nvSpPr>
          <p:cNvPr id="12" name="椭圆形标注 11"/>
          <p:cNvSpPr/>
          <p:nvPr/>
        </p:nvSpPr>
        <p:spPr>
          <a:xfrm>
            <a:off x="179388" y="4292600"/>
            <a:ext cx="2016125" cy="1008063"/>
          </a:xfrm>
          <a:prstGeom prst="wedgeEllipseCallout">
            <a:avLst>
              <a:gd name="adj1" fmla="val 108754"/>
              <a:gd name="adj2" fmla="val -85260"/>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输入测量液体的名称</a:t>
            </a:r>
            <a:endParaRPr lang="zh-CN" altLang="en-US" dirty="0"/>
          </a:p>
        </p:txBody>
      </p:sp>
      <p:sp>
        <p:nvSpPr>
          <p:cNvPr id="13" name="椭圆形标注 12"/>
          <p:cNvSpPr/>
          <p:nvPr/>
        </p:nvSpPr>
        <p:spPr>
          <a:xfrm>
            <a:off x="7667625" y="1484313"/>
            <a:ext cx="1081088" cy="936625"/>
          </a:xfrm>
          <a:prstGeom prst="wedgeEllipseCallout">
            <a:avLst>
              <a:gd name="adj1" fmla="val -124607"/>
              <a:gd name="adj2" fmla="val 48320"/>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测量名称</a:t>
            </a:r>
            <a:endParaRPr lang="zh-CN" altLang="en-US" dirty="0"/>
          </a:p>
        </p:txBody>
      </p:sp>
      <p:sp>
        <p:nvSpPr>
          <p:cNvPr id="14" name="椭圆形标注 13"/>
          <p:cNvSpPr/>
          <p:nvPr/>
        </p:nvSpPr>
        <p:spPr>
          <a:xfrm>
            <a:off x="7164388" y="2492375"/>
            <a:ext cx="1763712" cy="936625"/>
          </a:xfrm>
          <a:prstGeom prst="wedgeEllipseCallout">
            <a:avLst>
              <a:gd name="adj1" fmla="val -76159"/>
              <a:gd name="adj2" fmla="val -30455"/>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标签备注可以不用填写</a:t>
            </a:r>
            <a:endParaRPr lang="zh-CN" altLang="en-US" dirty="0"/>
          </a:p>
        </p:txBody>
      </p:sp>
      <p:sp>
        <p:nvSpPr>
          <p:cNvPr id="15" name="椭圆形标注 14"/>
          <p:cNvSpPr/>
          <p:nvPr/>
        </p:nvSpPr>
        <p:spPr>
          <a:xfrm>
            <a:off x="3203575" y="4581525"/>
            <a:ext cx="1081088" cy="935038"/>
          </a:xfrm>
          <a:prstGeom prst="wedgeEllipseCallout">
            <a:avLst>
              <a:gd name="adj1" fmla="val -34488"/>
              <a:gd name="adj2" fmla="val -169100"/>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液体参数</a:t>
            </a:r>
            <a:endParaRPr lang="zh-CN" altLang="en-US" dirty="0"/>
          </a:p>
        </p:txBody>
      </p:sp>
      <p:sp>
        <p:nvSpPr>
          <p:cNvPr id="16" name="椭圆形标注 15"/>
          <p:cNvSpPr/>
          <p:nvPr/>
        </p:nvSpPr>
        <p:spPr>
          <a:xfrm>
            <a:off x="4284663" y="4581525"/>
            <a:ext cx="1943100" cy="1008063"/>
          </a:xfrm>
          <a:prstGeom prst="wedgeEllipseCallout">
            <a:avLst>
              <a:gd name="adj1" fmla="val -69636"/>
              <a:gd name="adj2" fmla="val -150137"/>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测定设置参数一般主要采用推荐值</a:t>
            </a:r>
            <a:endParaRPr lang="zh-CN" altLang="en-US" dirty="0"/>
          </a:p>
        </p:txBody>
      </p:sp>
      <p:sp>
        <p:nvSpPr>
          <p:cNvPr id="18" name="椭圆形标注 17"/>
          <p:cNvSpPr/>
          <p:nvPr/>
        </p:nvSpPr>
        <p:spPr>
          <a:xfrm>
            <a:off x="5759450" y="3429000"/>
            <a:ext cx="3384550" cy="1728788"/>
          </a:xfrm>
          <a:prstGeom prst="wedgeEllipseCallout">
            <a:avLst>
              <a:gd name="adj1" fmla="val -89079"/>
              <a:gd name="adj2" fmla="val -48720"/>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后面的参数都可以不用修改，这些是关于仪器一些模块的参数都是固定，设置也没有用，主要是用于说明仪器的尺寸等</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1"/>
                                        </p:tgtEl>
                                        <p:attrNameLst>
                                          <p:attrName>style.visibility</p:attrName>
                                        </p:attrNameLst>
                                      </p:cBhvr>
                                      <p:to>
                                        <p:strVal val="visible"/>
                                      </p:to>
                                    </p:set>
                                    <p:anim calcmode="lin" valueType="num">
                                      <p:cBhvr additive="base">
                                        <p:cTn id="19" dur="500" fill="hold"/>
                                        <p:tgtEl>
                                          <p:spTgt spid="25601"/>
                                        </p:tgtEl>
                                        <p:attrNameLst>
                                          <p:attrName>ppt_x</p:attrName>
                                        </p:attrNameLst>
                                      </p:cBhvr>
                                      <p:tavLst>
                                        <p:tav tm="0">
                                          <p:val>
                                            <p:strVal val="#ppt_x"/>
                                          </p:val>
                                        </p:tav>
                                        <p:tav tm="100000">
                                          <p:val>
                                            <p:strVal val="#ppt_x"/>
                                          </p:val>
                                        </p:tav>
                                      </p:tavLst>
                                    </p:anim>
                                    <p:anim calcmode="lin" valueType="num">
                                      <p:cBhvr additive="base">
                                        <p:cTn id="20" dur="500" fill="hold"/>
                                        <p:tgtEl>
                                          <p:spTgt spid="2560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rcRect t="3642" r="4678" b="55341"/>
          <a:stretch>
            <a:fillRect/>
          </a:stretch>
        </p:blipFill>
        <p:spPr bwMode="auto">
          <a:xfrm>
            <a:off x="611188" y="3789363"/>
            <a:ext cx="6913562" cy="2232025"/>
          </a:xfrm>
          <a:prstGeom prst="rect">
            <a:avLst/>
          </a:prstGeom>
          <a:noFill/>
          <a:ln w="9525">
            <a:noFill/>
            <a:miter lim="800000"/>
            <a:headEnd/>
            <a:tailEnd/>
          </a:ln>
        </p:spPr>
      </p:pic>
      <p:sp>
        <p:nvSpPr>
          <p:cNvPr id="32773" name="标题 1"/>
          <p:cNvSpPr>
            <a:spLocks noGrp="1"/>
          </p:cNvSpPr>
          <p:nvPr>
            <p:ph type="title"/>
          </p:nvPr>
        </p:nvSpPr>
        <p:spPr/>
        <p:txBody>
          <a:bodyPr/>
          <a:lstStyle/>
          <a:p>
            <a:r>
              <a:rPr lang="zh-CN" altLang="en-US" smtClean="0"/>
              <a:t>表面张力的测量</a:t>
            </a:r>
          </a:p>
        </p:txBody>
      </p:sp>
      <p:sp>
        <p:nvSpPr>
          <p:cNvPr id="3" name="内容占位符 2"/>
          <p:cNvSpPr>
            <a:spLocks noGrp="1"/>
          </p:cNvSpPr>
          <p:nvPr>
            <p:ph idx="1"/>
          </p:nvPr>
        </p:nvSpPr>
        <p:spPr>
          <a:xfrm>
            <a:off x="323850" y="1989138"/>
            <a:ext cx="8229600" cy="2087562"/>
          </a:xfrm>
        </p:spPr>
        <p:txBody>
          <a:bodyPr rtlCol="0">
            <a:normAutofit fontScale="77500" lnSpcReduction="20000"/>
          </a:bodyPr>
          <a:lstStyle/>
          <a:p>
            <a:pPr fontAlgn="auto">
              <a:spcAft>
                <a:spcPts val="0"/>
              </a:spcAft>
              <a:buFont typeface="Wingdings 2"/>
              <a:buChar char="ß"/>
              <a:defRPr/>
            </a:pPr>
            <a:r>
              <a:rPr lang="zh-CN" altLang="en-US" dirty="0" smtClean="0"/>
              <a:t>将铂金板用去离子水冲洗，用酒精灯灼烧至变红，以去除铂金板上的表面活性物质。</a:t>
            </a:r>
            <a:endParaRPr lang="en-US" altLang="zh-CN" dirty="0" smtClean="0"/>
          </a:p>
          <a:p>
            <a:pPr fontAlgn="auto">
              <a:spcAft>
                <a:spcPts val="0"/>
              </a:spcAft>
              <a:buFont typeface="Wingdings 2"/>
              <a:buChar char="ß"/>
              <a:defRPr/>
            </a:pPr>
            <a:r>
              <a:rPr lang="zh-CN" altLang="en-US" dirty="0" smtClean="0"/>
              <a:t>将冷却后的铂金板固定在天平挂钩上。</a:t>
            </a:r>
            <a:endParaRPr lang="en-US" altLang="zh-CN" dirty="0" smtClean="0"/>
          </a:p>
          <a:p>
            <a:pPr fontAlgn="auto">
              <a:spcAft>
                <a:spcPts val="0"/>
              </a:spcAft>
              <a:buFont typeface="Wingdings 2"/>
              <a:buChar char="ß"/>
              <a:defRPr/>
            </a:pPr>
            <a:r>
              <a:rPr lang="zh-CN" altLang="en-US" dirty="0" smtClean="0"/>
              <a:t>出现提示窗口如下图，然后将不少于</a:t>
            </a:r>
            <a:r>
              <a:rPr lang="en-US" altLang="zh-CN" dirty="0" smtClean="0"/>
              <a:t>30mL</a:t>
            </a:r>
            <a:r>
              <a:rPr lang="zh-CN" altLang="en-US" dirty="0" smtClean="0"/>
              <a:t>的待测液体倒入测量烧杯中，并移动到距离测量铂金板约</a:t>
            </a:r>
            <a:r>
              <a:rPr lang="en-US" altLang="zh-CN" dirty="0" smtClean="0"/>
              <a:t>2mm</a:t>
            </a:r>
            <a:r>
              <a:rPr lang="zh-CN" altLang="en-US" dirty="0" smtClean="0"/>
              <a:t>处。</a:t>
            </a:r>
          </a:p>
          <a:p>
            <a:pPr fontAlgn="auto">
              <a:spcAft>
                <a:spcPts val="0"/>
              </a:spcAft>
              <a:buFont typeface="Wingdings 2"/>
              <a:buChar char="ß"/>
              <a:defRPr/>
            </a:pPr>
            <a:endParaRPr lang="en-US" altLang="zh-CN" dirty="0" smtClean="0"/>
          </a:p>
          <a:p>
            <a:pPr fontAlgn="auto">
              <a:spcAft>
                <a:spcPts val="0"/>
              </a:spcAft>
              <a:buFont typeface="Wingdings 2"/>
              <a:buChar char="ß"/>
              <a:defRPr/>
            </a:pPr>
            <a:endParaRPr lang="en-US" altLang="zh-CN" dirty="0" smtClean="0"/>
          </a:p>
        </p:txBody>
      </p:sp>
      <p:sp>
        <p:nvSpPr>
          <p:cNvPr id="32775" name="TextBox 4"/>
          <p:cNvSpPr txBox="1">
            <a:spLocks noChangeArrowheads="1"/>
          </p:cNvSpPr>
          <p:nvPr/>
        </p:nvSpPr>
        <p:spPr bwMode="auto">
          <a:xfrm>
            <a:off x="250825" y="1412875"/>
            <a:ext cx="4033838"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表面张力板法</a:t>
            </a:r>
          </a:p>
        </p:txBody>
      </p:sp>
      <p:sp>
        <p:nvSpPr>
          <p:cNvPr id="3277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sp>
        <p:nvSpPr>
          <p:cNvPr id="3277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32771" name="Object 3"/>
          <p:cNvGraphicFramePr>
            <a:graphicFrameLocks noChangeAspect="1"/>
          </p:cNvGraphicFramePr>
          <p:nvPr/>
        </p:nvGraphicFramePr>
        <p:xfrm>
          <a:off x="1116013" y="3789363"/>
          <a:ext cx="4024312" cy="2376487"/>
        </p:xfrm>
        <a:graphic>
          <a:graphicData uri="http://schemas.openxmlformats.org/presentationml/2006/ole">
            <p:oleObj spid="_x0000_s32771" name="BMP 图像" r:id="rId4" imgW="6504762" imgH="2104762" progId="PBrush">
              <p:embed/>
            </p:oleObj>
          </a:graphicData>
        </a:graphic>
      </p:graphicFrame>
      <p:sp>
        <p:nvSpPr>
          <p:cNvPr id="10" name="椭圆形标注 9"/>
          <p:cNvSpPr/>
          <p:nvPr/>
        </p:nvSpPr>
        <p:spPr>
          <a:xfrm>
            <a:off x="5867400" y="5084763"/>
            <a:ext cx="2305050" cy="1152525"/>
          </a:xfrm>
          <a:prstGeom prst="wedgeEllipseCallout">
            <a:avLst>
              <a:gd name="adj1" fmla="val -68121"/>
              <a:gd name="adj2" fmla="val -140571"/>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单击运行按钮启动仪器弹出对话框</a:t>
            </a:r>
            <a:endParaRPr lang="zh-CN" altLang="en-US" dirty="0"/>
          </a:p>
        </p:txBody>
      </p:sp>
      <p:sp>
        <p:nvSpPr>
          <p:cNvPr id="11" name="椭圆形标注 10"/>
          <p:cNvSpPr/>
          <p:nvPr/>
        </p:nvSpPr>
        <p:spPr>
          <a:xfrm>
            <a:off x="3203575" y="5013325"/>
            <a:ext cx="2520950" cy="936625"/>
          </a:xfrm>
          <a:prstGeom prst="wedgeEllipseCallout">
            <a:avLst>
              <a:gd name="adj1" fmla="val -65188"/>
              <a:gd name="adj2" fmla="val 28141"/>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单击确定，</a:t>
            </a:r>
            <a:r>
              <a:rPr lang="zh-CN" altLang="zh-CN" dirty="0"/>
              <a:t>结论在</a:t>
            </a:r>
            <a:r>
              <a:rPr lang="en-US" altLang="zh-CN" dirty="0"/>
              <a:t>Result</a:t>
            </a:r>
            <a:r>
              <a:rPr lang="zh-CN" altLang="zh-CN" dirty="0"/>
              <a:t>中显示。</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771"/>
                                        </p:tgtEl>
                                        <p:attrNameLst>
                                          <p:attrName>style.visibility</p:attrName>
                                        </p:attrNameLst>
                                      </p:cBhvr>
                                      <p:to>
                                        <p:strVal val="visible"/>
                                      </p:to>
                                    </p:set>
                                    <p:anim calcmode="lin" valueType="num">
                                      <p:cBhvr additive="base">
                                        <p:cTn id="37" dur="500" fill="hold"/>
                                        <p:tgtEl>
                                          <p:spTgt spid="32771"/>
                                        </p:tgtEl>
                                        <p:attrNameLst>
                                          <p:attrName>ppt_x</p:attrName>
                                        </p:attrNameLst>
                                      </p:cBhvr>
                                      <p:tavLst>
                                        <p:tav tm="0">
                                          <p:val>
                                            <p:strVal val="#ppt_x"/>
                                          </p:val>
                                        </p:tav>
                                        <p:tav tm="100000">
                                          <p:val>
                                            <p:strVal val="#ppt_x"/>
                                          </p:val>
                                        </p:tav>
                                      </p:tavLst>
                                    </p:anim>
                                    <p:anim calcmode="lin" valueType="num">
                                      <p:cBhvr additive="base">
                                        <p:cTn id="38" dur="500" fill="hold"/>
                                        <p:tgtEl>
                                          <p:spTgt spid="3277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a:srcRect t="3642" r="5672" b="21669"/>
          <a:stretch>
            <a:fillRect/>
          </a:stretch>
        </p:blipFill>
        <p:spPr bwMode="auto">
          <a:xfrm>
            <a:off x="900113" y="1989138"/>
            <a:ext cx="6840537" cy="4064000"/>
          </a:xfrm>
          <a:prstGeom prst="rect">
            <a:avLst/>
          </a:prstGeom>
          <a:noFill/>
          <a:ln w="9525">
            <a:noFill/>
            <a:miter lim="800000"/>
            <a:headEnd/>
            <a:tailEnd/>
          </a:ln>
        </p:spPr>
      </p:pic>
      <p:sp>
        <p:nvSpPr>
          <p:cNvPr id="34820" name="标题 1"/>
          <p:cNvSpPr>
            <a:spLocks noGrp="1"/>
          </p:cNvSpPr>
          <p:nvPr>
            <p:ph type="title"/>
          </p:nvPr>
        </p:nvSpPr>
        <p:spPr/>
        <p:txBody>
          <a:bodyPr/>
          <a:lstStyle/>
          <a:p>
            <a:r>
              <a:rPr lang="zh-CN" altLang="en-US" smtClean="0"/>
              <a:t>表面张力的测量</a:t>
            </a:r>
          </a:p>
        </p:txBody>
      </p:sp>
      <p:sp>
        <p:nvSpPr>
          <p:cNvPr id="34821"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表面张力环法</a:t>
            </a:r>
          </a:p>
        </p:txBody>
      </p:sp>
      <p:sp>
        <p:nvSpPr>
          <p:cNvPr id="3482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27649" name="Object 2"/>
          <p:cNvGraphicFramePr>
            <a:graphicFrameLocks noChangeAspect="1"/>
          </p:cNvGraphicFramePr>
          <p:nvPr/>
        </p:nvGraphicFramePr>
        <p:xfrm>
          <a:off x="3708400" y="2565400"/>
          <a:ext cx="5184775" cy="3024188"/>
        </p:xfrm>
        <a:graphic>
          <a:graphicData uri="http://schemas.openxmlformats.org/presentationml/2006/ole">
            <p:oleObj spid="_x0000_s34818" name="BMP 图像" r:id="rId5" imgW="4420217" imgH="1952898" progId="PBrush">
              <p:embed/>
            </p:oleObj>
          </a:graphicData>
        </a:graphic>
      </p:graphicFrame>
      <p:sp>
        <p:nvSpPr>
          <p:cNvPr id="8" name="椭圆形标注 7"/>
          <p:cNvSpPr/>
          <p:nvPr/>
        </p:nvSpPr>
        <p:spPr>
          <a:xfrm>
            <a:off x="1979613" y="3429000"/>
            <a:ext cx="1944687" cy="1584325"/>
          </a:xfrm>
          <a:prstGeom prst="wedgeEllipseCallout">
            <a:avLst>
              <a:gd name="adj1" fmla="val -53749"/>
              <a:gd name="adj2" fmla="val -77719"/>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单击鼠标右键出现菜单新建表面张力测量选择</a:t>
            </a:r>
            <a:r>
              <a:rPr lang="en-US" altLang="zh-CN" dirty="0"/>
              <a:t>Ring</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49"/>
                                        </p:tgtEl>
                                        <p:attrNameLst>
                                          <p:attrName>style.visibility</p:attrName>
                                        </p:attrNameLst>
                                      </p:cBhvr>
                                      <p:to>
                                        <p:strVal val="visible"/>
                                      </p:to>
                                    </p:set>
                                    <p:anim calcmode="lin" valueType="num">
                                      <p:cBhvr additive="base">
                                        <p:cTn id="19" dur="500" fill="hold"/>
                                        <p:tgtEl>
                                          <p:spTgt spid="27649"/>
                                        </p:tgtEl>
                                        <p:attrNameLst>
                                          <p:attrName>ppt_x</p:attrName>
                                        </p:attrNameLst>
                                      </p:cBhvr>
                                      <p:tavLst>
                                        <p:tav tm="0">
                                          <p:val>
                                            <p:strVal val="#ppt_x"/>
                                          </p:val>
                                        </p:tav>
                                        <p:tav tm="100000">
                                          <p:val>
                                            <p:strVal val="#ppt_x"/>
                                          </p:val>
                                        </p:tav>
                                      </p:tavLst>
                                    </p:anim>
                                    <p:anim calcmode="lin" valueType="num">
                                      <p:cBhvr additive="base">
                                        <p:cTn id="20" dur="500" fill="hold"/>
                                        <p:tgtEl>
                                          <p:spTgt spid="276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r>
              <a:rPr lang="zh-CN" altLang="en-US" smtClean="0"/>
              <a:t>表面张力的测量</a:t>
            </a:r>
          </a:p>
        </p:txBody>
      </p:sp>
      <p:sp>
        <p:nvSpPr>
          <p:cNvPr id="3" name="内容占位符 2"/>
          <p:cNvSpPr>
            <a:spLocks noGrp="1"/>
          </p:cNvSpPr>
          <p:nvPr>
            <p:ph idx="1"/>
          </p:nvPr>
        </p:nvSpPr>
        <p:spPr>
          <a:xfrm>
            <a:off x="323850" y="1916113"/>
            <a:ext cx="5543550" cy="4686300"/>
          </a:xfrm>
        </p:spPr>
        <p:txBody>
          <a:bodyPr rtlCol="0">
            <a:normAutofit lnSpcReduction="10000"/>
          </a:bodyPr>
          <a:lstStyle/>
          <a:p>
            <a:pPr fontAlgn="auto">
              <a:spcAft>
                <a:spcPts val="0"/>
              </a:spcAft>
              <a:buFont typeface="Wingdings 2"/>
              <a:buChar char="ß"/>
              <a:defRPr/>
            </a:pPr>
            <a:r>
              <a:rPr lang="zh-CN" altLang="en-US" dirty="0" smtClean="0"/>
              <a:t>仪器参数设置与板法测量相同，将测量环洗净灼烧变红并冷却以后固定在天平挂钩上，运行仪器出现如图提示界面。</a:t>
            </a:r>
            <a:endParaRPr lang="en-US" altLang="zh-CN" dirty="0" smtClean="0"/>
          </a:p>
          <a:p>
            <a:pPr fontAlgn="auto">
              <a:spcAft>
                <a:spcPts val="0"/>
              </a:spcAft>
              <a:buFont typeface="Wingdings 2"/>
              <a:buChar char="ß"/>
              <a:defRPr/>
            </a:pPr>
            <a:r>
              <a:rPr lang="zh-CN" altLang="en-US" dirty="0" smtClean="0"/>
              <a:t>将不少于</a:t>
            </a:r>
            <a:r>
              <a:rPr lang="en-US" altLang="zh-CN" dirty="0" smtClean="0"/>
              <a:t>30mL</a:t>
            </a:r>
            <a:r>
              <a:rPr lang="zh-CN" altLang="en-US" dirty="0" smtClean="0"/>
              <a:t>液体倒入测量烧杯中并移到液面距测量环</a:t>
            </a:r>
            <a:r>
              <a:rPr lang="en-US" altLang="zh-CN" dirty="0" smtClean="0"/>
              <a:t>2mm</a:t>
            </a:r>
            <a:r>
              <a:rPr lang="zh-CN" altLang="en-US" dirty="0" smtClean="0"/>
              <a:t>处。</a:t>
            </a:r>
            <a:endParaRPr lang="en-US" altLang="zh-CN" dirty="0" smtClean="0"/>
          </a:p>
          <a:p>
            <a:pPr fontAlgn="auto">
              <a:spcAft>
                <a:spcPts val="0"/>
              </a:spcAft>
              <a:buFont typeface="Wingdings 2"/>
              <a:buChar char="ß"/>
              <a:defRPr/>
            </a:pPr>
            <a:r>
              <a:rPr lang="zh-CN" altLang="en-US" dirty="0" smtClean="0"/>
              <a:t>单击</a:t>
            </a:r>
            <a:r>
              <a:rPr lang="en-US" altLang="zh-CN" dirty="0" smtClean="0"/>
              <a:t>OK</a:t>
            </a:r>
            <a:r>
              <a:rPr lang="zh-CN" altLang="en-US" dirty="0" smtClean="0"/>
              <a:t>进行测量，</a:t>
            </a:r>
            <a:r>
              <a:rPr lang="zh-CN" altLang="zh-CN" dirty="0" smtClean="0"/>
              <a:t>结论在</a:t>
            </a:r>
            <a:r>
              <a:rPr lang="en-US" altLang="zh-CN" dirty="0" smtClean="0"/>
              <a:t>Result</a:t>
            </a:r>
            <a:r>
              <a:rPr lang="zh-CN" altLang="zh-CN" dirty="0" smtClean="0"/>
              <a:t>中显示。</a:t>
            </a:r>
            <a:endParaRPr lang="zh-CN" altLang="en-US" dirty="0"/>
          </a:p>
        </p:txBody>
      </p:sp>
      <p:sp>
        <p:nvSpPr>
          <p:cNvPr id="30724"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表面张力环法</a:t>
            </a:r>
          </a:p>
        </p:txBody>
      </p:sp>
      <p:sp>
        <p:nvSpPr>
          <p:cNvPr id="307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30721" name="Object 1"/>
          <p:cNvGraphicFramePr>
            <a:graphicFrameLocks noChangeAspect="1"/>
          </p:cNvGraphicFramePr>
          <p:nvPr/>
        </p:nvGraphicFramePr>
        <p:xfrm>
          <a:off x="5867400" y="2205038"/>
          <a:ext cx="3076575" cy="1871662"/>
        </p:xfrm>
        <a:graphic>
          <a:graphicData uri="http://schemas.openxmlformats.org/presentationml/2006/ole">
            <p:oleObj spid="_x0000_s30721" name="BMP 图像" r:id="rId3" imgW="3400900" imgH="1628571" progId="PBrush">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21"/>
                                        </p:tgtEl>
                                        <p:attrNameLst>
                                          <p:attrName>style.visibility</p:attrName>
                                        </p:attrNameLst>
                                      </p:cBhvr>
                                      <p:to>
                                        <p:strVal val="visible"/>
                                      </p:to>
                                    </p:set>
                                    <p:anim calcmode="lin" valueType="num">
                                      <p:cBhvr additive="base">
                                        <p:cTn id="25" dur="500" fill="hold"/>
                                        <p:tgtEl>
                                          <p:spTgt spid="30721"/>
                                        </p:tgtEl>
                                        <p:attrNameLst>
                                          <p:attrName>ppt_x</p:attrName>
                                        </p:attrNameLst>
                                      </p:cBhvr>
                                      <p:tavLst>
                                        <p:tav tm="0">
                                          <p:val>
                                            <p:strVal val="#ppt_x"/>
                                          </p:val>
                                        </p:tav>
                                        <p:tav tm="100000">
                                          <p:val>
                                            <p:strVal val="#ppt_x"/>
                                          </p:val>
                                        </p:tav>
                                      </p:tavLst>
                                    </p:anim>
                                    <p:anim calcmode="lin" valueType="num">
                                      <p:cBhvr additive="base">
                                        <p:cTn id="26" dur="500" fill="hold"/>
                                        <p:tgtEl>
                                          <p:spTgt spid="307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rcRect t="3642" r="5672" b="21669"/>
          <a:stretch>
            <a:fillRect/>
          </a:stretch>
        </p:blipFill>
        <p:spPr bwMode="auto">
          <a:xfrm>
            <a:off x="684213" y="1844675"/>
            <a:ext cx="6840537" cy="4065588"/>
          </a:xfrm>
          <a:prstGeom prst="rect">
            <a:avLst/>
          </a:prstGeom>
          <a:noFill/>
          <a:ln w="9525">
            <a:noFill/>
            <a:miter lim="800000"/>
            <a:headEnd/>
            <a:tailEnd/>
          </a:ln>
        </p:spPr>
      </p:pic>
      <p:sp>
        <p:nvSpPr>
          <p:cNvPr id="31747" name="标题 1"/>
          <p:cNvSpPr>
            <a:spLocks noGrp="1"/>
          </p:cNvSpPr>
          <p:nvPr>
            <p:ph type="title"/>
          </p:nvPr>
        </p:nvSpPr>
        <p:spPr/>
        <p:txBody>
          <a:bodyPr/>
          <a:lstStyle/>
          <a:p>
            <a:r>
              <a:rPr lang="zh-CN" altLang="en-US" smtClean="0"/>
              <a:t>界面张力的测量</a:t>
            </a:r>
          </a:p>
        </p:txBody>
      </p:sp>
      <p:sp>
        <p:nvSpPr>
          <p:cNvPr id="31748"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sp>
        <p:nvSpPr>
          <p:cNvPr id="317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31745" name="Object 1"/>
          <p:cNvGraphicFramePr>
            <a:graphicFrameLocks noChangeAspect="1"/>
          </p:cNvGraphicFramePr>
          <p:nvPr/>
        </p:nvGraphicFramePr>
        <p:xfrm>
          <a:off x="3203575" y="2781300"/>
          <a:ext cx="5734050" cy="2951163"/>
        </p:xfrm>
        <a:graphic>
          <a:graphicData uri="http://schemas.openxmlformats.org/presentationml/2006/ole">
            <p:oleObj spid="_x0000_s31745" name="BMP 图像" r:id="rId4" imgW="4486901" imgH="2114845" progId="PBrush">
              <p:embed/>
            </p:oleObj>
          </a:graphicData>
        </a:graphic>
      </p:graphicFrame>
      <p:sp>
        <p:nvSpPr>
          <p:cNvPr id="7" name="椭圆形标注 6"/>
          <p:cNvSpPr/>
          <p:nvPr/>
        </p:nvSpPr>
        <p:spPr>
          <a:xfrm>
            <a:off x="900113" y="3716338"/>
            <a:ext cx="2376487" cy="1584325"/>
          </a:xfrm>
          <a:prstGeom prst="wedgeEllipseCallout">
            <a:avLst>
              <a:gd name="adj1" fmla="val 4399"/>
              <a:gd name="adj2" fmla="val -88255"/>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单击鼠标右键出现菜单新建界面张力测量选择</a:t>
            </a:r>
            <a:r>
              <a:rPr lang="en-US" altLang="zh-CN" dirty="0"/>
              <a:t>Ring push</a:t>
            </a:r>
            <a:r>
              <a:rPr lang="zh-CN" altLang="en-US" dirty="0"/>
              <a:t>或</a:t>
            </a:r>
            <a:r>
              <a:rPr lang="en-US" altLang="zh-CN" dirty="0"/>
              <a:t>pull</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5"/>
                                        </p:tgtEl>
                                        <p:attrNameLst>
                                          <p:attrName>style.visibility</p:attrName>
                                        </p:attrNameLst>
                                      </p:cBhvr>
                                      <p:to>
                                        <p:strVal val="visible"/>
                                      </p:to>
                                    </p:set>
                                    <p:anim calcmode="lin" valueType="num">
                                      <p:cBhvr additive="base">
                                        <p:cTn id="19" dur="500" fill="hold"/>
                                        <p:tgtEl>
                                          <p:spTgt spid="31745"/>
                                        </p:tgtEl>
                                        <p:attrNameLst>
                                          <p:attrName>ppt_x</p:attrName>
                                        </p:attrNameLst>
                                      </p:cBhvr>
                                      <p:tavLst>
                                        <p:tav tm="0">
                                          <p:val>
                                            <p:strVal val="#ppt_x"/>
                                          </p:val>
                                        </p:tav>
                                        <p:tav tm="100000">
                                          <p:val>
                                            <p:strVal val="#ppt_x"/>
                                          </p:val>
                                        </p:tav>
                                      </p:tavLst>
                                    </p:anim>
                                    <p:anim calcmode="lin" valueType="num">
                                      <p:cBhvr additive="base">
                                        <p:cTn id="20" dur="500" fill="hold"/>
                                        <p:tgtEl>
                                          <p:spTgt spid="317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r>
              <a:rPr lang="zh-CN" altLang="en-US" smtClean="0"/>
              <a:t>表面张力的测量</a:t>
            </a:r>
          </a:p>
        </p:txBody>
      </p:sp>
      <p:sp>
        <p:nvSpPr>
          <p:cNvPr id="29699"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sp>
        <p:nvSpPr>
          <p:cNvPr id="297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29697" name="Object 1"/>
          <p:cNvGraphicFramePr>
            <a:graphicFrameLocks noChangeAspect="1"/>
          </p:cNvGraphicFramePr>
          <p:nvPr/>
        </p:nvGraphicFramePr>
        <p:xfrm>
          <a:off x="2339975" y="1773238"/>
          <a:ext cx="5111750" cy="4679950"/>
        </p:xfrm>
        <a:graphic>
          <a:graphicData uri="http://schemas.openxmlformats.org/presentationml/2006/ole">
            <p:oleObj spid="_x0000_s29697" name="BMP 图像" r:id="rId3" imgW="3742857" imgH="3467584" progId="PBrush">
              <p:embed/>
            </p:oleObj>
          </a:graphicData>
        </a:graphic>
      </p:graphicFrame>
      <p:sp>
        <p:nvSpPr>
          <p:cNvPr id="7" name="椭圆形标注 6"/>
          <p:cNvSpPr/>
          <p:nvPr/>
        </p:nvSpPr>
        <p:spPr>
          <a:xfrm>
            <a:off x="323850" y="2636838"/>
            <a:ext cx="1584325" cy="936625"/>
          </a:xfrm>
          <a:prstGeom prst="wedgeEllipseCallout">
            <a:avLst>
              <a:gd name="adj1" fmla="val 136941"/>
              <a:gd name="adj2" fmla="val 25669"/>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设置轻液体的密度和名称</a:t>
            </a:r>
            <a:endParaRPr lang="zh-CN" altLang="en-US" dirty="0"/>
          </a:p>
        </p:txBody>
      </p:sp>
      <p:sp>
        <p:nvSpPr>
          <p:cNvPr id="8" name="椭圆形标注 7"/>
          <p:cNvSpPr/>
          <p:nvPr/>
        </p:nvSpPr>
        <p:spPr>
          <a:xfrm>
            <a:off x="395288" y="3789363"/>
            <a:ext cx="1584325" cy="935037"/>
          </a:xfrm>
          <a:prstGeom prst="wedgeEllipseCallout">
            <a:avLst>
              <a:gd name="adj1" fmla="val 160597"/>
              <a:gd name="adj2" fmla="val -96032"/>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设置重液体的密度和名称</a:t>
            </a:r>
            <a:endParaRPr lang="zh-CN" altLang="en-US" dirty="0"/>
          </a:p>
        </p:txBody>
      </p:sp>
      <p:sp>
        <p:nvSpPr>
          <p:cNvPr id="9" name="椭圆形标注 8"/>
          <p:cNvSpPr/>
          <p:nvPr/>
        </p:nvSpPr>
        <p:spPr>
          <a:xfrm>
            <a:off x="6940550" y="3376613"/>
            <a:ext cx="1584325" cy="935037"/>
          </a:xfrm>
          <a:prstGeom prst="wedgeEllipseCallout">
            <a:avLst>
              <a:gd name="adj1" fmla="val -196666"/>
              <a:gd name="adj2" fmla="val -53801"/>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其他设置与表面张力相同</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p:txBody>
          <a:bodyPr/>
          <a:lstStyle/>
          <a:p>
            <a:r>
              <a:rPr lang="zh-CN" altLang="en-US" smtClean="0"/>
              <a:t>界面张力的测量</a:t>
            </a:r>
          </a:p>
        </p:txBody>
      </p:sp>
      <p:sp>
        <p:nvSpPr>
          <p:cNvPr id="3" name="内容占位符 2"/>
          <p:cNvSpPr>
            <a:spLocks noGrp="1"/>
          </p:cNvSpPr>
          <p:nvPr>
            <p:ph idx="1"/>
          </p:nvPr>
        </p:nvSpPr>
        <p:spPr>
          <a:xfrm>
            <a:off x="323850" y="2171700"/>
            <a:ext cx="4176713" cy="4686300"/>
          </a:xfrm>
        </p:spPr>
        <p:txBody>
          <a:bodyPr rtlCol="0">
            <a:normAutofit fontScale="92500" lnSpcReduction="20000"/>
          </a:bodyPr>
          <a:lstStyle/>
          <a:p>
            <a:pPr fontAlgn="auto">
              <a:spcAft>
                <a:spcPts val="0"/>
              </a:spcAft>
              <a:buFont typeface="Wingdings 2"/>
              <a:buChar char="ß"/>
              <a:defRPr/>
            </a:pPr>
            <a:r>
              <a:rPr lang="zh-CN" altLang="en-US" dirty="0" smtClean="0"/>
              <a:t>将测量环洗净灼烧变红并冷却以后固定在天平挂钩上，运行仪器出现如图提示界面。</a:t>
            </a:r>
            <a:endParaRPr lang="en-US" altLang="zh-CN" dirty="0" smtClean="0"/>
          </a:p>
          <a:p>
            <a:pPr fontAlgn="auto">
              <a:spcAft>
                <a:spcPts val="0"/>
              </a:spcAft>
              <a:buFont typeface="Wingdings 2"/>
              <a:buChar char="ß"/>
              <a:defRPr/>
            </a:pPr>
            <a:r>
              <a:rPr lang="zh-CN" altLang="zh-CN" dirty="0" smtClean="0"/>
              <a:t>根据提示把轻相倒入烧杯，清洁环，把环固定在天平上，把液体靠近测量环。</a:t>
            </a:r>
          </a:p>
          <a:p>
            <a:pPr fontAlgn="auto">
              <a:spcAft>
                <a:spcPts val="0"/>
              </a:spcAft>
              <a:buFont typeface="Wingdings 2"/>
              <a:buChar char="ß"/>
              <a:defRPr/>
            </a:pPr>
            <a:r>
              <a:rPr lang="zh-CN" altLang="zh-CN" dirty="0" smtClean="0"/>
              <a:t>按</a:t>
            </a:r>
            <a:r>
              <a:rPr lang="en-US" altLang="zh-CN" dirty="0" smtClean="0"/>
              <a:t>OK</a:t>
            </a:r>
            <a:r>
              <a:rPr lang="zh-CN" altLang="zh-CN" dirty="0" smtClean="0"/>
              <a:t>键继续，</a:t>
            </a:r>
            <a:r>
              <a:rPr lang="en-US" altLang="zh-CN" dirty="0" smtClean="0"/>
              <a:t>K100</a:t>
            </a:r>
            <a:r>
              <a:rPr lang="zh-CN" altLang="zh-CN" dirty="0" smtClean="0"/>
              <a:t>动作完成后，出现如</a:t>
            </a:r>
            <a:r>
              <a:rPr lang="zh-CN" altLang="en-US" dirty="0" smtClean="0"/>
              <a:t>右图提示。</a:t>
            </a:r>
            <a:endParaRPr lang="en-US" altLang="zh-CN" dirty="0" smtClean="0"/>
          </a:p>
          <a:p>
            <a:pPr fontAlgn="auto">
              <a:spcAft>
                <a:spcPts val="0"/>
              </a:spcAft>
              <a:buFont typeface="Wingdings 2"/>
              <a:buChar char="ß"/>
              <a:defRPr/>
            </a:pPr>
            <a:endParaRPr lang="zh-CN" altLang="en-US" dirty="0"/>
          </a:p>
        </p:txBody>
      </p:sp>
      <p:sp>
        <p:nvSpPr>
          <p:cNvPr id="38916"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sp>
        <p:nvSpPr>
          <p:cNvPr id="3891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38913" name="Object 1"/>
          <p:cNvGraphicFramePr>
            <a:graphicFrameLocks noChangeAspect="1"/>
          </p:cNvGraphicFramePr>
          <p:nvPr/>
        </p:nvGraphicFramePr>
        <p:xfrm>
          <a:off x="5076825" y="1989138"/>
          <a:ext cx="3527425" cy="1787525"/>
        </p:xfrm>
        <a:graphic>
          <a:graphicData uri="http://schemas.openxmlformats.org/presentationml/2006/ole">
            <p:oleObj spid="_x0000_s38913" name="BMP 图像" r:id="rId3" imgW="3495238" imgH="1943371" progId="PBrush">
              <p:embed/>
            </p:oleObj>
          </a:graphicData>
        </a:graphic>
      </p:graphicFrame>
      <p:pic>
        <p:nvPicPr>
          <p:cNvPr id="38915" name="Picture 3"/>
          <p:cNvPicPr>
            <a:picLocks noChangeAspect="1" noChangeArrowheads="1"/>
          </p:cNvPicPr>
          <p:nvPr/>
        </p:nvPicPr>
        <p:blipFill>
          <a:blip r:embed="rId4"/>
          <a:srcRect l="13187" t="3127" r="14291" b="18723"/>
          <a:stretch>
            <a:fillRect/>
          </a:stretch>
        </p:blipFill>
        <p:spPr bwMode="auto">
          <a:xfrm>
            <a:off x="5148263" y="4076700"/>
            <a:ext cx="3311525" cy="2509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913"/>
                                        </p:tgtEl>
                                        <p:attrNameLst>
                                          <p:attrName>style.visibility</p:attrName>
                                        </p:attrNameLst>
                                      </p:cBhvr>
                                      <p:to>
                                        <p:strVal val="visible"/>
                                      </p:to>
                                    </p:set>
                                    <p:anim calcmode="lin" valueType="num">
                                      <p:cBhvr additive="base">
                                        <p:cTn id="25" dur="500" fill="hold"/>
                                        <p:tgtEl>
                                          <p:spTgt spid="38913"/>
                                        </p:tgtEl>
                                        <p:attrNameLst>
                                          <p:attrName>ppt_x</p:attrName>
                                        </p:attrNameLst>
                                      </p:cBhvr>
                                      <p:tavLst>
                                        <p:tav tm="0">
                                          <p:val>
                                            <p:strVal val="#ppt_x"/>
                                          </p:val>
                                        </p:tav>
                                        <p:tav tm="100000">
                                          <p:val>
                                            <p:strVal val="#ppt_x"/>
                                          </p:val>
                                        </p:tav>
                                      </p:tavLst>
                                    </p:anim>
                                    <p:anim calcmode="lin" valueType="num">
                                      <p:cBhvr additive="base">
                                        <p:cTn id="26" dur="500" fill="hold"/>
                                        <p:tgtEl>
                                          <p:spTgt spid="389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915"/>
                                        </p:tgtEl>
                                        <p:attrNameLst>
                                          <p:attrName>style.visibility</p:attrName>
                                        </p:attrNameLst>
                                      </p:cBhvr>
                                      <p:to>
                                        <p:strVal val="visible"/>
                                      </p:to>
                                    </p:set>
                                    <p:anim calcmode="lin" valueType="num">
                                      <p:cBhvr additive="base">
                                        <p:cTn id="31" dur="500" fill="hold"/>
                                        <p:tgtEl>
                                          <p:spTgt spid="38915"/>
                                        </p:tgtEl>
                                        <p:attrNameLst>
                                          <p:attrName>ppt_x</p:attrName>
                                        </p:attrNameLst>
                                      </p:cBhvr>
                                      <p:tavLst>
                                        <p:tav tm="0">
                                          <p:val>
                                            <p:strVal val="#ppt_x"/>
                                          </p:val>
                                        </p:tav>
                                        <p:tav tm="100000">
                                          <p:val>
                                            <p:strVal val="#ppt_x"/>
                                          </p:val>
                                        </p:tav>
                                      </p:tavLst>
                                    </p:anim>
                                    <p:anim calcmode="lin" valueType="num">
                                      <p:cBhvr additive="base">
                                        <p:cTn id="32"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标题 1"/>
          <p:cNvSpPr>
            <a:spLocks noGrp="1"/>
          </p:cNvSpPr>
          <p:nvPr>
            <p:ph type="title"/>
          </p:nvPr>
        </p:nvSpPr>
        <p:spPr/>
        <p:txBody>
          <a:bodyPr/>
          <a:lstStyle/>
          <a:p>
            <a:r>
              <a:rPr lang="zh-CN" altLang="en-US" smtClean="0"/>
              <a:t>界面张力的测量</a:t>
            </a:r>
          </a:p>
        </p:txBody>
      </p:sp>
      <p:sp>
        <p:nvSpPr>
          <p:cNvPr id="3" name="内容占位符 2"/>
          <p:cNvSpPr>
            <a:spLocks noGrp="1"/>
          </p:cNvSpPr>
          <p:nvPr>
            <p:ph idx="1"/>
          </p:nvPr>
        </p:nvSpPr>
        <p:spPr>
          <a:xfrm>
            <a:off x="250825" y="1989138"/>
            <a:ext cx="8066088" cy="1584325"/>
          </a:xfrm>
        </p:spPr>
        <p:txBody>
          <a:bodyPr rtlCol="0">
            <a:normAutofit fontScale="85000" lnSpcReduction="10000"/>
          </a:bodyPr>
          <a:lstStyle/>
          <a:p>
            <a:pPr fontAlgn="auto">
              <a:spcAft>
                <a:spcPts val="0"/>
              </a:spcAft>
              <a:buFont typeface="Wingdings 2"/>
              <a:buChar char="ß"/>
              <a:defRPr/>
            </a:pPr>
            <a:r>
              <a:rPr lang="zh-CN" altLang="zh-CN" dirty="0" smtClean="0"/>
              <a:t>清洁测量环，移开轻相，把重相倒入烧杯，把环固定在天平上，把液体靠近测量环。</a:t>
            </a:r>
          </a:p>
          <a:p>
            <a:pPr fontAlgn="auto">
              <a:spcAft>
                <a:spcPts val="0"/>
              </a:spcAft>
              <a:buFont typeface="Wingdings 2"/>
              <a:buChar char="ß"/>
              <a:defRPr/>
            </a:pPr>
            <a:r>
              <a:rPr lang="zh-CN" altLang="zh-CN" dirty="0" smtClean="0"/>
              <a:t>按</a:t>
            </a:r>
            <a:r>
              <a:rPr lang="en-US" altLang="zh-CN" dirty="0" smtClean="0"/>
              <a:t>OK</a:t>
            </a:r>
            <a:r>
              <a:rPr lang="zh-CN" altLang="zh-CN" dirty="0" smtClean="0"/>
              <a:t>键继续，</a:t>
            </a:r>
            <a:r>
              <a:rPr lang="en-US" altLang="zh-CN" dirty="0" smtClean="0"/>
              <a:t>K100</a:t>
            </a:r>
            <a:r>
              <a:rPr lang="zh-CN" altLang="zh-CN" dirty="0" smtClean="0"/>
              <a:t>动作完成后，出现如下提示：</a:t>
            </a:r>
          </a:p>
          <a:p>
            <a:pPr fontAlgn="auto">
              <a:spcAft>
                <a:spcPts val="0"/>
              </a:spcAft>
              <a:buFont typeface="Wingdings 2"/>
              <a:buChar char="ß"/>
              <a:defRPr/>
            </a:pPr>
            <a:endParaRPr lang="zh-CN" altLang="zh-CN" dirty="0" smtClean="0"/>
          </a:p>
          <a:p>
            <a:pPr fontAlgn="auto">
              <a:spcAft>
                <a:spcPts val="0"/>
              </a:spcAft>
              <a:buFont typeface="Wingdings 2"/>
              <a:buChar char="ß"/>
              <a:defRPr/>
            </a:pPr>
            <a:endParaRPr lang="zh-CN" altLang="en-US" dirty="0"/>
          </a:p>
        </p:txBody>
      </p:sp>
      <p:sp>
        <p:nvSpPr>
          <p:cNvPr id="37893"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sp>
        <p:nvSpPr>
          <p:cNvPr id="3789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sp>
        <p:nvSpPr>
          <p:cNvPr id="3789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5" name="Object 2"/>
          <p:cNvGraphicFramePr>
            <a:graphicFrameLocks noChangeAspect="1"/>
          </p:cNvGraphicFramePr>
          <p:nvPr/>
        </p:nvGraphicFramePr>
        <p:xfrm>
          <a:off x="2627313" y="3357563"/>
          <a:ext cx="3948112" cy="1223962"/>
        </p:xfrm>
        <a:graphic>
          <a:graphicData uri="http://schemas.openxmlformats.org/presentationml/2006/ole">
            <p:oleObj spid="_x0000_s37890" name="BMP 图像" r:id="rId3" imgW="4105848" imgH="1305107" progId="PBrush">
              <p:embed/>
            </p:oleObj>
          </a:graphicData>
        </a:graphic>
      </p:graphicFrame>
      <p:sp>
        <p:nvSpPr>
          <p:cNvPr id="9" name="内容占位符 2"/>
          <p:cNvSpPr txBox="1">
            <a:spLocks/>
          </p:cNvSpPr>
          <p:nvPr/>
        </p:nvSpPr>
        <p:spPr bwMode="auto">
          <a:xfrm>
            <a:off x="323850" y="4941888"/>
            <a:ext cx="8064500" cy="1439862"/>
          </a:xfrm>
          <a:prstGeom prst="rect">
            <a:avLst/>
          </a:prstGeom>
          <a:noFill/>
          <a:ln w="9525">
            <a:noFill/>
            <a:miter lim="800000"/>
            <a:headEnd/>
            <a:tailEnd/>
          </a:ln>
        </p:spPr>
        <p:txBody>
          <a:bodyPr/>
          <a:lstStyle/>
          <a:p>
            <a:pPr marL="342900" indent="-342900">
              <a:spcBef>
                <a:spcPct val="20000"/>
              </a:spcBef>
              <a:buClr>
                <a:schemeClr val="tx2"/>
              </a:buClr>
              <a:buSzPct val="50000"/>
              <a:buFont typeface="Wingdings 2" pitchFamily="18" charset="2"/>
              <a:buChar char="ß"/>
            </a:pPr>
            <a:r>
              <a:rPr lang="zh-CN" altLang="zh-CN" sz="3200">
                <a:latin typeface="Franklin Gothic Book"/>
                <a:ea typeface="黑体" pitchFamily="2" charset="-122"/>
              </a:rPr>
              <a:t>把轻相倒到重相上，按</a:t>
            </a:r>
            <a:r>
              <a:rPr lang="en-US" altLang="zh-CN" sz="3200">
                <a:latin typeface="Franklin Gothic Book"/>
                <a:ea typeface="黑体" pitchFamily="2" charset="-122"/>
              </a:rPr>
              <a:t>OK</a:t>
            </a:r>
            <a:r>
              <a:rPr lang="zh-CN" altLang="zh-CN" sz="3200">
                <a:latin typeface="Franklin Gothic Book"/>
                <a:ea typeface="黑体" pitchFamily="2" charset="-122"/>
              </a:rPr>
              <a:t>键继续，</a:t>
            </a:r>
            <a:r>
              <a:rPr lang="en-US" altLang="zh-CN" sz="3200">
                <a:latin typeface="Franklin Gothic Book"/>
                <a:ea typeface="黑体" pitchFamily="2" charset="-122"/>
              </a:rPr>
              <a:t>K100</a:t>
            </a:r>
            <a:r>
              <a:rPr lang="zh-CN" altLang="zh-CN" sz="3200">
                <a:latin typeface="Franklin Gothic Book"/>
                <a:ea typeface="黑体" pitchFamily="2" charset="-122"/>
              </a:rPr>
              <a:t>开始测量界面张力。结论在</a:t>
            </a:r>
            <a:r>
              <a:rPr lang="en-US" altLang="zh-CN" sz="3200">
                <a:latin typeface="Franklin Gothic Book"/>
                <a:ea typeface="黑体" pitchFamily="2" charset="-122"/>
              </a:rPr>
              <a:t>Result</a:t>
            </a:r>
            <a:r>
              <a:rPr lang="zh-CN" altLang="zh-CN" sz="3200">
                <a:latin typeface="Franklin Gothic Book"/>
                <a:ea typeface="黑体" pitchFamily="2" charset="-122"/>
              </a:rPr>
              <a:t>中显示。</a:t>
            </a:r>
            <a:endParaRPr lang="zh-CN" altLang="en-US" sz="3200">
              <a:latin typeface="Franklin Gothic Book"/>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p:cNvSpPr>
            <a:spLocks noGrp="1"/>
          </p:cNvSpPr>
          <p:nvPr>
            <p:ph type="title"/>
          </p:nvPr>
        </p:nvSpPr>
        <p:spPr/>
        <p:txBody>
          <a:bodyPr/>
          <a:lstStyle/>
          <a:p>
            <a:r>
              <a:rPr lang="zh-CN" altLang="en-US" smtClean="0"/>
              <a:t>接触角的测量</a:t>
            </a:r>
          </a:p>
        </p:txBody>
      </p:sp>
      <p:sp>
        <p:nvSpPr>
          <p:cNvPr id="3" name="内容占位符 2"/>
          <p:cNvSpPr>
            <a:spLocks noGrp="1"/>
          </p:cNvSpPr>
          <p:nvPr>
            <p:ph idx="1"/>
          </p:nvPr>
        </p:nvSpPr>
        <p:spPr>
          <a:xfrm>
            <a:off x="395288" y="1916113"/>
            <a:ext cx="5545137" cy="4752975"/>
          </a:xfrm>
        </p:spPr>
        <p:txBody>
          <a:bodyPr rtlCol="0">
            <a:normAutofit fontScale="62500" lnSpcReduction="20000"/>
          </a:bodyPr>
          <a:lstStyle/>
          <a:p>
            <a:pPr fontAlgn="auto">
              <a:lnSpc>
                <a:spcPct val="120000"/>
              </a:lnSpc>
              <a:spcAft>
                <a:spcPts val="0"/>
              </a:spcAft>
              <a:buFont typeface="Wingdings 2"/>
              <a:buChar char="ß"/>
              <a:defRPr/>
            </a:pPr>
            <a:r>
              <a:rPr lang="zh-CN" altLang="en-US" dirty="0" smtClean="0"/>
              <a:t>如右图毛细管插入到液体中，会产生一个附加压力</a:t>
            </a:r>
            <a:r>
              <a:rPr lang="en-US" altLang="zh-CN" dirty="0" smtClean="0"/>
              <a:t>F</a:t>
            </a:r>
            <a:r>
              <a:rPr lang="en-US" altLang="zh-CN" baseline="-25000" dirty="0" smtClean="0"/>
              <a:t>1</a:t>
            </a:r>
            <a:r>
              <a:rPr lang="zh-CN" altLang="en-US" dirty="0" smtClean="0"/>
              <a:t>，在附加压力的作用下，</a:t>
            </a:r>
            <a:r>
              <a:rPr lang="zh-CN" altLang="zh-CN" dirty="0" smtClean="0"/>
              <a:t>液体在毛细管中上升</a:t>
            </a:r>
            <a:r>
              <a:rPr lang="zh-CN" altLang="en-US" dirty="0" smtClean="0"/>
              <a:t>。</a:t>
            </a:r>
            <a:endParaRPr lang="en-US" altLang="zh-CN" dirty="0" smtClean="0"/>
          </a:p>
          <a:p>
            <a:pPr fontAlgn="auto">
              <a:lnSpc>
                <a:spcPct val="120000"/>
              </a:lnSpc>
              <a:spcAft>
                <a:spcPts val="0"/>
              </a:spcAft>
              <a:buFont typeface="Wingdings 2"/>
              <a:buChar char="ß"/>
              <a:defRPr/>
            </a:pPr>
            <a:r>
              <a:rPr lang="zh-CN" altLang="en-US" dirty="0" smtClean="0"/>
              <a:t>由于是</a:t>
            </a:r>
            <a:r>
              <a:rPr lang="zh-CN" altLang="zh-CN" dirty="0" smtClean="0"/>
              <a:t>附加压力驱动液体渗透，</a:t>
            </a:r>
            <a:r>
              <a:rPr lang="zh-CN" altLang="en-US" dirty="0" smtClean="0"/>
              <a:t>因此</a:t>
            </a:r>
            <a:r>
              <a:rPr lang="zh-CN" altLang="zh-CN" dirty="0" smtClean="0"/>
              <a:t>液体的渗透速率受到的毛细半径</a:t>
            </a:r>
            <a:r>
              <a:rPr lang="en-US" altLang="zh-CN" dirty="0" smtClean="0"/>
              <a:t>r</a:t>
            </a:r>
            <a:r>
              <a:rPr lang="zh-CN" altLang="zh-CN" dirty="0" smtClean="0"/>
              <a:t>，液体的表面张力</a:t>
            </a:r>
            <a:r>
              <a:rPr lang="en-US" altLang="zh-CN" dirty="0" smtClean="0"/>
              <a:t>γ</a:t>
            </a:r>
            <a:r>
              <a:rPr lang="zh-CN" altLang="zh-CN" dirty="0" smtClean="0"/>
              <a:t>以及液体对固体的接触角</a:t>
            </a:r>
            <a:r>
              <a:rPr lang="en-US" altLang="zh-CN" dirty="0" smtClean="0"/>
              <a:t>θ</a:t>
            </a:r>
            <a:r>
              <a:rPr lang="zh-CN" altLang="zh-CN" dirty="0" smtClean="0"/>
              <a:t>的影响。</a:t>
            </a:r>
            <a:endParaRPr lang="en-US" altLang="zh-CN" dirty="0" smtClean="0"/>
          </a:p>
          <a:p>
            <a:pPr fontAlgn="auto">
              <a:lnSpc>
                <a:spcPct val="120000"/>
              </a:lnSpc>
              <a:spcAft>
                <a:spcPts val="0"/>
              </a:spcAft>
              <a:buFont typeface="Wingdings 2"/>
              <a:buChar char="ß"/>
              <a:defRPr/>
            </a:pPr>
            <a:r>
              <a:rPr lang="zh-CN" altLang="zh-CN" dirty="0" smtClean="0"/>
              <a:t>在上升的过程中还受到粘滞阻力</a:t>
            </a:r>
            <a:r>
              <a:rPr lang="en-US" altLang="zh-CN" dirty="0" smtClean="0"/>
              <a:t>F</a:t>
            </a:r>
            <a:r>
              <a:rPr lang="en-US" altLang="zh-CN" baseline="-25000" dirty="0" smtClean="0"/>
              <a:t>2</a:t>
            </a:r>
            <a:r>
              <a:rPr lang="zh-CN" altLang="zh-CN" dirty="0" smtClean="0"/>
              <a:t>和重力</a:t>
            </a:r>
            <a:r>
              <a:rPr lang="en-US" altLang="zh-CN" dirty="0" smtClean="0"/>
              <a:t>F</a:t>
            </a:r>
            <a:r>
              <a:rPr lang="en-US" altLang="zh-CN" baseline="-25000" dirty="0" smtClean="0"/>
              <a:t>3</a:t>
            </a:r>
            <a:r>
              <a:rPr lang="zh-CN" altLang="zh-CN" dirty="0" smtClean="0"/>
              <a:t>的影响，阻止液体渗透，由于附加压力大于重力和粘滞阻力的作用液体缓慢上升。</a:t>
            </a:r>
            <a:endParaRPr lang="en-US" altLang="zh-CN" dirty="0" smtClean="0"/>
          </a:p>
          <a:p>
            <a:pPr fontAlgn="auto">
              <a:lnSpc>
                <a:spcPct val="120000"/>
              </a:lnSpc>
              <a:spcAft>
                <a:spcPts val="0"/>
              </a:spcAft>
              <a:buFont typeface="Wingdings 2"/>
              <a:buChar char="ß"/>
              <a:defRPr/>
            </a:pPr>
            <a:r>
              <a:rPr lang="en-US" altLang="zh-CN" dirty="0" smtClean="0"/>
              <a:t>Washburn</a:t>
            </a:r>
            <a:r>
              <a:rPr lang="zh-CN" altLang="en-US" dirty="0" smtClean="0"/>
              <a:t>研究了各种力的关系，最后得到</a:t>
            </a:r>
            <a:r>
              <a:rPr lang="en-US" altLang="zh-CN" dirty="0" smtClean="0"/>
              <a:t>Washburn</a:t>
            </a:r>
            <a:r>
              <a:rPr lang="zh-CN" altLang="en-US" dirty="0" smtClean="0"/>
              <a:t>方程式，指出了液体上升高度与上升时间，毛细管半径，液体粘度，液体表面张力以及接触角的关系，根据</a:t>
            </a:r>
            <a:r>
              <a:rPr lang="en-US" altLang="zh-CN" dirty="0" smtClean="0"/>
              <a:t>Washburn</a:t>
            </a:r>
            <a:r>
              <a:rPr lang="zh-CN" altLang="en-US" dirty="0" smtClean="0"/>
              <a:t>方程式就可以测量接触角的大小。</a:t>
            </a:r>
            <a:endParaRPr lang="zh-CN" altLang="en-US" dirty="0"/>
          </a:p>
        </p:txBody>
      </p:sp>
      <p:sp>
        <p:nvSpPr>
          <p:cNvPr id="41987"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测量原理</a:t>
            </a:r>
          </a:p>
        </p:txBody>
      </p:sp>
      <p:pic>
        <p:nvPicPr>
          <p:cNvPr id="45057" name="Picture 1"/>
          <p:cNvPicPr>
            <a:picLocks noChangeArrowheads="1"/>
          </p:cNvPicPr>
          <p:nvPr/>
        </p:nvPicPr>
        <p:blipFill>
          <a:blip r:embed="rId2"/>
          <a:srcRect t="-223" b="-444"/>
          <a:stretch>
            <a:fillRect/>
          </a:stretch>
        </p:blipFill>
        <p:spPr bwMode="auto">
          <a:xfrm>
            <a:off x="6227763" y="1989138"/>
            <a:ext cx="2447925" cy="3960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7"/>
                                        </p:tgtEl>
                                        <p:attrNameLst>
                                          <p:attrName>style.visibility</p:attrName>
                                        </p:attrNameLst>
                                      </p:cBhvr>
                                      <p:to>
                                        <p:strVal val="visible"/>
                                      </p:to>
                                    </p:set>
                                    <p:anim calcmode="lin" valueType="num">
                                      <p:cBhvr additive="base">
                                        <p:cTn id="7" dur="500" fill="hold"/>
                                        <p:tgtEl>
                                          <p:spTgt spid="45057"/>
                                        </p:tgtEl>
                                        <p:attrNameLst>
                                          <p:attrName>ppt_x</p:attrName>
                                        </p:attrNameLst>
                                      </p:cBhvr>
                                      <p:tavLst>
                                        <p:tav tm="0">
                                          <p:val>
                                            <p:strVal val="#ppt_x"/>
                                          </p:val>
                                        </p:tav>
                                        <p:tav tm="100000">
                                          <p:val>
                                            <p:strVal val="#ppt_x"/>
                                          </p:val>
                                        </p:tav>
                                      </p:tavLst>
                                    </p:anim>
                                    <p:anim calcmode="lin" valueType="num">
                                      <p:cBhvr additive="base">
                                        <p:cTn id="8" dur="500" fill="hold"/>
                                        <p:tgtEl>
                                          <p:spTgt spid="450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标题 1"/>
          <p:cNvSpPr>
            <a:spLocks noGrp="1"/>
          </p:cNvSpPr>
          <p:nvPr>
            <p:ph type="title"/>
          </p:nvPr>
        </p:nvSpPr>
        <p:spPr/>
        <p:txBody>
          <a:bodyPr/>
          <a:lstStyle/>
          <a:p>
            <a:r>
              <a:rPr lang="zh-CN" altLang="en-US" smtClean="0"/>
              <a:t>接触角的测量</a:t>
            </a:r>
          </a:p>
        </p:txBody>
      </p:sp>
      <p:sp>
        <p:nvSpPr>
          <p:cNvPr id="3" name="内容占位符 2"/>
          <p:cNvSpPr>
            <a:spLocks noGrp="1"/>
          </p:cNvSpPr>
          <p:nvPr>
            <p:ph idx="1"/>
          </p:nvPr>
        </p:nvSpPr>
        <p:spPr>
          <a:xfrm>
            <a:off x="323850" y="1916113"/>
            <a:ext cx="8374063" cy="4686300"/>
          </a:xfrm>
        </p:spPr>
        <p:txBody>
          <a:bodyPr rtlCol="0">
            <a:normAutofit fontScale="62500" lnSpcReduction="20000"/>
          </a:bodyPr>
          <a:lstStyle/>
          <a:p>
            <a:pPr fontAlgn="auto">
              <a:spcAft>
                <a:spcPts val="0"/>
              </a:spcAft>
              <a:buFont typeface="Wingdings 2"/>
              <a:buChar char="ß"/>
              <a:defRPr/>
            </a:pPr>
            <a:endParaRPr lang="en-US" altLang="zh-CN" dirty="0" smtClean="0"/>
          </a:p>
          <a:p>
            <a:pPr fontAlgn="auto">
              <a:spcAft>
                <a:spcPts val="0"/>
              </a:spcAft>
              <a:buFont typeface="Wingdings 2"/>
              <a:buChar char="ß"/>
              <a:defRPr/>
            </a:pPr>
            <a:endParaRPr lang="zh-CN" altLang="zh-CN" dirty="0" smtClean="0"/>
          </a:p>
          <a:p>
            <a:pPr fontAlgn="auto">
              <a:spcAft>
                <a:spcPts val="0"/>
              </a:spcAft>
              <a:buFont typeface="Wingdings 2"/>
              <a:buChar char="ß"/>
              <a:defRPr/>
            </a:pPr>
            <a:r>
              <a:rPr lang="zh-CN" altLang="zh-CN" dirty="0" smtClean="0"/>
              <a:t>式中：</a:t>
            </a:r>
            <a:r>
              <a:rPr lang="en-US" altLang="zh-CN" dirty="0" smtClean="0"/>
              <a:t>h</a:t>
            </a:r>
            <a:r>
              <a:rPr lang="zh-CN" altLang="zh-CN" dirty="0" smtClean="0"/>
              <a:t>为液体上升高度，</a:t>
            </a:r>
            <a:r>
              <a:rPr lang="en-US" altLang="zh-CN" dirty="0" smtClean="0"/>
              <a:t>C</a:t>
            </a:r>
            <a:r>
              <a:rPr lang="zh-CN" altLang="zh-CN" dirty="0" smtClean="0"/>
              <a:t>为常数，</a:t>
            </a:r>
            <a:r>
              <a:rPr lang="en-US" altLang="zh-CN" dirty="0" smtClean="0"/>
              <a:t>r</a:t>
            </a:r>
            <a:r>
              <a:rPr lang="zh-CN" altLang="zh-CN" dirty="0" smtClean="0"/>
              <a:t>为粉末间空隙的当量毛细管半径，对指定的体系来说</a:t>
            </a:r>
            <a:r>
              <a:rPr lang="en-US" altLang="zh-CN" dirty="0" smtClean="0"/>
              <a:t>Cr</a:t>
            </a:r>
            <a:r>
              <a:rPr lang="zh-CN" altLang="zh-CN" dirty="0" smtClean="0"/>
              <a:t>为定值；</a:t>
            </a:r>
            <a:r>
              <a:rPr lang="en-US" altLang="zh-CN" dirty="0" smtClean="0"/>
              <a:t>σ</a:t>
            </a:r>
            <a:r>
              <a:rPr lang="zh-CN" altLang="zh-CN" dirty="0" smtClean="0"/>
              <a:t>为液体表面张力；</a:t>
            </a:r>
            <a:r>
              <a:rPr lang="en-US" altLang="zh-CN" dirty="0" smtClean="0"/>
              <a:t>η</a:t>
            </a:r>
            <a:r>
              <a:rPr lang="zh-CN" altLang="zh-CN" dirty="0" smtClean="0"/>
              <a:t>为液体黏度，</a:t>
            </a:r>
            <a:r>
              <a:rPr lang="en-US" altLang="zh-CN" dirty="0" smtClean="0"/>
              <a:t>θ</a:t>
            </a:r>
            <a:r>
              <a:rPr lang="zh-CN" altLang="zh-CN" dirty="0" smtClean="0"/>
              <a:t>为固体对液体的接触角。</a:t>
            </a:r>
          </a:p>
          <a:p>
            <a:pPr fontAlgn="auto">
              <a:spcAft>
                <a:spcPts val="0"/>
              </a:spcAft>
              <a:buFont typeface="Wingdings 2"/>
              <a:buChar char="ß"/>
              <a:defRPr/>
            </a:pPr>
            <a:r>
              <a:rPr lang="zh-CN" altLang="zh-CN" dirty="0" smtClean="0"/>
              <a:t>假设在均匀的玻璃钢中进行实验并且装填均匀，则上升液体的高度与液体的质量满足如下关系式：</a:t>
            </a:r>
            <a:endParaRPr lang="en-US" altLang="zh-CN" dirty="0" smtClean="0"/>
          </a:p>
          <a:p>
            <a:pPr fontAlgn="auto">
              <a:spcAft>
                <a:spcPts val="0"/>
              </a:spcAft>
              <a:buFont typeface="Wingdings 2"/>
              <a:buNone/>
              <a:defRPr/>
            </a:pPr>
            <a:r>
              <a:rPr lang="en-US" altLang="zh-CN" dirty="0" smtClean="0"/>
              <a:t>      </a:t>
            </a:r>
            <a:endParaRPr lang="zh-CN" altLang="zh-CN" dirty="0" smtClean="0"/>
          </a:p>
          <a:p>
            <a:pPr fontAlgn="auto">
              <a:spcAft>
                <a:spcPts val="0"/>
              </a:spcAft>
              <a:buFont typeface="Wingdings 2"/>
              <a:buChar char="ß"/>
              <a:defRPr/>
            </a:pPr>
            <a:r>
              <a:rPr lang="zh-CN" altLang="zh-CN" dirty="0" smtClean="0"/>
              <a:t>式中：</a:t>
            </a:r>
            <a:r>
              <a:rPr lang="en-US" altLang="zh-CN" dirty="0" smtClean="0"/>
              <a:t>S</a:t>
            </a:r>
            <a:r>
              <a:rPr lang="zh-CN" altLang="zh-CN" dirty="0" smtClean="0"/>
              <a:t>为玻璃管底面积，</a:t>
            </a:r>
            <a:r>
              <a:rPr lang="en-US" altLang="zh-CN" dirty="0" smtClean="0"/>
              <a:t>C'</a:t>
            </a:r>
            <a:r>
              <a:rPr lang="zh-CN" altLang="zh-CN" dirty="0" smtClean="0"/>
              <a:t>为毛细管底面积与玻璃管底面积的转换系数，</a:t>
            </a:r>
            <a:r>
              <a:rPr lang="en-US" altLang="zh-CN" dirty="0" smtClean="0"/>
              <a:t>ρ</a:t>
            </a:r>
            <a:r>
              <a:rPr lang="zh-CN" altLang="zh-CN" dirty="0" smtClean="0"/>
              <a:t>为液体的密度。</a:t>
            </a:r>
          </a:p>
          <a:p>
            <a:pPr fontAlgn="auto">
              <a:spcAft>
                <a:spcPts val="0"/>
              </a:spcAft>
              <a:buFont typeface="Wingdings 2"/>
              <a:buChar char="ß"/>
              <a:defRPr/>
            </a:pPr>
            <a:r>
              <a:rPr lang="zh-CN" altLang="zh-CN" dirty="0" smtClean="0"/>
              <a:t>将试（</a:t>
            </a:r>
            <a:r>
              <a:rPr lang="en-US" altLang="zh-CN" dirty="0" smtClean="0"/>
              <a:t>2</a:t>
            </a:r>
            <a:r>
              <a:rPr lang="zh-CN" altLang="zh-CN" dirty="0" smtClean="0"/>
              <a:t>）带入到式（</a:t>
            </a:r>
            <a:r>
              <a:rPr lang="en-US" altLang="zh-CN" dirty="0" smtClean="0"/>
              <a:t>1</a:t>
            </a:r>
            <a:r>
              <a:rPr lang="zh-CN" altLang="zh-CN" dirty="0" smtClean="0"/>
              <a:t>）有：</a:t>
            </a:r>
          </a:p>
          <a:p>
            <a:pPr fontAlgn="auto">
              <a:spcAft>
                <a:spcPts val="0"/>
              </a:spcAft>
              <a:buFont typeface="Wingdings 2"/>
              <a:buNone/>
              <a:defRPr/>
            </a:pPr>
            <a:r>
              <a:rPr lang="en-US" altLang="zh-CN" dirty="0" smtClean="0"/>
              <a:t>        </a:t>
            </a:r>
          </a:p>
          <a:p>
            <a:pPr fontAlgn="auto">
              <a:spcAft>
                <a:spcPts val="0"/>
              </a:spcAft>
              <a:buFont typeface="Wingdings 2"/>
              <a:buChar char="ß"/>
              <a:defRPr/>
            </a:pPr>
            <a:endParaRPr lang="zh-CN" altLang="zh-CN" dirty="0" smtClean="0"/>
          </a:p>
          <a:p>
            <a:pPr fontAlgn="auto">
              <a:spcAft>
                <a:spcPts val="0"/>
              </a:spcAft>
              <a:buFont typeface="Wingdings 2"/>
              <a:buChar char="ß"/>
              <a:defRPr/>
            </a:pPr>
            <a:r>
              <a:rPr lang="zh-CN" altLang="zh-CN" dirty="0" smtClean="0"/>
              <a:t>由此可以测量不同时间管中的液体质量，根据质量的平方与时间的线性关系，</a:t>
            </a:r>
            <a:r>
              <a:rPr lang="zh-CN" altLang="en-US" dirty="0" smtClean="0"/>
              <a:t>求得</a:t>
            </a:r>
            <a:r>
              <a:rPr lang="zh-CN" altLang="zh-CN" dirty="0" smtClean="0"/>
              <a:t>斜率</a:t>
            </a:r>
            <a:r>
              <a:rPr lang="zh-CN" altLang="en-US" dirty="0" smtClean="0"/>
              <a:t>再知道其他参数的条件下，可以计算接触角的大小。</a:t>
            </a:r>
            <a:endParaRPr lang="en-US" altLang="zh-CN" dirty="0" smtClean="0"/>
          </a:p>
        </p:txBody>
      </p:sp>
      <p:sp>
        <p:nvSpPr>
          <p:cNvPr id="44040" name="TextBox 3"/>
          <p:cNvSpPr txBox="1">
            <a:spLocks noChangeArrowheads="1"/>
          </p:cNvSpPr>
          <p:nvPr/>
        </p:nvSpPr>
        <p:spPr bwMode="auto">
          <a:xfrm>
            <a:off x="755650" y="1412875"/>
            <a:ext cx="2376488"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测量原理</a:t>
            </a:r>
          </a:p>
        </p:txBody>
      </p:sp>
      <p:sp>
        <p:nvSpPr>
          <p:cNvPr id="4404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44034" name="Object 2"/>
          <p:cNvGraphicFramePr>
            <a:graphicFrameLocks noChangeAspect="1"/>
          </p:cNvGraphicFramePr>
          <p:nvPr/>
        </p:nvGraphicFramePr>
        <p:xfrm>
          <a:off x="2627313" y="1844675"/>
          <a:ext cx="3132137" cy="647700"/>
        </p:xfrm>
        <a:graphic>
          <a:graphicData uri="http://schemas.openxmlformats.org/presentationml/2006/ole">
            <p:oleObj spid="_x0000_s44034" r:id="rId3" imgW="1130300" imgH="419100" progId="Equation.DSMT4">
              <p:embed/>
            </p:oleObj>
          </a:graphicData>
        </a:graphic>
      </p:graphicFrame>
      <p:pic>
        <p:nvPicPr>
          <p:cNvPr id="44036" name="Picture 4"/>
          <p:cNvPicPr>
            <a:picLocks noChangeAspect="1" noChangeArrowheads="1"/>
          </p:cNvPicPr>
          <p:nvPr/>
        </p:nvPicPr>
        <p:blipFill>
          <a:blip r:embed="rId4"/>
          <a:srcRect/>
          <a:stretch>
            <a:fillRect/>
          </a:stretch>
        </p:blipFill>
        <p:spPr bwMode="auto">
          <a:xfrm>
            <a:off x="3635375" y="3716338"/>
            <a:ext cx="1728788" cy="433387"/>
          </a:xfrm>
          <a:prstGeom prst="rect">
            <a:avLst/>
          </a:prstGeom>
          <a:noFill/>
          <a:ln w="9525">
            <a:noFill/>
            <a:miter lim="800000"/>
            <a:headEnd/>
            <a:tailEnd/>
          </a:ln>
        </p:spPr>
      </p:pic>
      <p:sp>
        <p:nvSpPr>
          <p:cNvPr id="4404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44037" name="Object 5"/>
          <p:cNvGraphicFramePr>
            <a:graphicFrameLocks noChangeAspect="1"/>
          </p:cNvGraphicFramePr>
          <p:nvPr/>
        </p:nvGraphicFramePr>
        <p:xfrm>
          <a:off x="3276600" y="4941888"/>
          <a:ext cx="2914650" cy="719137"/>
        </p:xfrm>
        <a:graphic>
          <a:graphicData uri="http://schemas.openxmlformats.org/presentationml/2006/ole">
            <p:oleObj spid="_x0000_s44037" r:id="rId5" imgW="1624895" imgH="444307"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4036"/>
                                        </p:tgtEl>
                                        <p:attrNameLst>
                                          <p:attrName>style.visibility</p:attrName>
                                        </p:attrNameLst>
                                      </p:cBhvr>
                                      <p:to>
                                        <p:strVal val="visible"/>
                                      </p:to>
                                    </p:set>
                                    <p:anim calcmode="lin" valueType="num">
                                      <p:cBhvr additive="base">
                                        <p:cTn id="31" dur="500" fill="hold"/>
                                        <p:tgtEl>
                                          <p:spTgt spid="44036"/>
                                        </p:tgtEl>
                                        <p:attrNameLst>
                                          <p:attrName>ppt_x</p:attrName>
                                        </p:attrNameLst>
                                      </p:cBhvr>
                                      <p:tavLst>
                                        <p:tav tm="0">
                                          <p:val>
                                            <p:strVal val="#ppt_x"/>
                                          </p:val>
                                        </p:tav>
                                        <p:tav tm="100000">
                                          <p:val>
                                            <p:strVal val="#ppt_x"/>
                                          </p:val>
                                        </p:tav>
                                      </p:tavLst>
                                    </p:anim>
                                    <p:anim calcmode="lin" valueType="num">
                                      <p:cBhvr additive="base">
                                        <p:cTn id="32"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4037"/>
                                        </p:tgtEl>
                                        <p:attrNameLst>
                                          <p:attrName>style.visibility</p:attrName>
                                        </p:attrNameLst>
                                      </p:cBhvr>
                                      <p:to>
                                        <p:strVal val="visible"/>
                                      </p:to>
                                    </p:set>
                                    <p:anim calcmode="lin" valueType="num">
                                      <p:cBhvr additive="base">
                                        <p:cTn id="49" dur="500" fill="hold"/>
                                        <p:tgtEl>
                                          <p:spTgt spid="44037"/>
                                        </p:tgtEl>
                                        <p:attrNameLst>
                                          <p:attrName>ppt_x</p:attrName>
                                        </p:attrNameLst>
                                      </p:cBhvr>
                                      <p:tavLst>
                                        <p:tav tm="0">
                                          <p:val>
                                            <p:strVal val="#ppt_x"/>
                                          </p:val>
                                        </p:tav>
                                        <p:tav tm="100000">
                                          <p:val>
                                            <p:strVal val="#ppt_x"/>
                                          </p:val>
                                        </p:tav>
                                      </p:tavLst>
                                    </p:anim>
                                    <p:anim calcmode="lin" valueType="num">
                                      <p:cBhvr additive="base">
                                        <p:cTn id="50" dur="500" fill="hold"/>
                                        <p:tgtEl>
                                          <p:spTgt spid="4403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p:txBody>
          <a:bodyPr/>
          <a:lstStyle/>
          <a:p>
            <a:r>
              <a:rPr lang="zh-CN" altLang="en-US" smtClean="0"/>
              <a:t>目录</a:t>
            </a:r>
          </a:p>
        </p:txBody>
      </p:sp>
      <p:sp>
        <p:nvSpPr>
          <p:cNvPr id="3" name="内容占位符 2"/>
          <p:cNvSpPr>
            <a:spLocks noGrp="1"/>
          </p:cNvSpPr>
          <p:nvPr>
            <p:ph idx="1"/>
          </p:nvPr>
        </p:nvSpPr>
        <p:spPr/>
        <p:txBody>
          <a:bodyPr/>
          <a:lstStyle/>
          <a:p>
            <a:r>
              <a:rPr lang="zh-CN" altLang="en-US" smtClean="0"/>
              <a:t>仪器简介</a:t>
            </a:r>
            <a:endParaRPr lang="en-US" altLang="zh-CN" smtClean="0"/>
          </a:p>
          <a:p>
            <a:r>
              <a:rPr lang="zh-CN" altLang="en-US" smtClean="0"/>
              <a:t>注意事项</a:t>
            </a:r>
            <a:endParaRPr lang="en-US" altLang="zh-CN" smtClean="0"/>
          </a:p>
          <a:p>
            <a:r>
              <a:rPr lang="zh-CN" altLang="en-US" smtClean="0"/>
              <a:t>表面张力测量</a:t>
            </a:r>
            <a:endParaRPr lang="en-US" altLang="zh-CN" smtClean="0"/>
          </a:p>
          <a:p>
            <a:r>
              <a:rPr lang="zh-CN" altLang="en-US" smtClean="0"/>
              <a:t>界面张力测量</a:t>
            </a:r>
            <a:endParaRPr lang="en-US" altLang="zh-CN" smtClean="0"/>
          </a:p>
          <a:p>
            <a:r>
              <a:rPr lang="zh-CN" altLang="en-US" smtClean="0"/>
              <a:t>接触角测量</a:t>
            </a:r>
            <a:endParaRPr lang="en-US" altLang="zh-CN" smtClean="0"/>
          </a:p>
          <a:p>
            <a:r>
              <a:rPr lang="zh-CN" altLang="en-US" smtClean="0"/>
              <a:t>临界胶束浓度测量</a:t>
            </a:r>
            <a:endParaRPr lang="en-US" altLang="zh-CN" smtClean="0"/>
          </a:p>
          <a:p>
            <a:endParaRPr lang="en-US" altLang="zh-CN"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title"/>
          </p:nvPr>
        </p:nvSpPr>
        <p:spPr/>
        <p:txBody>
          <a:bodyPr/>
          <a:lstStyle/>
          <a:p>
            <a:r>
              <a:rPr lang="zh-CN" altLang="en-US" smtClean="0"/>
              <a:t>接触角的测量</a:t>
            </a:r>
          </a:p>
        </p:txBody>
      </p:sp>
      <p:sp>
        <p:nvSpPr>
          <p:cNvPr id="45058"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pic>
        <p:nvPicPr>
          <p:cNvPr id="54273" name="Picture 1"/>
          <p:cNvPicPr>
            <a:picLocks noChangeAspect="1" noChangeArrowheads="1"/>
          </p:cNvPicPr>
          <p:nvPr/>
        </p:nvPicPr>
        <p:blipFill>
          <a:blip r:embed="rId2"/>
          <a:srcRect t="9836" r="68015" b="47540"/>
          <a:stretch>
            <a:fillRect/>
          </a:stretch>
        </p:blipFill>
        <p:spPr bwMode="auto">
          <a:xfrm>
            <a:off x="468313" y="2133600"/>
            <a:ext cx="3311525" cy="3311525"/>
          </a:xfrm>
          <a:prstGeom prst="rect">
            <a:avLst/>
          </a:prstGeom>
          <a:noFill/>
          <a:ln w="9525">
            <a:noFill/>
            <a:miter lim="800000"/>
            <a:headEnd/>
            <a:tailEnd/>
          </a:ln>
        </p:spPr>
      </p:pic>
      <p:sp>
        <p:nvSpPr>
          <p:cNvPr id="6" name="椭圆形标注 5"/>
          <p:cNvSpPr/>
          <p:nvPr/>
        </p:nvSpPr>
        <p:spPr>
          <a:xfrm>
            <a:off x="611188" y="5300663"/>
            <a:ext cx="1657350" cy="1223962"/>
          </a:xfrm>
          <a:prstGeom prst="wedgeEllipseCallout">
            <a:avLst>
              <a:gd name="adj1" fmla="val -34190"/>
              <a:gd name="adj2" fmla="val -66413"/>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双击进入接触角测量模式</a:t>
            </a:r>
            <a:endParaRPr lang="zh-CN" altLang="en-US" dirty="0"/>
          </a:p>
        </p:txBody>
      </p:sp>
      <p:sp>
        <p:nvSpPr>
          <p:cNvPr id="7" name="椭圆形标注 6"/>
          <p:cNvSpPr/>
          <p:nvPr/>
        </p:nvSpPr>
        <p:spPr>
          <a:xfrm>
            <a:off x="2339975" y="5445125"/>
            <a:ext cx="1655763" cy="1223963"/>
          </a:xfrm>
          <a:prstGeom prst="wedgeEllipseCallout">
            <a:avLst>
              <a:gd name="adj1" fmla="val -18162"/>
              <a:gd name="adj2" fmla="val -76052"/>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右键新建文件夹，双击进入</a:t>
            </a:r>
            <a:endParaRPr lang="zh-CN" altLang="en-US" dirty="0"/>
          </a:p>
        </p:txBody>
      </p:sp>
      <p:pic>
        <p:nvPicPr>
          <p:cNvPr id="45062" name="Picture 2"/>
          <p:cNvPicPr>
            <a:picLocks noChangeAspect="1" noChangeArrowheads="1"/>
          </p:cNvPicPr>
          <p:nvPr/>
        </p:nvPicPr>
        <p:blipFill>
          <a:blip r:embed="rId3"/>
          <a:srcRect l="1367" t="3642" r="-1839" b="5273"/>
          <a:stretch>
            <a:fillRect/>
          </a:stretch>
        </p:blipFill>
        <p:spPr bwMode="auto">
          <a:xfrm>
            <a:off x="3851275" y="2133600"/>
            <a:ext cx="5292725" cy="3598863"/>
          </a:xfrm>
          <a:prstGeom prst="rect">
            <a:avLst/>
          </a:prstGeom>
          <a:noFill/>
          <a:ln w="9525">
            <a:noFill/>
            <a:miter lim="800000"/>
            <a:headEnd/>
            <a:tailEnd/>
          </a:ln>
        </p:spPr>
      </p:pic>
      <p:sp>
        <p:nvSpPr>
          <p:cNvPr id="9" name="椭圆形标注 8"/>
          <p:cNvSpPr/>
          <p:nvPr/>
        </p:nvSpPr>
        <p:spPr>
          <a:xfrm>
            <a:off x="3492500" y="3573463"/>
            <a:ext cx="1655763" cy="1655762"/>
          </a:xfrm>
          <a:prstGeom prst="wedgeEllipseCallout">
            <a:avLst>
              <a:gd name="adj1" fmla="val 34754"/>
              <a:gd name="adj2" fmla="val -77076"/>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右键新建新建测量，选择吸附法测量 ，如右图</a:t>
            </a:r>
            <a:endParaRPr lang="zh-CN" altLang="en-US" dirty="0"/>
          </a:p>
        </p:txBody>
      </p:sp>
      <p:pic>
        <p:nvPicPr>
          <p:cNvPr id="54275" name="Picture 3"/>
          <p:cNvPicPr>
            <a:picLocks noChangeAspect="1" noChangeArrowheads="1"/>
          </p:cNvPicPr>
          <p:nvPr/>
        </p:nvPicPr>
        <p:blipFill>
          <a:blip r:embed="rId4"/>
          <a:srcRect l="10938" t="38255" r="49419" b="18025"/>
          <a:stretch>
            <a:fillRect/>
          </a:stretch>
        </p:blipFill>
        <p:spPr bwMode="auto">
          <a:xfrm>
            <a:off x="5219700" y="3284538"/>
            <a:ext cx="3306763" cy="2736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3"/>
                                        </p:tgtEl>
                                        <p:attrNameLst>
                                          <p:attrName>style.visibility</p:attrName>
                                        </p:attrNameLst>
                                      </p:cBhvr>
                                      <p:to>
                                        <p:strVal val="visible"/>
                                      </p:to>
                                    </p:set>
                                    <p:anim calcmode="lin" valueType="num">
                                      <p:cBhvr additive="base">
                                        <p:cTn id="7" dur="500" fill="hold"/>
                                        <p:tgtEl>
                                          <p:spTgt spid="54273"/>
                                        </p:tgtEl>
                                        <p:attrNameLst>
                                          <p:attrName>ppt_x</p:attrName>
                                        </p:attrNameLst>
                                      </p:cBhvr>
                                      <p:tavLst>
                                        <p:tav tm="0">
                                          <p:val>
                                            <p:strVal val="#ppt_x"/>
                                          </p:val>
                                        </p:tav>
                                        <p:tav tm="100000">
                                          <p:val>
                                            <p:strVal val="#ppt_x"/>
                                          </p:val>
                                        </p:tav>
                                      </p:tavLst>
                                    </p:anim>
                                    <p:anim calcmode="lin" valueType="num">
                                      <p:cBhvr additive="base">
                                        <p:cTn id="8" dur="500" fill="hold"/>
                                        <p:tgtEl>
                                          <p:spTgt spid="542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4275"/>
                                        </p:tgtEl>
                                        <p:attrNameLst>
                                          <p:attrName>style.visibility</p:attrName>
                                        </p:attrNameLst>
                                      </p:cBhvr>
                                      <p:to>
                                        <p:strVal val="visible"/>
                                      </p:to>
                                    </p:set>
                                    <p:anim calcmode="lin" valueType="num">
                                      <p:cBhvr additive="base">
                                        <p:cTn id="31" dur="500" fill="hold"/>
                                        <p:tgtEl>
                                          <p:spTgt spid="54275"/>
                                        </p:tgtEl>
                                        <p:attrNameLst>
                                          <p:attrName>ppt_x</p:attrName>
                                        </p:attrNameLst>
                                      </p:cBhvr>
                                      <p:tavLst>
                                        <p:tav tm="0">
                                          <p:val>
                                            <p:strVal val="#ppt_x"/>
                                          </p:val>
                                        </p:tav>
                                        <p:tav tm="100000">
                                          <p:val>
                                            <p:strVal val="#ppt_x"/>
                                          </p:val>
                                        </p:tav>
                                      </p:tavLst>
                                    </p:anim>
                                    <p:anim calcmode="lin" valueType="num">
                                      <p:cBhvr additive="base">
                                        <p:cTn id="32" dur="500" fill="hold"/>
                                        <p:tgtEl>
                                          <p:spTgt spid="54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p:nvPr>
        </p:nvSpPr>
        <p:spPr/>
        <p:txBody>
          <a:bodyPr/>
          <a:lstStyle/>
          <a:p>
            <a:r>
              <a:rPr lang="zh-CN" altLang="en-US" smtClean="0"/>
              <a:t>接触角的测量</a:t>
            </a:r>
          </a:p>
        </p:txBody>
      </p:sp>
      <p:sp>
        <p:nvSpPr>
          <p:cNvPr id="46082"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pic>
        <p:nvPicPr>
          <p:cNvPr id="46083" name="Picture 2"/>
          <p:cNvPicPr>
            <a:picLocks noChangeAspect="1" noChangeArrowheads="1"/>
          </p:cNvPicPr>
          <p:nvPr/>
        </p:nvPicPr>
        <p:blipFill>
          <a:blip r:embed="rId2"/>
          <a:srcRect r="2222" b="6841"/>
          <a:stretch>
            <a:fillRect/>
          </a:stretch>
        </p:blipFill>
        <p:spPr bwMode="auto">
          <a:xfrm>
            <a:off x="539750" y="1916113"/>
            <a:ext cx="7632700" cy="4633912"/>
          </a:xfrm>
          <a:prstGeom prst="rect">
            <a:avLst/>
          </a:prstGeom>
          <a:noFill/>
          <a:ln w="9525">
            <a:noFill/>
            <a:miter lim="800000"/>
            <a:headEnd/>
            <a:tailEnd/>
          </a:ln>
        </p:spPr>
      </p:pic>
      <p:sp>
        <p:nvSpPr>
          <p:cNvPr id="6" name="椭圆形标注 5"/>
          <p:cNvSpPr/>
          <p:nvPr/>
        </p:nvSpPr>
        <p:spPr>
          <a:xfrm>
            <a:off x="6156325" y="2781300"/>
            <a:ext cx="1655763" cy="792163"/>
          </a:xfrm>
          <a:prstGeom prst="wedgeEllipseCallout">
            <a:avLst>
              <a:gd name="adj1" fmla="val -126803"/>
              <a:gd name="adj2" fmla="val -49218"/>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测量名称</a:t>
            </a:r>
            <a:endParaRPr lang="zh-CN" altLang="en-US" dirty="0"/>
          </a:p>
        </p:txBody>
      </p:sp>
      <p:sp>
        <p:nvSpPr>
          <p:cNvPr id="7" name="椭圆形标注 6"/>
          <p:cNvSpPr/>
          <p:nvPr/>
        </p:nvSpPr>
        <p:spPr>
          <a:xfrm>
            <a:off x="5580063" y="4076700"/>
            <a:ext cx="1008062" cy="576263"/>
          </a:xfrm>
          <a:prstGeom prst="wedgeEllipseCallout">
            <a:avLst>
              <a:gd name="adj1" fmla="val -187612"/>
              <a:gd name="adj2" fmla="val -101353"/>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固体名称</a:t>
            </a:r>
            <a:endParaRPr lang="zh-CN" altLang="en-US" dirty="0"/>
          </a:p>
        </p:txBody>
      </p:sp>
      <p:sp>
        <p:nvSpPr>
          <p:cNvPr id="8" name="椭圆形标注 7"/>
          <p:cNvSpPr/>
          <p:nvPr/>
        </p:nvSpPr>
        <p:spPr>
          <a:xfrm>
            <a:off x="4787900" y="4797425"/>
            <a:ext cx="2879725" cy="1439863"/>
          </a:xfrm>
          <a:prstGeom prst="wedgeEllipseCallout">
            <a:avLst>
              <a:gd name="adj1" fmla="val -105843"/>
              <a:gd name="adj2" fmla="val -93217"/>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毛细常数，用标准样品测量毛细常数时可以不填写，测量样品是需要填写。</a:t>
            </a:r>
            <a:endParaRPr lang="en-US" altLang="zh-CN" dirty="0"/>
          </a:p>
        </p:txBody>
      </p:sp>
      <p:sp>
        <p:nvSpPr>
          <p:cNvPr id="9" name="椭圆形标注 8"/>
          <p:cNvSpPr/>
          <p:nvPr/>
        </p:nvSpPr>
        <p:spPr>
          <a:xfrm>
            <a:off x="684213" y="3789363"/>
            <a:ext cx="935037" cy="863600"/>
          </a:xfrm>
          <a:prstGeom prst="wedgeEllipseCallout">
            <a:avLst>
              <a:gd name="adj1" fmla="val 66680"/>
              <a:gd name="adj2" fmla="val -82578"/>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固体参数</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p:txBody>
          <a:bodyPr/>
          <a:lstStyle/>
          <a:p>
            <a:r>
              <a:rPr lang="zh-CN" altLang="en-US" smtClean="0"/>
              <a:t>接触角的测量</a:t>
            </a:r>
          </a:p>
        </p:txBody>
      </p:sp>
      <p:sp>
        <p:nvSpPr>
          <p:cNvPr id="47106"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pic>
        <p:nvPicPr>
          <p:cNvPr id="47107" name="Picture 2"/>
          <p:cNvPicPr>
            <a:picLocks noChangeAspect="1" noChangeArrowheads="1"/>
          </p:cNvPicPr>
          <p:nvPr/>
        </p:nvPicPr>
        <p:blipFill>
          <a:blip r:embed="rId2"/>
          <a:srcRect l="12608" t="10930" r="37115" b="28955"/>
          <a:stretch>
            <a:fillRect/>
          </a:stretch>
        </p:blipFill>
        <p:spPr bwMode="auto">
          <a:xfrm>
            <a:off x="900113" y="1989138"/>
            <a:ext cx="4332287" cy="3887787"/>
          </a:xfrm>
          <a:prstGeom prst="rect">
            <a:avLst/>
          </a:prstGeom>
          <a:noFill/>
          <a:ln w="9525">
            <a:noFill/>
            <a:miter lim="800000"/>
            <a:headEnd/>
            <a:tailEnd/>
          </a:ln>
        </p:spPr>
      </p:pic>
      <p:sp>
        <p:nvSpPr>
          <p:cNvPr id="6" name="椭圆形标注 5"/>
          <p:cNvSpPr/>
          <p:nvPr/>
        </p:nvSpPr>
        <p:spPr>
          <a:xfrm>
            <a:off x="179388" y="3429000"/>
            <a:ext cx="1008062" cy="863600"/>
          </a:xfrm>
          <a:prstGeom prst="wedgeEllipseCallout">
            <a:avLst>
              <a:gd name="adj1" fmla="val 78161"/>
              <a:gd name="adj2" fmla="val -60391"/>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液体参数</a:t>
            </a:r>
            <a:endParaRPr lang="zh-CN" altLang="en-US" dirty="0"/>
          </a:p>
        </p:txBody>
      </p:sp>
      <p:sp>
        <p:nvSpPr>
          <p:cNvPr id="7" name="椭圆形标注 6"/>
          <p:cNvSpPr/>
          <p:nvPr/>
        </p:nvSpPr>
        <p:spPr>
          <a:xfrm>
            <a:off x="5580063" y="2708275"/>
            <a:ext cx="2663825" cy="1441450"/>
          </a:xfrm>
          <a:prstGeom prst="wedgeEllipseCallout">
            <a:avLst>
              <a:gd name="adj1" fmla="val -79069"/>
              <a:gd name="adj2" fmla="val 21196"/>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若使用的是常见纯液体，可以点击以后从列表中选择调用</a:t>
            </a:r>
            <a:endParaRPr lang="zh-CN" altLang="en-US" dirty="0"/>
          </a:p>
        </p:txBody>
      </p:sp>
      <p:sp>
        <p:nvSpPr>
          <p:cNvPr id="9" name="椭圆形标注 8"/>
          <p:cNvSpPr/>
          <p:nvPr/>
        </p:nvSpPr>
        <p:spPr>
          <a:xfrm>
            <a:off x="4500563" y="4292600"/>
            <a:ext cx="3887787" cy="2232025"/>
          </a:xfrm>
          <a:prstGeom prst="wedgeEllipseCallout">
            <a:avLst>
              <a:gd name="adj1" fmla="val -87563"/>
              <a:gd name="adj2" fmla="val -52150"/>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使用非常见纯液体，需要测量液体的表面张力，粘度和密度，分别填在，这两个选项卡中，表面张力只需要总表面张力即可，后面的极性分量非极性分量可以不用填写。</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title"/>
          </p:nvPr>
        </p:nvSpPr>
        <p:spPr/>
        <p:txBody>
          <a:bodyPr/>
          <a:lstStyle/>
          <a:p>
            <a:r>
              <a:rPr lang="zh-CN" altLang="en-US" smtClean="0"/>
              <a:t>接触角的测量</a:t>
            </a:r>
          </a:p>
        </p:txBody>
      </p:sp>
      <p:sp>
        <p:nvSpPr>
          <p:cNvPr id="48130"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pic>
        <p:nvPicPr>
          <p:cNvPr id="48131" name="Picture 2"/>
          <p:cNvPicPr>
            <a:picLocks noChangeAspect="1" noChangeArrowheads="1"/>
          </p:cNvPicPr>
          <p:nvPr/>
        </p:nvPicPr>
        <p:blipFill>
          <a:blip r:embed="rId2"/>
          <a:srcRect l="12305" t="10930" r="37115" b="28955"/>
          <a:stretch>
            <a:fillRect/>
          </a:stretch>
        </p:blipFill>
        <p:spPr bwMode="auto">
          <a:xfrm>
            <a:off x="1547813" y="1916113"/>
            <a:ext cx="5111750" cy="4560887"/>
          </a:xfrm>
          <a:prstGeom prst="rect">
            <a:avLst/>
          </a:prstGeom>
          <a:noFill/>
          <a:ln w="9525">
            <a:noFill/>
            <a:miter lim="800000"/>
            <a:headEnd/>
            <a:tailEnd/>
          </a:ln>
        </p:spPr>
      </p:pic>
      <p:sp>
        <p:nvSpPr>
          <p:cNvPr id="7" name="椭圆形标注 6"/>
          <p:cNvSpPr/>
          <p:nvPr/>
        </p:nvSpPr>
        <p:spPr>
          <a:xfrm>
            <a:off x="4427538" y="4365625"/>
            <a:ext cx="4176712" cy="1871663"/>
          </a:xfrm>
          <a:prstGeom prst="wedgeEllipseCallout">
            <a:avLst>
              <a:gd name="adj1" fmla="val -69652"/>
              <a:gd name="adj2" fmla="val -45364"/>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altLang="zh-CN" dirty="0"/>
              <a:t>Procedure</a:t>
            </a:r>
            <a:r>
              <a:rPr lang="zh-CN" altLang="en-US" dirty="0"/>
              <a:t>参数可以不用修改都选用默认值，但是可以更具吸附饱和的时间调整测量时间，若能很快吸附饱和，需要将测量时间调短。</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p:cNvSpPr>
          <p:nvPr>
            <p:ph type="title"/>
          </p:nvPr>
        </p:nvSpPr>
        <p:spPr/>
        <p:txBody>
          <a:bodyPr/>
          <a:lstStyle/>
          <a:p>
            <a:r>
              <a:rPr lang="zh-CN" altLang="en-US" smtClean="0"/>
              <a:t>接触角的测量</a:t>
            </a:r>
          </a:p>
        </p:txBody>
      </p:sp>
      <p:sp>
        <p:nvSpPr>
          <p:cNvPr id="3" name="内容占位符 2"/>
          <p:cNvSpPr>
            <a:spLocks noGrp="1"/>
          </p:cNvSpPr>
          <p:nvPr>
            <p:ph idx="1"/>
          </p:nvPr>
        </p:nvSpPr>
        <p:spPr>
          <a:xfrm>
            <a:off x="250825" y="1916113"/>
            <a:ext cx="8713788" cy="4686300"/>
          </a:xfrm>
        </p:spPr>
        <p:txBody>
          <a:bodyPr rtlCol="0">
            <a:normAutofit fontScale="85000" lnSpcReduction="10000"/>
          </a:bodyPr>
          <a:lstStyle/>
          <a:p>
            <a:pPr fontAlgn="auto">
              <a:spcAft>
                <a:spcPts val="0"/>
              </a:spcAft>
              <a:buFont typeface="Wingdings 2"/>
              <a:buChar char="ß"/>
              <a:defRPr/>
            </a:pPr>
            <a:r>
              <a:rPr lang="zh-CN" altLang="en-US" dirty="0" smtClean="0"/>
              <a:t>将样品磨细，为了使得测量结果准确，样品粒径最好在</a:t>
            </a:r>
            <a:r>
              <a:rPr lang="en-US" altLang="zh-CN" dirty="0" smtClean="0"/>
              <a:t>200</a:t>
            </a:r>
            <a:r>
              <a:rPr lang="zh-CN" altLang="en-US" dirty="0" smtClean="0"/>
              <a:t>目以下。</a:t>
            </a:r>
            <a:endParaRPr lang="en-US" altLang="zh-CN" dirty="0" smtClean="0"/>
          </a:p>
          <a:p>
            <a:pPr fontAlgn="auto">
              <a:spcAft>
                <a:spcPts val="0"/>
              </a:spcAft>
              <a:buFont typeface="Wingdings 2"/>
              <a:buChar char="ß"/>
              <a:defRPr/>
            </a:pPr>
            <a:r>
              <a:rPr lang="zh-CN" altLang="en-US" dirty="0" smtClean="0"/>
              <a:t>在</a:t>
            </a:r>
            <a:r>
              <a:rPr lang="en-US" altLang="zh-CN" dirty="0" smtClean="0"/>
              <a:t>K100</a:t>
            </a:r>
            <a:r>
              <a:rPr lang="zh-CN" altLang="en-US" dirty="0" smtClean="0"/>
              <a:t>测量管一端垫一块滤纸，拧上螺母。</a:t>
            </a:r>
            <a:endParaRPr lang="en-US" altLang="zh-CN" dirty="0" smtClean="0"/>
          </a:p>
          <a:p>
            <a:pPr fontAlgn="auto">
              <a:spcAft>
                <a:spcPts val="0"/>
              </a:spcAft>
              <a:buFont typeface="Wingdings 2"/>
              <a:buChar char="ß"/>
              <a:defRPr/>
            </a:pPr>
            <a:r>
              <a:rPr lang="zh-CN" altLang="en-US" dirty="0" smtClean="0"/>
              <a:t>准确称量一定量的样品装于管中，敲击使样品尽量压实，每次装填的操作尽量一致（包括敲击力度，次数等，同一样品最好使得最后具有相同压实高度</a:t>
            </a:r>
            <a:r>
              <a:rPr lang="en-US" altLang="zh-CN" dirty="0" smtClean="0"/>
              <a:t>)</a:t>
            </a:r>
            <a:r>
              <a:rPr lang="zh-CN" altLang="en-US" dirty="0" smtClean="0"/>
              <a:t>，以保证压实度相同。压实后样品高度约为样品管的</a:t>
            </a:r>
            <a:r>
              <a:rPr lang="en-US" altLang="zh-CN" dirty="0" smtClean="0"/>
              <a:t>2/3</a:t>
            </a:r>
            <a:r>
              <a:rPr lang="zh-CN" altLang="en-US" dirty="0" smtClean="0"/>
              <a:t>左右。</a:t>
            </a:r>
            <a:endParaRPr lang="en-US" altLang="zh-CN" dirty="0" smtClean="0"/>
          </a:p>
          <a:p>
            <a:pPr fontAlgn="auto">
              <a:spcAft>
                <a:spcPts val="0"/>
              </a:spcAft>
              <a:buFont typeface="Wingdings 2"/>
              <a:buChar char="ß"/>
              <a:defRPr/>
            </a:pPr>
            <a:r>
              <a:rPr lang="zh-CN" altLang="en-US" dirty="0" smtClean="0"/>
              <a:t>将上端的螺母拧紧，然后将样品管固定在天平挂钩上。</a:t>
            </a:r>
            <a:endParaRPr lang="en-US" altLang="zh-CN" dirty="0" smtClean="0"/>
          </a:p>
          <a:p>
            <a:pPr fontAlgn="auto">
              <a:spcAft>
                <a:spcPts val="0"/>
              </a:spcAft>
              <a:buFont typeface="Wingdings 2"/>
              <a:buChar char="ß"/>
              <a:defRPr/>
            </a:pPr>
            <a:r>
              <a:rPr lang="zh-CN" altLang="en-US" dirty="0" smtClean="0"/>
              <a:t>在烧杯中装入液体，并移动到接近测量管下端</a:t>
            </a:r>
            <a:r>
              <a:rPr lang="en-US" altLang="zh-CN" dirty="0" smtClean="0"/>
              <a:t>2mm</a:t>
            </a:r>
            <a:r>
              <a:rPr lang="zh-CN" altLang="en-US" dirty="0" smtClean="0"/>
              <a:t>处</a:t>
            </a:r>
          </a:p>
          <a:p>
            <a:pPr fontAlgn="auto">
              <a:spcAft>
                <a:spcPts val="0"/>
              </a:spcAft>
              <a:buFont typeface="Wingdings 2"/>
              <a:buChar char="ß"/>
              <a:defRPr/>
            </a:pPr>
            <a:endParaRPr lang="zh-CN" altLang="en-US" dirty="0" smtClean="0"/>
          </a:p>
        </p:txBody>
      </p:sp>
      <p:sp>
        <p:nvSpPr>
          <p:cNvPr id="49155"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标题 1"/>
          <p:cNvSpPr>
            <a:spLocks noGrp="1"/>
          </p:cNvSpPr>
          <p:nvPr>
            <p:ph type="title"/>
          </p:nvPr>
        </p:nvSpPr>
        <p:spPr/>
        <p:txBody>
          <a:bodyPr/>
          <a:lstStyle/>
          <a:p>
            <a:r>
              <a:rPr lang="zh-CN" altLang="en-US" smtClean="0"/>
              <a:t>接触角的测量</a:t>
            </a:r>
          </a:p>
        </p:txBody>
      </p:sp>
      <p:sp>
        <p:nvSpPr>
          <p:cNvPr id="61447"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pic>
        <p:nvPicPr>
          <p:cNvPr id="61442" name="Picture 2"/>
          <p:cNvPicPr>
            <a:picLocks noChangeAspect="1" noChangeArrowheads="1"/>
          </p:cNvPicPr>
          <p:nvPr/>
        </p:nvPicPr>
        <p:blipFill>
          <a:blip r:embed="rId3"/>
          <a:srcRect r="204" b="7095"/>
          <a:stretch>
            <a:fillRect/>
          </a:stretch>
        </p:blipFill>
        <p:spPr bwMode="auto">
          <a:xfrm>
            <a:off x="755650" y="1916113"/>
            <a:ext cx="7345363" cy="4681537"/>
          </a:xfrm>
          <a:prstGeom prst="rect">
            <a:avLst/>
          </a:prstGeom>
          <a:noFill/>
          <a:ln w="9525">
            <a:noFill/>
            <a:miter lim="800000"/>
            <a:headEnd/>
            <a:tailEnd/>
          </a:ln>
        </p:spPr>
      </p:pic>
      <p:sp>
        <p:nvSpPr>
          <p:cNvPr id="14" name="椭圆形标注 13"/>
          <p:cNvSpPr/>
          <p:nvPr/>
        </p:nvSpPr>
        <p:spPr>
          <a:xfrm>
            <a:off x="6948488" y="2420938"/>
            <a:ext cx="1584325" cy="1008062"/>
          </a:xfrm>
          <a:prstGeom prst="wedgeEllipseCallout">
            <a:avLst>
              <a:gd name="adj1" fmla="val -130597"/>
              <a:gd name="adj2" fmla="val -56456"/>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单击运行按钮，弹出对话框</a:t>
            </a:r>
            <a:endParaRPr lang="zh-CN" altLang="en-US" dirty="0"/>
          </a:p>
        </p:txBody>
      </p:sp>
      <p:sp>
        <p:nvSpPr>
          <p:cNvPr id="6145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61445" name="Object 5"/>
          <p:cNvGraphicFramePr>
            <a:graphicFrameLocks noChangeAspect="1"/>
          </p:cNvGraphicFramePr>
          <p:nvPr/>
        </p:nvGraphicFramePr>
        <p:xfrm>
          <a:off x="4211638" y="3213100"/>
          <a:ext cx="2305050" cy="1247775"/>
        </p:xfrm>
        <a:graphic>
          <a:graphicData uri="http://schemas.openxmlformats.org/presentationml/2006/ole">
            <p:oleObj spid="_x0000_s61445" name="BMP 图像" r:id="rId4" imgW="3362794" imgH="1666667" progId="PBrush">
              <p:embed/>
            </p:oleObj>
          </a:graphicData>
        </a:graphic>
      </p:graphicFrame>
      <p:sp>
        <p:nvSpPr>
          <p:cNvPr id="19" name="椭圆形标注 18"/>
          <p:cNvSpPr/>
          <p:nvPr/>
        </p:nvSpPr>
        <p:spPr>
          <a:xfrm>
            <a:off x="5795963" y="4868863"/>
            <a:ext cx="2232025" cy="1296987"/>
          </a:xfrm>
          <a:prstGeom prst="wedgeEllipseCallout">
            <a:avLst>
              <a:gd name="adj1" fmla="val -76195"/>
              <a:gd name="adj2" fmla="val -90870"/>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zh-CN" altLang="en-US" dirty="0"/>
              <a:t>点击</a:t>
            </a:r>
            <a:r>
              <a:rPr lang="en-US" altLang="zh-CN" dirty="0"/>
              <a:t>OK</a:t>
            </a:r>
            <a:r>
              <a:rPr lang="zh-CN" altLang="en-US" dirty="0"/>
              <a:t>后开始测量，测量过程中吧不要晃动桌面</a:t>
            </a:r>
            <a:endParaRPr lang="zh-CN" altLang="en-US" dirty="0"/>
          </a:p>
        </p:txBody>
      </p:sp>
      <p:sp>
        <p:nvSpPr>
          <p:cNvPr id="20" name="椭圆形标注 19"/>
          <p:cNvSpPr/>
          <p:nvPr/>
        </p:nvSpPr>
        <p:spPr>
          <a:xfrm>
            <a:off x="1187450" y="4724400"/>
            <a:ext cx="1439863" cy="1008063"/>
          </a:xfrm>
          <a:prstGeom prst="wedgeEllipseCallout">
            <a:avLst>
              <a:gd name="adj1" fmla="val 80296"/>
              <a:gd name="adj2" fmla="val 71422"/>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zh-CN" altLang="en-US" dirty="0"/>
              <a:t>测量结果在这儿显示</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additive="base">
                                        <p:cTn id="7" dur="500" fill="hold"/>
                                        <p:tgtEl>
                                          <p:spTgt spid="61442"/>
                                        </p:tgtEl>
                                        <p:attrNameLst>
                                          <p:attrName>ppt_x</p:attrName>
                                        </p:attrNameLst>
                                      </p:cBhvr>
                                      <p:tavLst>
                                        <p:tav tm="0">
                                          <p:val>
                                            <p:strVal val="#ppt_x"/>
                                          </p:val>
                                        </p:tav>
                                        <p:tav tm="100000">
                                          <p:val>
                                            <p:strVal val="#ppt_x"/>
                                          </p:val>
                                        </p:tav>
                                      </p:tavLst>
                                    </p:anim>
                                    <p:anim calcmode="lin" valueType="num">
                                      <p:cBhvr additive="base">
                                        <p:cTn id="8" dur="500" fill="hold"/>
                                        <p:tgtEl>
                                          <p:spTgt spid="614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45"/>
                                        </p:tgtEl>
                                        <p:attrNameLst>
                                          <p:attrName>style.visibility</p:attrName>
                                        </p:attrNameLst>
                                      </p:cBhvr>
                                      <p:to>
                                        <p:strVal val="visible"/>
                                      </p:to>
                                    </p:set>
                                    <p:anim calcmode="lin" valueType="num">
                                      <p:cBhvr additive="base">
                                        <p:cTn id="19" dur="500" fill="hold"/>
                                        <p:tgtEl>
                                          <p:spTgt spid="61445"/>
                                        </p:tgtEl>
                                        <p:attrNameLst>
                                          <p:attrName>ppt_x</p:attrName>
                                        </p:attrNameLst>
                                      </p:cBhvr>
                                      <p:tavLst>
                                        <p:tav tm="0">
                                          <p:val>
                                            <p:strVal val="#ppt_x"/>
                                          </p:val>
                                        </p:tav>
                                        <p:tav tm="100000">
                                          <p:val>
                                            <p:strVal val="#ppt_x"/>
                                          </p:val>
                                        </p:tav>
                                      </p:tavLst>
                                    </p:anim>
                                    <p:anim calcmode="lin" valueType="num">
                                      <p:cBhvr additive="base">
                                        <p:cTn id="20" dur="500" fill="hold"/>
                                        <p:tgtEl>
                                          <p:spTgt spid="614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标题 1"/>
          <p:cNvSpPr>
            <a:spLocks noGrp="1"/>
          </p:cNvSpPr>
          <p:nvPr>
            <p:ph type="title"/>
          </p:nvPr>
        </p:nvSpPr>
        <p:spPr/>
        <p:txBody>
          <a:bodyPr/>
          <a:lstStyle/>
          <a:p>
            <a:r>
              <a:rPr lang="zh-CN" altLang="en-US" smtClean="0"/>
              <a:t>接触角的测量</a:t>
            </a:r>
          </a:p>
        </p:txBody>
      </p:sp>
      <p:sp>
        <p:nvSpPr>
          <p:cNvPr id="62466"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pic>
        <p:nvPicPr>
          <p:cNvPr id="68610" name="Picture 2"/>
          <p:cNvPicPr>
            <a:picLocks noChangeAspect="1" noChangeArrowheads="1"/>
          </p:cNvPicPr>
          <p:nvPr/>
        </p:nvPicPr>
        <p:blipFill>
          <a:blip r:embed="rId2"/>
          <a:srcRect l="27869" t="4253" b="6549"/>
          <a:stretch>
            <a:fillRect/>
          </a:stretch>
        </p:blipFill>
        <p:spPr bwMode="auto">
          <a:xfrm>
            <a:off x="0" y="1916113"/>
            <a:ext cx="4643438" cy="4532312"/>
          </a:xfrm>
          <a:prstGeom prst="rect">
            <a:avLst/>
          </a:prstGeom>
          <a:noFill/>
          <a:ln w="9525">
            <a:noFill/>
            <a:miter lim="800000"/>
            <a:headEnd/>
            <a:tailEnd/>
          </a:ln>
        </p:spPr>
      </p:pic>
      <p:pic>
        <p:nvPicPr>
          <p:cNvPr id="68611" name="Picture 3"/>
          <p:cNvPicPr>
            <a:picLocks noChangeAspect="1" noChangeArrowheads="1"/>
          </p:cNvPicPr>
          <p:nvPr/>
        </p:nvPicPr>
        <p:blipFill>
          <a:blip r:embed="rId3"/>
          <a:srcRect l="30466" t="3078" r="568" b="2982"/>
          <a:stretch>
            <a:fillRect/>
          </a:stretch>
        </p:blipFill>
        <p:spPr bwMode="auto">
          <a:xfrm>
            <a:off x="4572000" y="1989138"/>
            <a:ext cx="4321175" cy="4608512"/>
          </a:xfrm>
          <a:prstGeom prst="rect">
            <a:avLst/>
          </a:prstGeom>
          <a:noFill/>
          <a:ln w="9525">
            <a:noFill/>
            <a:miter lim="800000"/>
            <a:headEnd/>
            <a:tailEnd/>
          </a:ln>
        </p:spPr>
      </p:pic>
      <p:sp>
        <p:nvSpPr>
          <p:cNvPr id="7" name="椭圆形标注 6"/>
          <p:cNvSpPr/>
          <p:nvPr/>
        </p:nvSpPr>
        <p:spPr>
          <a:xfrm>
            <a:off x="539750" y="1916113"/>
            <a:ext cx="4032250" cy="1728787"/>
          </a:xfrm>
          <a:prstGeom prst="wedgeEllipseCallout">
            <a:avLst>
              <a:gd name="adj1" fmla="val -48028"/>
              <a:gd name="adj2" fmla="val 114860"/>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zh-CN" altLang="en-US" dirty="0"/>
              <a:t>测量以后，可以拖动拟合直线两端选择拟合范围，一般不选第一个点，因为第一个由于延迟等原因可能会引起误差。</a:t>
            </a:r>
            <a:endParaRPr lang="zh-CN" altLang="en-US" dirty="0"/>
          </a:p>
        </p:txBody>
      </p:sp>
      <p:sp>
        <p:nvSpPr>
          <p:cNvPr id="9" name="椭圆形标注 8"/>
          <p:cNvSpPr/>
          <p:nvPr/>
        </p:nvSpPr>
        <p:spPr>
          <a:xfrm>
            <a:off x="1476375" y="4149725"/>
            <a:ext cx="2663825" cy="1223963"/>
          </a:xfrm>
          <a:prstGeom prst="wedgeEllipseCallout">
            <a:avLst>
              <a:gd name="adj1" fmla="val -48028"/>
              <a:gd name="adj2" fmla="val 91206"/>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zh-CN" altLang="en-US" dirty="0"/>
              <a:t>拟合的点应该尽量多，拟合度应该尽量大，至少保持在</a:t>
            </a:r>
            <a:r>
              <a:rPr lang="en-US" altLang="zh-CN" dirty="0"/>
              <a:t>0.98</a:t>
            </a:r>
            <a:r>
              <a:rPr lang="zh-CN" altLang="en-US" dirty="0"/>
              <a:t>以上</a:t>
            </a:r>
            <a:endParaRPr lang="zh-CN" altLang="en-US" dirty="0"/>
          </a:p>
        </p:txBody>
      </p:sp>
      <p:sp>
        <p:nvSpPr>
          <p:cNvPr id="10" name="椭圆形标注 9"/>
          <p:cNvSpPr/>
          <p:nvPr/>
        </p:nvSpPr>
        <p:spPr>
          <a:xfrm>
            <a:off x="5435600" y="3429000"/>
            <a:ext cx="3313113" cy="2663825"/>
          </a:xfrm>
          <a:prstGeom prst="wedgeEllipseCallout">
            <a:avLst>
              <a:gd name="adj1" fmla="val -15087"/>
              <a:gd name="adj2" fmla="val -65219"/>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zh-CN" altLang="en-US" dirty="0"/>
              <a:t>后面平滑段代表吸附饱和，这些点不能用于计算，引起的原因可能是样品太容易被润湿，压实度较小，样品量比较少，吸附时间较长等可以适当减少吸附时间。</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additive="base">
                                        <p:cTn id="7" dur="500" fill="hold"/>
                                        <p:tgtEl>
                                          <p:spTgt spid="68610"/>
                                        </p:tgtEl>
                                        <p:attrNameLst>
                                          <p:attrName>ppt_x</p:attrName>
                                        </p:attrNameLst>
                                      </p:cBhvr>
                                      <p:tavLst>
                                        <p:tav tm="0">
                                          <p:val>
                                            <p:strVal val="#ppt_x"/>
                                          </p:val>
                                        </p:tav>
                                        <p:tav tm="100000">
                                          <p:val>
                                            <p:strVal val="#ppt_x"/>
                                          </p:val>
                                        </p:tav>
                                      </p:tavLst>
                                    </p:anim>
                                    <p:anim calcmode="lin" valueType="num">
                                      <p:cBhvr additive="base">
                                        <p:cTn id="8" dur="500" fill="hold"/>
                                        <p:tgtEl>
                                          <p:spTgt spid="686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8611"/>
                                        </p:tgtEl>
                                        <p:attrNameLst>
                                          <p:attrName>style.visibility</p:attrName>
                                        </p:attrNameLst>
                                      </p:cBhvr>
                                      <p:to>
                                        <p:strVal val="visible"/>
                                      </p:to>
                                    </p:set>
                                    <p:anim calcmode="lin" valueType="num">
                                      <p:cBhvr additive="base">
                                        <p:cTn id="25" dur="500" fill="hold"/>
                                        <p:tgtEl>
                                          <p:spTgt spid="68611"/>
                                        </p:tgtEl>
                                        <p:attrNameLst>
                                          <p:attrName>ppt_x</p:attrName>
                                        </p:attrNameLst>
                                      </p:cBhvr>
                                      <p:tavLst>
                                        <p:tav tm="0">
                                          <p:val>
                                            <p:strVal val="#ppt_x"/>
                                          </p:val>
                                        </p:tav>
                                        <p:tav tm="100000">
                                          <p:val>
                                            <p:strVal val="#ppt_x"/>
                                          </p:val>
                                        </p:tav>
                                      </p:tavLst>
                                    </p:anim>
                                    <p:anim calcmode="lin" valueType="num">
                                      <p:cBhvr additive="base">
                                        <p:cTn id="26" dur="500" fill="hold"/>
                                        <p:tgtEl>
                                          <p:spTgt spid="686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标题 1"/>
          <p:cNvSpPr>
            <a:spLocks noGrp="1"/>
          </p:cNvSpPr>
          <p:nvPr>
            <p:ph type="title"/>
          </p:nvPr>
        </p:nvSpPr>
        <p:spPr/>
        <p:txBody>
          <a:bodyPr/>
          <a:lstStyle/>
          <a:p>
            <a:r>
              <a:rPr lang="zh-CN" altLang="en-US" smtClean="0"/>
              <a:t>接触角的测量</a:t>
            </a:r>
          </a:p>
        </p:txBody>
      </p:sp>
      <p:sp>
        <p:nvSpPr>
          <p:cNvPr id="3" name="内容占位符 2"/>
          <p:cNvSpPr>
            <a:spLocks noGrp="1"/>
          </p:cNvSpPr>
          <p:nvPr>
            <p:ph idx="1"/>
          </p:nvPr>
        </p:nvSpPr>
        <p:spPr>
          <a:xfrm>
            <a:off x="468313" y="1484313"/>
            <a:ext cx="8229600" cy="4686300"/>
          </a:xfrm>
        </p:spPr>
        <p:txBody>
          <a:bodyPr rtlCol="0">
            <a:normAutofit fontScale="92500"/>
          </a:bodyPr>
          <a:lstStyle/>
          <a:p>
            <a:pPr fontAlgn="auto">
              <a:spcAft>
                <a:spcPts val="0"/>
              </a:spcAft>
              <a:buFont typeface="Wingdings 2"/>
              <a:buChar char="ß"/>
              <a:defRPr/>
            </a:pPr>
            <a:r>
              <a:rPr lang="zh-CN" altLang="en-US" dirty="0" smtClean="0"/>
              <a:t>测量毛细常数时选择的液体最好是能完全润湿固体的液体，此时测量的毛细常数较准确。</a:t>
            </a:r>
            <a:endParaRPr lang="en-US" altLang="zh-CN" dirty="0" smtClean="0"/>
          </a:p>
          <a:p>
            <a:pPr fontAlgn="auto">
              <a:spcAft>
                <a:spcPts val="0"/>
              </a:spcAft>
              <a:buFont typeface="Wingdings 2"/>
              <a:buChar char="ß"/>
              <a:defRPr/>
            </a:pPr>
            <a:r>
              <a:rPr lang="zh-CN" altLang="en-US" dirty="0" smtClean="0"/>
              <a:t>该方法的测量范围理论上为</a:t>
            </a:r>
            <a:r>
              <a:rPr lang="en-US" altLang="zh-CN" dirty="0" smtClean="0"/>
              <a:t>0-90</a:t>
            </a:r>
            <a:r>
              <a:rPr lang="zh-CN" altLang="en-US" dirty="0" smtClean="0"/>
              <a:t>度，当超过</a:t>
            </a:r>
            <a:r>
              <a:rPr lang="en-US" altLang="zh-CN" dirty="0" smtClean="0"/>
              <a:t>90</a:t>
            </a:r>
            <a:r>
              <a:rPr lang="zh-CN" altLang="en-US" dirty="0" smtClean="0"/>
              <a:t>度后会默认为</a:t>
            </a:r>
            <a:r>
              <a:rPr lang="en-US" altLang="zh-CN" dirty="0" smtClean="0"/>
              <a:t>90</a:t>
            </a:r>
            <a:r>
              <a:rPr lang="zh-CN" altLang="en-US" dirty="0" smtClean="0"/>
              <a:t>度。</a:t>
            </a:r>
            <a:endParaRPr lang="en-US" altLang="zh-CN" dirty="0" smtClean="0"/>
          </a:p>
          <a:p>
            <a:pPr fontAlgn="auto">
              <a:spcAft>
                <a:spcPts val="0"/>
              </a:spcAft>
              <a:buFont typeface="Wingdings 2"/>
              <a:buChar char="ß"/>
              <a:defRPr/>
            </a:pPr>
            <a:r>
              <a:rPr lang="zh-CN" altLang="en-US" dirty="0" smtClean="0"/>
              <a:t>该方法测量得到的结果是一个相对接触角大小，并不是绝对值。</a:t>
            </a:r>
            <a:endParaRPr lang="en-US" altLang="zh-CN" dirty="0" smtClean="0"/>
          </a:p>
          <a:p>
            <a:pPr fontAlgn="auto">
              <a:spcAft>
                <a:spcPts val="0"/>
              </a:spcAft>
              <a:buFont typeface="Wingdings 2"/>
              <a:buChar char="ß"/>
              <a:defRPr/>
            </a:pPr>
            <a:r>
              <a:rPr lang="zh-CN" altLang="en-US" dirty="0" smtClean="0"/>
              <a:t>当测量液体的接触角与参比液很接近或者是比参比液还小时，有可能会得不到测量角度。</a:t>
            </a:r>
            <a:endParaRPr lang="en-US" altLang="zh-CN" dirty="0" smtClean="0"/>
          </a:p>
          <a:p>
            <a:pPr fontAlgn="auto">
              <a:spcAft>
                <a:spcPts val="0"/>
              </a:spcAft>
              <a:buFont typeface="Wingdings 2"/>
              <a:buChar char="ß"/>
              <a:defRPr/>
            </a:pPr>
            <a:r>
              <a:rPr lang="zh-CN" altLang="en-US" dirty="0" smtClean="0"/>
              <a:t>该方法最好应用于比较润湿能力的大小。</a:t>
            </a:r>
            <a:endParaRPr lang="en-US" altLang="zh-CN" dirty="0" smtClean="0"/>
          </a:p>
          <a:p>
            <a:pPr fontAlgn="auto">
              <a:spcAft>
                <a:spcPts val="0"/>
              </a:spcAft>
              <a:buFont typeface="Wingdings 2"/>
              <a:buChar char="ß"/>
              <a:defRPr/>
            </a:pPr>
            <a:endParaRPr lang="en-US" altLang="zh-CN" dirty="0" smtClean="0"/>
          </a:p>
          <a:p>
            <a:pPr fontAlgn="auto">
              <a:spcAft>
                <a:spcPts val="0"/>
              </a:spcAft>
              <a:buFont typeface="Wingdings 2"/>
              <a:buChar char="ß"/>
              <a:defRPr/>
            </a:pP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标题 1"/>
          <p:cNvSpPr>
            <a:spLocks noGrp="1"/>
          </p:cNvSpPr>
          <p:nvPr>
            <p:ph type="title"/>
          </p:nvPr>
        </p:nvSpPr>
        <p:spPr/>
        <p:txBody>
          <a:bodyPr/>
          <a:lstStyle/>
          <a:p>
            <a:r>
              <a:rPr lang="en-US" altLang="zh-CN" smtClean="0"/>
              <a:t>CMC</a:t>
            </a:r>
            <a:r>
              <a:rPr lang="zh-CN" altLang="en-US" smtClean="0"/>
              <a:t>的测量</a:t>
            </a:r>
          </a:p>
        </p:txBody>
      </p:sp>
      <p:sp>
        <p:nvSpPr>
          <p:cNvPr id="5" name="内容占位符 2"/>
          <p:cNvSpPr>
            <a:spLocks noGrp="1"/>
          </p:cNvSpPr>
          <p:nvPr>
            <p:ph idx="1"/>
          </p:nvPr>
        </p:nvSpPr>
        <p:spPr>
          <a:xfrm>
            <a:off x="323850" y="1916113"/>
            <a:ext cx="8229600" cy="4686300"/>
          </a:xfrm>
        </p:spPr>
        <p:txBody>
          <a:bodyPr rtlCol="0">
            <a:normAutofit fontScale="85000" lnSpcReduction="10000"/>
          </a:bodyPr>
          <a:lstStyle/>
          <a:p>
            <a:pPr fontAlgn="auto">
              <a:spcAft>
                <a:spcPts val="0"/>
              </a:spcAft>
              <a:buFont typeface="Wingdings 2"/>
              <a:buChar char="ß"/>
              <a:defRPr/>
            </a:pPr>
            <a:r>
              <a:rPr lang="zh-CN" altLang="en-US" dirty="0" smtClean="0"/>
              <a:t>表面活性剂在界面富集吸附一般的单分子层，当表面吸附达到饱和时，表面活性剂分子不能在表面继续富集，而憎水基的疏水作用仍竭力促使基分子逃离水环境，于是表面活性剂分子则在浓液内部自聚，即疏水基聚集在一起形成内核，亲水基朝外与水接触，形成最简单的胶团。而开始形成胶团时的表面活性剂的浓度称之为临界胶束浓度，简称</a:t>
            </a:r>
            <a:r>
              <a:rPr lang="en-US" altLang="zh-CN" dirty="0" err="1" smtClean="0"/>
              <a:t>cmc</a:t>
            </a:r>
            <a:r>
              <a:rPr lang="zh-CN" altLang="en-US" dirty="0" smtClean="0"/>
              <a:t>。</a:t>
            </a:r>
            <a:endParaRPr lang="en-US" altLang="zh-CN" dirty="0" smtClean="0"/>
          </a:p>
          <a:p>
            <a:pPr fontAlgn="auto">
              <a:spcAft>
                <a:spcPts val="0"/>
              </a:spcAft>
              <a:buFont typeface="Wingdings 2"/>
              <a:buChar char="ß"/>
              <a:defRPr/>
            </a:pPr>
            <a:r>
              <a:rPr lang="zh-CN" altLang="en-US" dirty="0" smtClean="0"/>
              <a:t>由于表面活性剂分子不在继续在液体表面聚集，此时加入的表面活性剂分子在液体内部聚集成胶束，从而不能继续降低液体的表面张力。因此当加入的表面活性剂刚刚使表面张力最低的时候为浓度为临界胶束浓度。</a:t>
            </a:r>
          </a:p>
        </p:txBody>
      </p:sp>
      <p:sp>
        <p:nvSpPr>
          <p:cNvPr id="64515" name="TextBox 5"/>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测量原理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标题 1"/>
          <p:cNvSpPr>
            <a:spLocks noGrp="1"/>
          </p:cNvSpPr>
          <p:nvPr>
            <p:ph type="title"/>
          </p:nvPr>
        </p:nvSpPr>
        <p:spPr/>
        <p:txBody>
          <a:bodyPr/>
          <a:lstStyle/>
          <a:p>
            <a:r>
              <a:rPr lang="en-US" altLang="zh-CN" smtClean="0"/>
              <a:t>CMC</a:t>
            </a:r>
            <a:r>
              <a:rPr lang="zh-CN" altLang="en-US" smtClean="0"/>
              <a:t>的测量</a:t>
            </a:r>
          </a:p>
        </p:txBody>
      </p:sp>
      <p:sp>
        <p:nvSpPr>
          <p:cNvPr id="65538"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pic>
        <p:nvPicPr>
          <p:cNvPr id="5" name="Picture 2"/>
          <p:cNvPicPr>
            <a:picLocks noChangeAspect="1" noChangeArrowheads="1"/>
          </p:cNvPicPr>
          <p:nvPr/>
        </p:nvPicPr>
        <p:blipFill>
          <a:blip r:embed="rId2"/>
          <a:srcRect r="58060" b="22913"/>
          <a:stretch>
            <a:fillRect/>
          </a:stretch>
        </p:blipFill>
        <p:spPr bwMode="auto">
          <a:xfrm>
            <a:off x="250825" y="1916113"/>
            <a:ext cx="2808288" cy="3168650"/>
          </a:xfrm>
          <a:prstGeom prst="rect">
            <a:avLst/>
          </a:prstGeom>
          <a:noFill/>
          <a:ln w="9525">
            <a:noFill/>
            <a:miter lim="800000"/>
            <a:headEnd/>
            <a:tailEnd/>
          </a:ln>
        </p:spPr>
      </p:pic>
      <p:sp>
        <p:nvSpPr>
          <p:cNvPr id="6" name="椭圆形标注 5"/>
          <p:cNvSpPr/>
          <p:nvPr/>
        </p:nvSpPr>
        <p:spPr>
          <a:xfrm>
            <a:off x="1187450" y="3500438"/>
            <a:ext cx="1871663" cy="1441450"/>
          </a:xfrm>
          <a:prstGeom prst="wedgeEllipseCallout">
            <a:avLst>
              <a:gd name="adj1" fmla="val -80083"/>
              <a:gd name="adj2" fmla="val -21810"/>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双击进入临界胶束浓度模块</a:t>
            </a:r>
            <a:endParaRPr lang="zh-CN" altLang="en-US" dirty="0"/>
          </a:p>
        </p:txBody>
      </p:sp>
      <p:pic>
        <p:nvPicPr>
          <p:cNvPr id="52225" name="Picture 1"/>
          <p:cNvPicPr>
            <a:picLocks noChangeAspect="1" noChangeArrowheads="1"/>
          </p:cNvPicPr>
          <p:nvPr/>
        </p:nvPicPr>
        <p:blipFill>
          <a:blip r:embed="rId3"/>
          <a:srcRect r="30473" b="5882"/>
          <a:stretch>
            <a:fillRect/>
          </a:stretch>
        </p:blipFill>
        <p:spPr bwMode="auto">
          <a:xfrm>
            <a:off x="3203575" y="1663700"/>
            <a:ext cx="5472113" cy="5194300"/>
          </a:xfrm>
          <a:prstGeom prst="rect">
            <a:avLst/>
          </a:prstGeom>
          <a:noFill/>
          <a:ln w="9525">
            <a:noFill/>
            <a:miter lim="800000"/>
            <a:headEnd/>
            <a:tailEnd/>
          </a:ln>
        </p:spPr>
      </p:pic>
      <p:sp>
        <p:nvSpPr>
          <p:cNvPr id="8" name="椭圆形标注 7"/>
          <p:cNvSpPr/>
          <p:nvPr/>
        </p:nvSpPr>
        <p:spPr>
          <a:xfrm>
            <a:off x="4356100" y="3357563"/>
            <a:ext cx="2232025" cy="1943100"/>
          </a:xfrm>
          <a:prstGeom prst="wedgeEllipseCallout">
            <a:avLst>
              <a:gd name="adj1" fmla="val -50827"/>
              <a:gd name="adj2" fmla="val -57994"/>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右键新建文件夹，双击进入，右键新建测量，新建一个清洗程序（如右图）。</a:t>
            </a:r>
            <a:endParaRPr lang="zh-CN" altLang="en-US" dirty="0"/>
          </a:p>
        </p:txBody>
      </p:sp>
      <p:pic>
        <p:nvPicPr>
          <p:cNvPr id="52226" name="Picture 2"/>
          <p:cNvPicPr>
            <a:picLocks noChangeAspect="1" noChangeArrowheads="1"/>
          </p:cNvPicPr>
          <p:nvPr/>
        </p:nvPicPr>
        <p:blipFill>
          <a:blip r:embed="rId4"/>
          <a:srcRect l="20253" t="50121" r="43761" b="19759"/>
          <a:stretch>
            <a:fillRect/>
          </a:stretch>
        </p:blipFill>
        <p:spPr bwMode="auto">
          <a:xfrm>
            <a:off x="6343650" y="3284538"/>
            <a:ext cx="2800350" cy="2376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225"/>
                                        </p:tgtEl>
                                        <p:attrNameLst>
                                          <p:attrName>style.visibility</p:attrName>
                                        </p:attrNameLst>
                                      </p:cBhvr>
                                      <p:to>
                                        <p:strVal val="visible"/>
                                      </p:to>
                                    </p:set>
                                    <p:anim calcmode="lin" valueType="num">
                                      <p:cBhvr additive="base">
                                        <p:cTn id="19" dur="500" fill="hold"/>
                                        <p:tgtEl>
                                          <p:spTgt spid="52225"/>
                                        </p:tgtEl>
                                        <p:attrNameLst>
                                          <p:attrName>ppt_x</p:attrName>
                                        </p:attrNameLst>
                                      </p:cBhvr>
                                      <p:tavLst>
                                        <p:tav tm="0">
                                          <p:val>
                                            <p:strVal val="#ppt_x"/>
                                          </p:val>
                                        </p:tav>
                                        <p:tav tm="100000">
                                          <p:val>
                                            <p:strVal val="#ppt_x"/>
                                          </p:val>
                                        </p:tav>
                                      </p:tavLst>
                                    </p:anim>
                                    <p:anim calcmode="lin" valueType="num">
                                      <p:cBhvr additive="base">
                                        <p:cTn id="20" dur="500" fill="hold"/>
                                        <p:tgtEl>
                                          <p:spTgt spid="522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2226"/>
                                        </p:tgtEl>
                                        <p:attrNameLst>
                                          <p:attrName>style.visibility</p:attrName>
                                        </p:attrNameLst>
                                      </p:cBhvr>
                                      <p:to>
                                        <p:strVal val="visible"/>
                                      </p:to>
                                    </p:set>
                                    <p:anim calcmode="lin" valueType="num">
                                      <p:cBhvr additive="base">
                                        <p:cTn id="31" dur="500" fill="hold"/>
                                        <p:tgtEl>
                                          <p:spTgt spid="52226"/>
                                        </p:tgtEl>
                                        <p:attrNameLst>
                                          <p:attrName>ppt_x</p:attrName>
                                        </p:attrNameLst>
                                      </p:cBhvr>
                                      <p:tavLst>
                                        <p:tav tm="0">
                                          <p:val>
                                            <p:strVal val="#ppt_x"/>
                                          </p:val>
                                        </p:tav>
                                        <p:tav tm="100000">
                                          <p:val>
                                            <p:strVal val="#ppt_x"/>
                                          </p:val>
                                        </p:tav>
                                      </p:tavLst>
                                    </p:anim>
                                    <p:anim calcmode="lin" valueType="num">
                                      <p:cBhvr additive="base">
                                        <p:cTn id="32"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fontScale="90000"/>
          </a:bodyPr>
          <a:lstStyle/>
          <a:p>
            <a:pPr fontAlgn="auto">
              <a:spcAft>
                <a:spcPts val="0"/>
              </a:spcAft>
              <a:defRPr/>
            </a:pPr>
            <a:r>
              <a:rPr lang="zh-CN" altLang="en-US" dirty="0" smtClean="0">
                <a:cs typeface="+mj-cs"/>
              </a:rPr>
              <a:t>仪器简介</a:t>
            </a:r>
            <a:r>
              <a:rPr lang="en-US" altLang="zh-CN" dirty="0" smtClean="0">
                <a:cs typeface="+mj-cs"/>
              </a:rPr>
              <a:t/>
            </a:r>
            <a:br>
              <a:rPr lang="en-US" altLang="zh-CN" dirty="0" smtClean="0">
                <a:cs typeface="+mj-cs"/>
              </a:rPr>
            </a:br>
            <a:endParaRPr lang="zh-CN" altLang="en-US" dirty="0">
              <a:cs typeface="+mj-cs"/>
            </a:endParaRPr>
          </a:p>
        </p:txBody>
      </p:sp>
      <p:pic>
        <p:nvPicPr>
          <p:cNvPr id="1026" name="Picture 2" descr="C:\Users\Administrator\Desktop\k100_max.jpg"/>
          <p:cNvPicPr>
            <a:picLocks noChangeAspect="1" noChangeArrowheads="1"/>
          </p:cNvPicPr>
          <p:nvPr/>
        </p:nvPicPr>
        <p:blipFill>
          <a:blip r:embed="rId3"/>
          <a:srcRect r="-800" b="7600"/>
          <a:stretch>
            <a:fillRect/>
          </a:stretch>
        </p:blipFill>
        <p:spPr bwMode="auto">
          <a:xfrm>
            <a:off x="323850" y="1484313"/>
            <a:ext cx="4968875" cy="3097212"/>
          </a:xfrm>
          <a:prstGeom prst="rect">
            <a:avLst/>
          </a:prstGeom>
          <a:noFill/>
          <a:ln w="9525">
            <a:noFill/>
            <a:miter lim="800000"/>
            <a:headEnd/>
            <a:tailEnd/>
          </a:ln>
        </p:spPr>
      </p:pic>
      <p:sp>
        <p:nvSpPr>
          <p:cNvPr id="8" name="TextBox 7"/>
          <p:cNvSpPr txBox="1">
            <a:spLocks noChangeArrowheads="1"/>
          </p:cNvSpPr>
          <p:nvPr/>
        </p:nvSpPr>
        <p:spPr bwMode="auto">
          <a:xfrm>
            <a:off x="5364163" y="1484313"/>
            <a:ext cx="3240087" cy="2736850"/>
          </a:xfrm>
          <a:prstGeom prst="rect">
            <a:avLst/>
          </a:prstGeom>
          <a:noFill/>
          <a:ln w="9525">
            <a:noFill/>
            <a:miter lim="800000"/>
            <a:headEnd/>
            <a:tailEnd/>
          </a:ln>
        </p:spPr>
        <p:txBody>
          <a:bodyPr>
            <a:spAutoFit/>
          </a:bodyPr>
          <a:lstStyle/>
          <a:p>
            <a:r>
              <a:rPr lang="en-US" altLang="zh-CN" sz="2800">
                <a:latin typeface="Franklin Gothic Book"/>
                <a:ea typeface="黑体" pitchFamily="2" charset="-122"/>
              </a:rPr>
              <a:t>K100</a:t>
            </a:r>
            <a:r>
              <a:rPr lang="zh-CN" altLang="zh-CN" sz="2800">
                <a:latin typeface="Franklin Gothic Book"/>
                <a:ea typeface="黑体" pitchFamily="2" charset="-122"/>
              </a:rPr>
              <a:t>是目前应用极广泛的</a:t>
            </a:r>
            <a:r>
              <a:rPr lang="zh-CN" altLang="en-US" sz="2800">
                <a:latin typeface="Franklin Gothic Book"/>
                <a:ea typeface="黑体" pitchFamily="2" charset="-122"/>
              </a:rPr>
              <a:t>表面</a:t>
            </a:r>
            <a:r>
              <a:rPr lang="zh-CN" altLang="zh-CN" sz="2800">
                <a:latin typeface="Franklin Gothic Book"/>
                <a:ea typeface="黑体" pitchFamily="2" charset="-122"/>
              </a:rPr>
              <a:t>张力仪。</a:t>
            </a:r>
            <a:r>
              <a:rPr lang="zh-CN" altLang="en-US" sz="2800">
                <a:latin typeface="Franklin Gothic Book"/>
                <a:ea typeface="黑体" pitchFamily="2" charset="-122"/>
              </a:rPr>
              <a:t>其测量结果</a:t>
            </a:r>
            <a:r>
              <a:rPr lang="zh-CN" altLang="zh-CN" sz="2800">
                <a:latin typeface="Franklin Gothic Book"/>
                <a:ea typeface="黑体" pitchFamily="2" charset="-122"/>
              </a:rPr>
              <a:t>精确，</a:t>
            </a:r>
            <a:r>
              <a:rPr lang="zh-CN" altLang="en-US" sz="2800">
                <a:latin typeface="Franklin Gothic Book"/>
                <a:ea typeface="黑体" pitchFamily="2" charset="-122"/>
              </a:rPr>
              <a:t>测量速度快，</a:t>
            </a:r>
            <a:r>
              <a:rPr lang="zh-CN" altLang="zh-CN" sz="2800">
                <a:latin typeface="Franklin Gothic Book"/>
                <a:ea typeface="黑体" pitchFamily="2" charset="-122"/>
              </a:rPr>
              <a:t>界面友好，</a:t>
            </a:r>
            <a:r>
              <a:rPr lang="zh-CN" altLang="en-US" sz="2800">
                <a:latin typeface="Franklin Gothic Book"/>
                <a:ea typeface="黑体" pitchFamily="2" charset="-122"/>
              </a:rPr>
              <a:t>控制灵活使用方便。</a:t>
            </a:r>
          </a:p>
        </p:txBody>
      </p:sp>
      <p:sp>
        <p:nvSpPr>
          <p:cNvPr id="9" name="TextBox 8"/>
          <p:cNvSpPr txBox="1">
            <a:spLocks noChangeArrowheads="1"/>
          </p:cNvSpPr>
          <p:nvPr/>
        </p:nvSpPr>
        <p:spPr bwMode="auto">
          <a:xfrm>
            <a:off x="611188" y="4797425"/>
            <a:ext cx="7273925" cy="1816100"/>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仪器可用于测量液体的表面张力；液液界面张力；表面活性剂的临界胶束浓度；动态接触角测量；液体和固体密度测量以及</a:t>
            </a:r>
            <a:r>
              <a:rPr lang="zh-CN" altLang="zh-CN" sz="2800">
                <a:latin typeface="Franklin Gothic Book"/>
                <a:ea typeface="黑体" pitchFamily="2" charset="-122"/>
              </a:rPr>
              <a:t>测量沉淀速率和阻力</a:t>
            </a:r>
            <a:endParaRPr lang="zh-CN" altLang="en-US" sz="2800">
              <a:latin typeface="Franklin Gothic Book"/>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标题 1"/>
          <p:cNvSpPr>
            <a:spLocks noGrp="1"/>
          </p:cNvSpPr>
          <p:nvPr>
            <p:ph type="title"/>
          </p:nvPr>
        </p:nvSpPr>
        <p:spPr/>
        <p:txBody>
          <a:bodyPr/>
          <a:lstStyle/>
          <a:p>
            <a:r>
              <a:rPr lang="en-US" altLang="zh-CN" smtClean="0"/>
              <a:t>CMC</a:t>
            </a:r>
            <a:r>
              <a:rPr lang="zh-CN" altLang="en-US" smtClean="0"/>
              <a:t>的测量</a:t>
            </a:r>
          </a:p>
        </p:txBody>
      </p:sp>
      <p:sp>
        <p:nvSpPr>
          <p:cNvPr id="66562"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pic>
        <p:nvPicPr>
          <p:cNvPr id="69634" name="Picture 2"/>
          <p:cNvPicPr>
            <a:picLocks noChangeAspect="1" noChangeArrowheads="1"/>
          </p:cNvPicPr>
          <p:nvPr/>
        </p:nvPicPr>
        <p:blipFill>
          <a:blip r:embed="rId2"/>
          <a:srcRect l="21591" t="27255" r="21591" b="30347"/>
          <a:stretch>
            <a:fillRect/>
          </a:stretch>
        </p:blipFill>
        <p:spPr bwMode="auto">
          <a:xfrm>
            <a:off x="468313" y="1916113"/>
            <a:ext cx="6299200" cy="3384550"/>
          </a:xfrm>
          <a:prstGeom prst="rect">
            <a:avLst/>
          </a:prstGeom>
          <a:noFill/>
          <a:ln w="9525">
            <a:noFill/>
            <a:miter lim="800000"/>
            <a:headEnd/>
            <a:tailEnd/>
          </a:ln>
        </p:spPr>
      </p:pic>
      <p:sp>
        <p:nvSpPr>
          <p:cNvPr id="6" name="椭圆形标注 5"/>
          <p:cNvSpPr/>
          <p:nvPr/>
        </p:nvSpPr>
        <p:spPr>
          <a:xfrm>
            <a:off x="6443663" y="2997200"/>
            <a:ext cx="1728787" cy="936625"/>
          </a:xfrm>
          <a:prstGeom prst="wedgeEllipseCallout">
            <a:avLst>
              <a:gd name="adj1" fmla="val -49317"/>
              <a:gd name="adj2" fmla="val -75599"/>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zh-CN" altLang="en-US" dirty="0"/>
              <a:t>打开新建清洗程序</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additive="base">
                                        <p:cTn id="7" dur="500" fill="hold"/>
                                        <p:tgtEl>
                                          <p:spTgt spid="69634"/>
                                        </p:tgtEl>
                                        <p:attrNameLst>
                                          <p:attrName>ppt_x</p:attrName>
                                        </p:attrNameLst>
                                      </p:cBhvr>
                                      <p:tavLst>
                                        <p:tav tm="0">
                                          <p:val>
                                            <p:strVal val="#ppt_x"/>
                                          </p:val>
                                        </p:tav>
                                        <p:tav tm="100000">
                                          <p:val>
                                            <p:strVal val="#ppt_x"/>
                                          </p:val>
                                        </p:tav>
                                      </p:tavLst>
                                    </p:anim>
                                    <p:anim calcmode="lin" valueType="num">
                                      <p:cBhvr additive="base">
                                        <p:cTn id="8" dur="500" fill="hold"/>
                                        <p:tgtEl>
                                          <p:spTgt spid="696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标题 1"/>
          <p:cNvSpPr>
            <a:spLocks noGrp="1"/>
          </p:cNvSpPr>
          <p:nvPr>
            <p:ph type="title"/>
          </p:nvPr>
        </p:nvSpPr>
        <p:spPr/>
        <p:txBody>
          <a:bodyPr/>
          <a:lstStyle/>
          <a:p>
            <a:r>
              <a:rPr lang="en-US" altLang="zh-CN" smtClean="0"/>
              <a:t>CMC</a:t>
            </a:r>
            <a:r>
              <a:rPr lang="zh-CN" altLang="en-US" smtClean="0"/>
              <a:t>的测量</a:t>
            </a:r>
          </a:p>
        </p:txBody>
      </p:sp>
      <p:sp>
        <p:nvSpPr>
          <p:cNvPr id="67586"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pic>
        <p:nvPicPr>
          <p:cNvPr id="70658" name="Picture 2"/>
          <p:cNvPicPr>
            <a:picLocks noChangeAspect="1" noChangeArrowheads="1"/>
          </p:cNvPicPr>
          <p:nvPr/>
        </p:nvPicPr>
        <p:blipFill>
          <a:blip r:embed="rId2"/>
          <a:srcRect b="19775"/>
          <a:stretch>
            <a:fillRect/>
          </a:stretch>
        </p:blipFill>
        <p:spPr bwMode="auto">
          <a:xfrm>
            <a:off x="755650" y="1916113"/>
            <a:ext cx="7561263" cy="4552950"/>
          </a:xfrm>
          <a:prstGeom prst="rect">
            <a:avLst/>
          </a:prstGeom>
          <a:noFill/>
          <a:ln w="9525">
            <a:noFill/>
            <a:miter lim="800000"/>
            <a:headEnd/>
            <a:tailEnd/>
          </a:ln>
        </p:spPr>
      </p:pic>
      <p:sp>
        <p:nvSpPr>
          <p:cNvPr id="6" name="椭圆形标注 5"/>
          <p:cNvSpPr/>
          <p:nvPr/>
        </p:nvSpPr>
        <p:spPr>
          <a:xfrm>
            <a:off x="4500563" y="3068638"/>
            <a:ext cx="1943100" cy="936625"/>
          </a:xfrm>
          <a:prstGeom prst="wedgeEllipseCallout">
            <a:avLst>
              <a:gd name="adj1" fmla="val -83069"/>
              <a:gd name="adj2" fmla="val -37420"/>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zh-CN" altLang="en-US" dirty="0"/>
              <a:t>右键新建测量，一般选板法</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 fill="hold"/>
                                        <p:tgtEl>
                                          <p:spTgt spid="70658"/>
                                        </p:tgtEl>
                                        <p:attrNameLst>
                                          <p:attrName>ppt_x</p:attrName>
                                        </p:attrNameLst>
                                      </p:cBhvr>
                                      <p:tavLst>
                                        <p:tav tm="0">
                                          <p:val>
                                            <p:strVal val="#ppt_x"/>
                                          </p:val>
                                        </p:tav>
                                        <p:tav tm="100000">
                                          <p:val>
                                            <p:strVal val="#ppt_x"/>
                                          </p:val>
                                        </p:tav>
                                      </p:tavLst>
                                    </p:anim>
                                    <p:anim calcmode="lin" valueType="num">
                                      <p:cBhvr additive="base">
                                        <p:cTn id="8" dur="500" fill="hold"/>
                                        <p:tgtEl>
                                          <p:spTgt spid="706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标题 1"/>
          <p:cNvSpPr>
            <a:spLocks noGrp="1"/>
          </p:cNvSpPr>
          <p:nvPr>
            <p:ph type="title"/>
          </p:nvPr>
        </p:nvSpPr>
        <p:spPr/>
        <p:txBody>
          <a:bodyPr/>
          <a:lstStyle/>
          <a:p>
            <a:r>
              <a:rPr lang="en-US" altLang="zh-CN" smtClean="0"/>
              <a:t>CMC</a:t>
            </a:r>
            <a:r>
              <a:rPr lang="zh-CN" altLang="en-US" smtClean="0"/>
              <a:t>的测量</a:t>
            </a:r>
          </a:p>
        </p:txBody>
      </p:sp>
      <p:sp>
        <p:nvSpPr>
          <p:cNvPr id="68610"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pic>
        <p:nvPicPr>
          <p:cNvPr id="68611" name="Picture 3"/>
          <p:cNvPicPr>
            <a:picLocks noChangeAspect="1" noChangeArrowheads="1"/>
          </p:cNvPicPr>
          <p:nvPr/>
        </p:nvPicPr>
        <p:blipFill>
          <a:blip r:embed="rId2"/>
          <a:srcRect l="9947" t="4234" r="10475" b="4707"/>
          <a:stretch>
            <a:fillRect/>
          </a:stretch>
        </p:blipFill>
        <p:spPr bwMode="auto">
          <a:xfrm>
            <a:off x="2268538" y="1773238"/>
            <a:ext cx="5384800" cy="4824412"/>
          </a:xfrm>
          <a:prstGeom prst="rect">
            <a:avLst/>
          </a:prstGeom>
          <a:noFill/>
          <a:ln w="9525">
            <a:noFill/>
            <a:miter lim="800000"/>
            <a:headEnd/>
            <a:tailEnd/>
          </a:ln>
        </p:spPr>
      </p:pic>
      <p:sp>
        <p:nvSpPr>
          <p:cNvPr id="8" name="椭圆形标注 7"/>
          <p:cNvSpPr/>
          <p:nvPr/>
        </p:nvSpPr>
        <p:spPr>
          <a:xfrm>
            <a:off x="684213" y="2060575"/>
            <a:ext cx="1439862" cy="647700"/>
          </a:xfrm>
          <a:prstGeom prst="wedgeEllipseCallout">
            <a:avLst>
              <a:gd name="adj1" fmla="val 178667"/>
              <a:gd name="adj2" fmla="val -623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t>测试名称</a:t>
            </a:r>
            <a:endParaRPr lang="zh-CN" altLang="en-US" dirty="0"/>
          </a:p>
        </p:txBody>
      </p:sp>
      <p:sp>
        <p:nvSpPr>
          <p:cNvPr id="9" name="椭圆形标注 8"/>
          <p:cNvSpPr/>
          <p:nvPr/>
        </p:nvSpPr>
        <p:spPr>
          <a:xfrm>
            <a:off x="755650" y="2852738"/>
            <a:ext cx="1404938" cy="647700"/>
          </a:xfrm>
          <a:prstGeom prst="wedgeEllipseCallout">
            <a:avLst>
              <a:gd name="adj1" fmla="val 147004"/>
              <a:gd name="adj2" fmla="val 340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t>输入溶液信息</a:t>
            </a:r>
            <a:endParaRPr lang="zh-CN" altLang="en-US" dirty="0"/>
          </a:p>
        </p:txBody>
      </p:sp>
      <p:sp>
        <p:nvSpPr>
          <p:cNvPr id="10" name="椭圆形标注 9"/>
          <p:cNvSpPr/>
          <p:nvPr/>
        </p:nvSpPr>
        <p:spPr>
          <a:xfrm>
            <a:off x="827088" y="3644900"/>
            <a:ext cx="1223962" cy="504825"/>
          </a:xfrm>
          <a:prstGeom prst="wedgeEllipseCallout">
            <a:avLst>
              <a:gd name="adj1" fmla="val 194779"/>
              <a:gd name="adj2" fmla="val 1937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t>溶剂</a:t>
            </a:r>
            <a:endParaRPr lang="zh-CN" altLang="en-US" dirty="0"/>
          </a:p>
        </p:txBody>
      </p:sp>
      <p:sp>
        <p:nvSpPr>
          <p:cNvPr id="11" name="椭圆形标注 10"/>
          <p:cNvSpPr/>
          <p:nvPr/>
        </p:nvSpPr>
        <p:spPr>
          <a:xfrm>
            <a:off x="827088" y="4221163"/>
            <a:ext cx="1296987" cy="647700"/>
          </a:xfrm>
          <a:prstGeom prst="wedgeEllipseCallout">
            <a:avLst>
              <a:gd name="adj1" fmla="val 172805"/>
              <a:gd name="adj2" fmla="val -5553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t>溶剂分子量</a:t>
            </a:r>
            <a:endParaRPr lang="zh-CN" altLang="en-US" dirty="0"/>
          </a:p>
        </p:txBody>
      </p:sp>
      <p:sp>
        <p:nvSpPr>
          <p:cNvPr id="12" name="椭圆形标注 11"/>
          <p:cNvSpPr/>
          <p:nvPr/>
        </p:nvSpPr>
        <p:spPr>
          <a:xfrm>
            <a:off x="7596188" y="3573463"/>
            <a:ext cx="1547812" cy="792162"/>
          </a:xfrm>
          <a:prstGeom prst="wedgeEllipseCallout">
            <a:avLst>
              <a:gd name="adj1" fmla="val -169274"/>
              <a:gd name="adj2" fmla="val 970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t>表面活性剂名称</a:t>
            </a:r>
            <a:endParaRPr lang="zh-CN" altLang="en-US" dirty="0"/>
          </a:p>
        </p:txBody>
      </p:sp>
      <p:sp>
        <p:nvSpPr>
          <p:cNvPr id="13" name="椭圆形标注 12"/>
          <p:cNvSpPr/>
          <p:nvPr/>
        </p:nvSpPr>
        <p:spPr>
          <a:xfrm>
            <a:off x="827088" y="4941888"/>
            <a:ext cx="1223962" cy="503237"/>
          </a:xfrm>
          <a:prstGeom prst="wedgeEllipseCallout">
            <a:avLst>
              <a:gd name="adj1" fmla="val 181309"/>
              <a:gd name="adj2" fmla="val -401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t>浓度单位</a:t>
            </a:r>
            <a:endParaRPr lang="zh-CN" altLang="en-US" dirty="0"/>
          </a:p>
        </p:txBody>
      </p:sp>
      <p:sp>
        <p:nvSpPr>
          <p:cNvPr id="14" name="椭圆形标注 13"/>
          <p:cNvSpPr/>
          <p:nvPr/>
        </p:nvSpPr>
        <p:spPr>
          <a:xfrm>
            <a:off x="7667625" y="4508500"/>
            <a:ext cx="1296988" cy="649288"/>
          </a:xfrm>
          <a:prstGeom prst="wedgeEllipseCallout">
            <a:avLst>
              <a:gd name="adj1" fmla="val -161881"/>
              <a:gd name="adj2" fmla="val 2428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t>活性剂分子量</a:t>
            </a:r>
            <a:endParaRPr lang="zh-CN" altLang="en-US" dirty="0"/>
          </a:p>
        </p:txBody>
      </p:sp>
      <p:sp>
        <p:nvSpPr>
          <p:cNvPr id="15" name="椭圆形标注 14"/>
          <p:cNvSpPr/>
          <p:nvPr/>
        </p:nvSpPr>
        <p:spPr>
          <a:xfrm>
            <a:off x="827088" y="5516563"/>
            <a:ext cx="1296987" cy="649287"/>
          </a:xfrm>
          <a:prstGeom prst="wedgeEllipseCallout">
            <a:avLst>
              <a:gd name="adj1" fmla="val 177431"/>
              <a:gd name="adj2" fmla="val -416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t>基础液浓度</a:t>
            </a:r>
            <a:endParaRPr lang="zh-CN" altLang="en-US" dirty="0"/>
          </a:p>
        </p:txBody>
      </p:sp>
      <p:sp>
        <p:nvSpPr>
          <p:cNvPr id="16" name="椭圆形标注 15"/>
          <p:cNvSpPr/>
          <p:nvPr/>
        </p:nvSpPr>
        <p:spPr>
          <a:xfrm>
            <a:off x="611188" y="6210300"/>
            <a:ext cx="1296987" cy="647700"/>
          </a:xfrm>
          <a:prstGeom prst="wedgeEllipseCallout">
            <a:avLst>
              <a:gd name="adj1" fmla="val 199405"/>
              <a:gd name="adj2" fmla="val -948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t>基础液密度</a:t>
            </a:r>
            <a:endParaRPr lang="zh-CN" altLang="en-US" dirty="0"/>
          </a:p>
        </p:txBody>
      </p:sp>
      <p:sp>
        <p:nvSpPr>
          <p:cNvPr id="17" name="椭圆形标注 16"/>
          <p:cNvSpPr/>
          <p:nvPr/>
        </p:nvSpPr>
        <p:spPr>
          <a:xfrm>
            <a:off x="7667625" y="5229225"/>
            <a:ext cx="1296988" cy="647700"/>
          </a:xfrm>
          <a:prstGeom prst="wedgeEllipseCallout">
            <a:avLst>
              <a:gd name="adj1" fmla="val -111896"/>
              <a:gd name="adj2" fmla="val 1193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t>添加液浓度</a:t>
            </a:r>
            <a:endParaRPr lang="zh-CN" altLang="en-US" dirty="0"/>
          </a:p>
        </p:txBody>
      </p:sp>
      <p:sp>
        <p:nvSpPr>
          <p:cNvPr id="18" name="椭圆形标注 17"/>
          <p:cNvSpPr/>
          <p:nvPr/>
        </p:nvSpPr>
        <p:spPr>
          <a:xfrm>
            <a:off x="7524750" y="5949950"/>
            <a:ext cx="1295400" cy="647700"/>
          </a:xfrm>
          <a:prstGeom prst="wedgeEllipseCallout">
            <a:avLst>
              <a:gd name="adj1" fmla="val -109543"/>
              <a:gd name="adj2" fmla="val -655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t>添加液密度</a:t>
            </a:r>
            <a:endParaRPr lang="zh-CN" altLang="en-US" dirty="0"/>
          </a:p>
        </p:txBody>
      </p:sp>
      <p:sp>
        <p:nvSpPr>
          <p:cNvPr id="19" name="椭圆形标注 18"/>
          <p:cNvSpPr/>
          <p:nvPr/>
        </p:nvSpPr>
        <p:spPr>
          <a:xfrm>
            <a:off x="7380288" y="1916113"/>
            <a:ext cx="1763712" cy="1225550"/>
          </a:xfrm>
          <a:prstGeom prst="wedgeEllipseCallout">
            <a:avLst>
              <a:gd name="adj1" fmla="val -224494"/>
              <a:gd name="adj2" fmla="val 7269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Gas</a:t>
            </a:r>
            <a:r>
              <a:rPr lang="zh-CN" altLang="en-US" dirty="0"/>
              <a:t>和</a:t>
            </a:r>
            <a:r>
              <a:rPr lang="en-US" altLang="zh-CN" dirty="0"/>
              <a:t>procedure</a:t>
            </a:r>
            <a:r>
              <a:rPr lang="zh-CN" altLang="en-US" dirty="0"/>
              <a:t>参数不用修改</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标题 1"/>
          <p:cNvSpPr>
            <a:spLocks noGrp="1"/>
          </p:cNvSpPr>
          <p:nvPr>
            <p:ph type="title"/>
          </p:nvPr>
        </p:nvSpPr>
        <p:spPr/>
        <p:txBody>
          <a:bodyPr/>
          <a:lstStyle/>
          <a:p>
            <a:r>
              <a:rPr lang="en-US" altLang="zh-CN" smtClean="0"/>
              <a:t>CMC</a:t>
            </a:r>
            <a:r>
              <a:rPr lang="zh-CN" altLang="en-US" smtClean="0"/>
              <a:t>的测量</a:t>
            </a:r>
          </a:p>
        </p:txBody>
      </p:sp>
      <p:sp>
        <p:nvSpPr>
          <p:cNvPr id="74757"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sp>
        <p:nvSpPr>
          <p:cNvPr id="7475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sp>
        <p:nvSpPr>
          <p:cNvPr id="7475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74755" name="Object 3"/>
          <p:cNvGraphicFramePr>
            <a:graphicFrameLocks noChangeAspect="1"/>
          </p:cNvGraphicFramePr>
          <p:nvPr/>
        </p:nvGraphicFramePr>
        <p:xfrm>
          <a:off x="1042988" y="1989138"/>
          <a:ext cx="6769100" cy="4114800"/>
        </p:xfrm>
        <a:graphic>
          <a:graphicData uri="http://schemas.openxmlformats.org/presentationml/2006/ole">
            <p:oleObj spid="_x0000_s74755" name="BMP 图像" r:id="rId3" imgW="4048690" imgH="2742857" progId="PBrush">
              <p:embed/>
            </p:oleObj>
          </a:graphicData>
        </a:graphic>
      </p:graphicFrame>
      <p:sp>
        <p:nvSpPr>
          <p:cNvPr id="7476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sp>
        <p:nvSpPr>
          <p:cNvPr id="11" name="椭圆形标注 10"/>
          <p:cNvSpPr/>
          <p:nvPr/>
        </p:nvSpPr>
        <p:spPr>
          <a:xfrm>
            <a:off x="5148263" y="2133600"/>
            <a:ext cx="2808287" cy="1727200"/>
          </a:xfrm>
          <a:prstGeom prst="wedgeEllipseCallout">
            <a:avLst>
              <a:gd name="adj1" fmla="val -79324"/>
              <a:gd name="adj2" fmla="val 41843"/>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zh-CN" altLang="en-US" dirty="0"/>
              <a:t>选择第二个固定体积滴定，这样可以防止液体超量，适用于任意模式</a:t>
            </a:r>
            <a:endParaRPr lang="zh-CN" altLang="en-US" dirty="0"/>
          </a:p>
        </p:txBody>
      </p:sp>
      <p:sp>
        <p:nvSpPr>
          <p:cNvPr id="12" name="椭圆形标注 11"/>
          <p:cNvSpPr/>
          <p:nvPr/>
        </p:nvSpPr>
        <p:spPr>
          <a:xfrm>
            <a:off x="323850" y="3860800"/>
            <a:ext cx="1690688" cy="936625"/>
          </a:xfrm>
          <a:prstGeom prst="wedgeEllipseCallout">
            <a:avLst>
              <a:gd name="adj1" fmla="val 129412"/>
              <a:gd name="adj2" fmla="val 12570"/>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zh-CN" altLang="en-US" dirty="0"/>
              <a:t>输入预先加入的液体体积</a:t>
            </a:r>
            <a:endParaRPr lang="zh-CN" altLang="en-US" dirty="0"/>
          </a:p>
        </p:txBody>
      </p:sp>
      <p:sp>
        <p:nvSpPr>
          <p:cNvPr id="13" name="椭圆形标注 12"/>
          <p:cNvSpPr/>
          <p:nvPr/>
        </p:nvSpPr>
        <p:spPr>
          <a:xfrm>
            <a:off x="0" y="5157788"/>
            <a:ext cx="2087563" cy="935037"/>
          </a:xfrm>
          <a:prstGeom prst="wedgeEllipseCallout">
            <a:avLst>
              <a:gd name="adj1" fmla="val 116694"/>
              <a:gd name="adj2" fmla="val -87027"/>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zh-CN" altLang="en-US" dirty="0"/>
              <a:t>下面两个是搅拌速度和搅拌时间</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755"/>
                                        </p:tgtEl>
                                        <p:attrNameLst>
                                          <p:attrName>style.visibility</p:attrName>
                                        </p:attrNameLst>
                                      </p:cBhvr>
                                      <p:to>
                                        <p:strVal val="visible"/>
                                      </p:to>
                                    </p:set>
                                    <p:anim calcmode="lin" valueType="num">
                                      <p:cBhvr additive="base">
                                        <p:cTn id="7" dur="500" fill="hold"/>
                                        <p:tgtEl>
                                          <p:spTgt spid="74755"/>
                                        </p:tgtEl>
                                        <p:attrNameLst>
                                          <p:attrName>ppt_x</p:attrName>
                                        </p:attrNameLst>
                                      </p:cBhvr>
                                      <p:tavLst>
                                        <p:tav tm="0">
                                          <p:val>
                                            <p:strVal val="#ppt_x"/>
                                          </p:val>
                                        </p:tav>
                                        <p:tav tm="100000">
                                          <p:val>
                                            <p:strVal val="#ppt_x"/>
                                          </p:val>
                                        </p:tav>
                                      </p:tavLst>
                                    </p:anim>
                                    <p:anim calcmode="lin" valueType="num">
                                      <p:cBhvr additive="base">
                                        <p:cTn id="8" dur="500" fill="hold"/>
                                        <p:tgtEl>
                                          <p:spTgt spid="747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标题 1"/>
          <p:cNvSpPr>
            <a:spLocks noGrp="1"/>
          </p:cNvSpPr>
          <p:nvPr>
            <p:ph type="title"/>
          </p:nvPr>
        </p:nvSpPr>
        <p:spPr/>
        <p:txBody>
          <a:bodyPr/>
          <a:lstStyle/>
          <a:p>
            <a:r>
              <a:rPr lang="en-US" altLang="zh-CN" smtClean="0"/>
              <a:t>CMC</a:t>
            </a:r>
            <a:r>
              <a:rPr lang="zh-CN" altLang="en-US" smtClean="0"/>
              <a:t>的测量</a:t>
            </a:r>
          </a:p>
        </p:txBody>
      </p:sp>
      <p:sp>
        <p:nvSpPr>
          <p:cNvPr id="72707"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sp>
        <p:nvSpPr>
          <p:cNvPr id="7270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72705" name="Object 1"/>
          <p:cNvGraphicFramePr>
            <a:graphicFrameLocks noChangeAspect="1"/>
          </p:cNvGraphicFramePr>
          <p:nvPr/>
        </p:nvGraphicFramePr>
        <p:xfrm>
          <a:off x="0" y="1989138"/>
          <a:ext cx="4852988" cy="3671887"/>
        </p:xfrm>
        <a:graphic>
          <a:graphicData uri="http://schemas.openxmlformats.org/presentationml/2006/ole">
            <p:oleObj spid="_x0000_s72705" name="BMP 图像" r:id="rId3" imgW="1800476" imgH="1362265" progId="PBrush">
              <p:embed/>
            </p:oleObj>
          </a:graphicData>
        </a:graphic>
      </p:graphicFrame>
      <p:sp>
        <p:nvSpPr>
          <p:cNvPr id="7" name="椭圆形标注 6"/>
          <p:cNvSpPr/>
          <p:nvPr/>
        </p:nvSpPr>
        <p:spPr>
          <a:xfrm>
            <a:off x="146050" y="4025900"/>
            <a:ext cx="1692275" cy="935038"/>
          </a:xfrm>
          <a:prstGeom prst="wedgeEllipseCallout">
            <a:avLst>
              <a:gd name="adj1" fmla="val 94436"/>
              <a:gd name="adj2" fmla="val -81281"/>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zh-CN" altLang="en-US" dirty="0"/>
              <a:t>输入每次滴定的体积</a:t>
            </a:r>
            <a:endParaRPr lang="zh-CN" altLang="en-US" dirty="0"/>
          </a:p>
        </p:txBody>
      </p:sp>
      <p:sp>
        <p:nvSpPr>
          <p:cNvPr id="8" name="椭圆形标注 7"/>
          <p:cNvSpPr/>
          <p:nvPr/>
        </p:nvSpPr>
        <p:spPr>
          <a:xfrm>
            <a:off x="2051050" y="4652963"/>
            <a:ext cx="2592388" cy="1800225"/>
          </a:xfrm>
          <a:prstGeom prst="wedgeEllipseCallout">
            <a:avLst>
              <a:gd name="adj1" fmla="val 3970"/>
              <a:gd name="adj2" fmla="val -79443"/>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zh-CN" altLang="en-US" dirty="0"/>
              <a:t>预计滴定的次数，可以多一点，但是不能太多，否则测量时间较长</a:t>
            </a:r>
            <a:endParaRPr lang="zh-CN" altLang="en-US" dirty="0"/>
          </a:p>
        </p:txBody>
      </p:sp>
      <p:pic>
        <p:nvPicPr>
          <p:cNvPr id="72709" name="Picture 5"/>
          <p:cNvPicPr>
            <a:picLocks noChangeAspect="1" noChangeArrowheads="1"/>
          </p:cNvPicPr>
          <p:nvPr/>
        </p:nvPicPr>
        <p:blipFill>
          <a:blip r:embed="rId4"/>
          <a:srcRect/>
          <a:stretch>
            <a:fillRect/>
          </a:stretch>
        </p:blipFill>
        <p:spPr bwMode="auto">
          <a:xfrm>
            <a:off x="4932363" y="2420938"/>
            <a:ext cx="3937000" cy="2592387"/>
          </a:xfrm>
          <a:prstGeom prst="rect">
            <a:avLst/>
          </a:prstGeom>
          <a:noFill/>
          <a:ln w="9525">
            <a:noFill/>
            <a:miter lim="800000"/>
            <a:headEnd/>
            <a:tailEnd/>
          </a:ln>
        </p:spPr>
      </p:pic>
      <p:sp>
        <p:nvSpPr>
          <p:cNvPr id="11" name="椭圆形标注 10"/>
          <p:cNvSpPr/>
          <p:nvPr/>
        </p:nvSpPr>
        <p:spPr>
          <a:xfrm>
            <a:off x="3995738" y="1628775"/>
            <a:ext cx="1692275" cy="936625"/>
          </a:xfrm>
          <a:prstGeom prst="wedgeEllipseCallout">
            <a:avLst>
              <a:gd name="adj1" fmla="val 120933"/>
              <a:gd name="adj2" fmla="val 64284"/>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zh-CN" altLang="en-US" dirty="0"/>
              <a:t>滴定速率可以不用修改</a:t>
            </a:r>
            <a:endParaRPr lang="zh-CN" altLang="en-US" dirty="0"/>
          </a:p>
        </p:txBody>
      </p:sp>
      <p:sp>
        <p:nvSpPr>
          <p:cNvPr id="72713" name="TextBox 11"/>
          <p:cNvSpPr txBox="1">
            <a:spLocks noChangeArrowheads="1"/>
          </p:cNvSpPr>
          <p:nvPr/>
        </p:nvSpPr>
        <p:spPr bwMode="auto">
          <a:xfrm>
            <a:off x="5148263" y="5229225"/>
            <a:ext cx="3600450" cy="369888"/>
          </a:xfrm>
          <a:prstGeom prst="rect">
            <a:avLst/>
          </a:prstGeom>
          <a:noFill/>
          <a:ln w="9525">
            <a:noFill/>
            <a:miter lim="800000"/>
            <a:headEnd/>
            <a:tailEnd/>
          </a:ln>
        </p:spPr>
        <p:txBody>
          <a:bodyPr>
            <a:spAutoFit/>
          </a:bodyPr>
          <a:lstStyle/>
          <a:p>
            <a:r>
              <a:rPr lang="zh-CN" altLang="en-US">
                <a:latin typeface="Franklin Gothic Book"/>
                <a:ea typeface="黑体" pitchFamily="2" charset="-122"/>
              </a:rPr>
              <a:t>参数设置好以后点击</a:t>
            </a:r>
            <a:r>
              <a:rPr lang="en-US" altLang="zh-CN">
                <a:latin typeface="Franklin Gothic Book"/>
                <a:ea typeface="黑体" pitchFamily="2" charset="-122"/>
              </a:rPr>
              <a:t>OK</a:t>
            </a:r>
            <a:r>
              <a:rPr lang="zh-CN" altLang="en-US">
                <a:latin typeface="Franklin Gothic Book"/>
                <a:ea typeface="黑体" pitchFamily="2" charset="-122"/>
              </a:rPr>
              <a:t>确认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705"/>
                                        </p:tgtEl>
                                        <p:attrNameLst>
                                          <p:attrName>style.visibility</p:attrName>
                                        </p:attrNameLst>
                                      </p:cBhvr>
                                      <p:to>
                                        <p:strVal val="visible"/>
                                      </p:to>
                                    </p:set>
                                    <p:anim calcmode="lin" valueType="num">
                                      <p:cBhvr additive="base">
                                        <p:cTn id="7" dur="500" fill="hold"/>
                                        <p:tgtEl>
                                          <p:spTgt spid="72705"/>
                                        </p:tgtEl>
                                        <p:attrNameLst>
                                          <p:attrName>ppt_x</p:attrName>
                                        </p:attrNameLst>
                                      </p:cBhvr>
                                      <p:tavLst>
                                        <p:tav tm="0">
                                          <p:val>
                                            <p:strVal val="#ppt_x"/>
                                          </p:val>
                                        </p:tav>
                                        <p:tav tm="100000">
                                          <p:val>
                                            <p:strVal val="#ppt_x"/>
                                          </p:val>
                                        </p:tav>
                                      </p:tavLst>
                                    </p:anim>
                                    <p:anim calcmode="lin" valueType="num">
                                      <p:cBhvr additive="base">
                                        <p:cTn id="8" dur="500" fill="hold"/>
                                        <p:tgtEl>
                                          <p:spTgt spid="727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2709"/>
                                        </p:tgtEl>
                                        <p:attrNameLst>
                                          <p:attrName>style.visibility</p:attrName>
                                        </p:attrNameLst>
                                      </p:cBhvr>
                                      <p:to>
                                        <p:strVal val="visible"/>
                                      </p:to>
                                    </p:set>
                                    <p:anim calcmode="lin" valueType="num">
                                      <p:cBhvr additive="base">
                                        <p:cTn id="25" dur="500" fill="hold"/>
                                        <p:tgtEl>
                                          <p:spTgt spid="72709"/>
                                        </p:tgtEl>
                                        <p:attrNameLst>
                                          <p:attrName>ppt_x</p:attrName>
                                        </p:attrNameLst>
                                      </p:cBhvr>
                                      <p:tavLst>
                                        <p:tav tm="0">
                                          <p:val>
                                            <p:strVal val="#ppt_x"/>
                                          </p:val>
                                        </p:tav>
                                        <p:tav tm="100000">
                                          <p:val>
                                            <p:strVal val="#ppt_x"/>
                                          </p:val>
                                        </p:tav>
                                      </p:tavLst>
                                    </p:anim>
                                    <p:anim calcmode="lin" valueType="num">
                                      <p:cBhvr additive="base">
                                        <p:cTn id="26" dur="500" fill="hold"/>
                                        <p:tgtEl>
                                          <p:spTgt spid="7270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5" name="标题 1"/>
          <p:cNvSpPr>
            <a:spLocks noGrp="1"/>
          </p:cNvSpPr>
          <p:nvPr>
            <p:ph type="title"/>
          </p:nvPr>
        </p:nvSpPr>
        <p:spPr/>
        <p:txBody>
          <a:bodyPr/>
          <a:lstStyle/>
          <a:p>
            <a:r>
              <a:rPr lang="en-US" altLang="zh-CN" smtClean="0"/>
              <a:t>CMC</a:t>
            </a:r>
            <a:r>
              <a:rPr lang="zh-CN" altLang="en-US" smtClean="0"/>
              <a:t>的测量</a:t>
            </a:r>
          </a:p>
        </p:txBody>
      </p:sp>
      <p:sp>
        <p:nvSpPr>
          <p:cNvPr id="71686"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sp>
        <p:nvSpPr>
          <p:cNvPr id="7168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pic>
        <p:nvPicPr>
          <p:cNvPr id="71688" name="Picture 3"/>
          <p:cNvPicPr>
            <a:picLocks noChangeAspect="1" noChangeArrowheads="1"/>
          </p:cNvPicPr>
          <p:nvPr/>
        </p:nvPicPr>
        <p:blipFill>
          <a:blip r:embed="rId3"/>
          <a:srcRect b="7423"/>
          <a:stretch>
            <a:fillRect/>
          </a:stretch>
        </p:blipFill>
        <p:spPr bwMode="auto">
          <a:xfrm>
            <a:off x="900113" y="1844675"/>
            <a:ext cx="6840537" cy="4752975"/>
          </a:xfrm>
          <a:prstGeom prst="rect">
            <a:avLst/>
          </a:prstGeom>
          <a:noFill/>
          <a:ln w="9525">
            <a:noFill/>
            <a:miter lim="800000"/>
            <a:headEnd/>
            <a:tailEnd/>
          </a:ln>
        </p:spPr>
      </p:pic>
      <p:graphicFrame>
        <p:nvGraphicFramePr>
          <p:cNvPr id="71684" name="Object 4"/>
          <p:cNvGraphicFramePr>
            <a:graphicFrameLocks noChangeAspect="1"/>
          </p:cNvGraphicFramePr>
          <p:nvPr/>
        </p:nvGraphicFramePr>
        <p:xfrm>
          <a:off x="2195513" y="2781300"/>
          <a:ext cx="4319587" cy="1655763"/>
        </p:xfrm>
        <a:graphic>
          <a:graphicData uri="http://schemas.openxmlformats.org/presentationml/2006/ole">
            <p:oleObj spid="_x0000_s71684" name="位图图像" r:id="rId4" imgW="3629532" imgH="1657581" progId="Paint.Picture">
              <p:embed/>
            </p:oleObj>
          </a:graphicData>
        </a:graphic>
      </p:graphicFrame>
      <p:sp>
        <p:nvSpPr>
          <p:cNvPr id="8" name="椭圆形标注 7"/>
          <p:cNvSpPr/>
          <p:nvPr/>
        </p:nvSpPr>
        <p:spPr>
          <a:xfrm>
            <a:off x="6156325" y="1773238"/>
            <a:ext cx="1692275" cy="935037"/>
          </a:xfrm>
          <a:prstGeom prst="wedgeEllipseCallout">
            <a:avLst>
              <a:gd name="adj1" fmla="val -129194"/>
              <a:gd name="adj2" fmla="val -837"/>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zh-CN" altLang="en-US" dirty="0"/>
              <a:t>单击运行仪器</a:t>
            </a:r>
            <a:endParaRPr lang="zh-CN" altLang="en-US" dirty="0"/>
          </a:p>
        </p:txBody>
      </p:sp>
      <p:sp>
        <p:nvSpPr>
          <p:cNvPr id="7169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sp>
        <p:nvSpPr>
          <p:cNvPr id="7169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sp>
        <p:nvSpPr>
          <p:cNvPr id="14" name="椭圆形标注 13"/>
          <p:cNvSpPr/>
          <p:nvPr/>
        </p:nvSpPr>
        <p:spPr>
          <a:xfrm>
            <a:off x="2843213" y="4941888"/>
            <a:ext cx="2089150" cy="1150937"/>
          </a:xfrm>
          <a:prstGeom prst="wedgeEllipseCallout">
            <a:avLst>
              <a:gd name="adj1" fmla="val 2013"/>
              <a:gd name="adj2" fmla="val -95921"/>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zh-CN" altLang="en-US" dirty="0"/>
              <a:t>确认滴定系统连接正常，点</a:t>
            </a:r>
            <a:r>
              <a:rPr lang="en-US" altLang="zh-CN" dirty="0"/>
              <a:t>OK</a:t>
            </a:r>
            <a:r>
              <a:rPr lang="zh-CN" altLang="en-US" dirty="0"/>
              <a:t>继续</a:t>
            </a:r>
            <a:endParaRPr lang="zh-CN" altLang="en-U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0" fill="hold">
                                          <p:stCondLst>
                                            <p:cond delay="0"/>
                                          </p:stCondLst>
                                        </p:cTn>
                                        <p:tgtEl>
                                          <p:spTgt spid="71685"/>
                                        </p:tgtEl>
                                        <p:attrNameLst>
                                          <p:attrName>style.visibility</p:attrName>
                                        </p:attrNameLst>
                                      </p:cBhvr>
                                      <p:to>
                                        <p:strVal val="visible"/>
                                      </p:to>
                                    </p:set>
                                    <p:anim calcmode="lin" valueType="num">
                                      <p:cBhvr>
                                        <p:cTn id="7" dur="2000" fill="hold"/>
                                        <p:tgtEl>
                                          <p:spTgt spid="71685"/>
                                        </p:tgtEl>
                                        <p:attrNameLst>
                                          <p:attrName>ppt_w</p:attrName>
                                        </p:attrNameLst>
                                      </p:cBhvr>
                                      <p:tavLst>
                                        <p:tav tm="0">
                                          <p:val>
                                            <p:strVal val="#ppt_w"/>
                                          </p:val>
                                        </p:tav>
                                        <p:tav tm="100000">
                                          <p:val>
                                            <p:strVal val="#ppt_w"/>
                                          </p:val>
                                        </p:tav>
                                      </p:tavLst>
                                    </p:anim>
                                    <p:anim calcmode="lin" valueType="num">
                                      <p:cBhvr>
                                        <p:cTn id="8" dur="2000" fill="hold"/>
                                        <p:tgtEl>
                                          <p:spTgt spid="71685"/>
                                        </p:tgtEl>
                                        <p:attrNameLst>
                                          <p:attrName>ppt_h</p:attrName>
                                        </p:attrNameLst>
                                      </p:cBhvr>
                                      <p:tavLst>
                                        <p:tav tm="0">
                                          <p:val>
                                            <p:strVal val="#ppt_h"/>
                                          </p:val>
                                        </p:tav>
                                        <p:tav tm="29800">
                                          <p:val>
                                            <p:strVal val="#ppt_h/2"/>
                                          </p:val>
                                        </p:tav>
                                        <p:tav tm="39800">
                                          <p:val>
                                            <p:strVal val="#ppt_h"/>
                                          </p:val>
                                        </p:tav>
                                        <p:tav tm="50000">
                                          <p:val>
                                            <p:strVal val="#ppt_h/2"/>
                                          </p:val>
                                        </p:tav>
                                        <p:tav tm="59700">
                                          <p:val>
                                            <p:strVal val="#ppt_h"/>
                                          </p:val>
                                        </p:tav>
                                        <p:tav tm="69800">
                                          <p:val>
                                            <p:strVal val="#ppt_h/2"/>
                                          </p:val>
                                        </p:tav>
                                        <p:tav tm="79900">
                                          <p:val>
                                            <p:strVal val="#ppt_h"/>
                                          </p:val>
                                        </p:tav>
                                        <p:tav tm="100000">
                                          <p:val>
                                            <p:strVal val="#ppt_h"/>
                                          </p:val>
                                        </p:tav>
                                      </p:tavLst>
                                    </p:anim>
                                    <p:anim calcmode="lin" valueType="num">
                                      <p:cBhvr>
                                        <p:cTn id="9" dur="2000" fill="hold"/>
                                        <p:tgtEl>
                                          <p:spTgt spid="71685"/>
                                        </p:tgtEl>
                                        <p:attrNameLst>
                                          <p:attrName>ppt_x</p:attrName>
                                        </p:attrNameLst>
                                      </p:cBhvr>
                                      <p:tavLst>
                                        <p:tav tm="0">
                                          <p:val>
                                            <p:strVal val="#ppt_x-.4"/>
                                          </p:val>
                                        </p:tav>
                                        <p:tav tm="100000">
                                          <p:val>
                                            <p:strVal val="#ppt_x"/>
                                          </p:val>
                                        </p:tav>
                                      </p:tavLst>
                                    </p:anim>
                                    <p:anim calcmode="lin" valueType="num">
                                      <p:cBhvr>
                                        <p:cTn id="10" dur="2000" fill="hold"/>
                                        <p:tgtEl>
                                          <p:spTgt spid="71685"/>
                                        </p:tgtEl>
                                        <p:attrNameLst>
                                          <p:attrName>ppt_y</p:attrName>
                                        </p:attrNameLst>
                                      </p:cBhvr>
                                      <p:tavLst>
                                        <p:tav tm="0">
                                          <p:val>
                                            <p:strVal val="#ppt_y-.5"/>
                                          </p:val>
                                        </p:tav>
                                        <p:tav tm="19900">
                                          <p:val>
                                            <p:strVal val="#ppt_y-.2"/>
                                          </p:val>
                                        </p:tav>
                                        <p:tav tm="29800">
                                          <p:val>
                                            <p:strVal val="#ppt_y"/>
                                          </p:val>
                                        </p:tav>
                                        <p:tav tm="39800">
                                          <p:val>
                                            <p:strVal val="#ppt_y-.15"/>
                                          </p:val>
                                        </p:tav>
                                        <p:tav tm="50000">
                                          <p:val>
                                            <p:strVal val="#ppt_y"/>
                                          </p:val>
                                        </p:tav>
                                        <p:tav tm="59700">
                                          <p:val>
                                            <p:strVal val="#ppt_y-.1"/>
                                          </p:val>
                                        </p:tav>
                                        <p:tav tm="69800">
                                          <p:val>
                                            <p:strVal val="#ppt_y"/>
                                          </p:val>
                                        </p:tav>
                                        <p:tav tm="799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1684"/>
                                        </p:tgtEl>
                                        <p:attrNameLst>
                                          <p:attrName>style.visibility</p:attrName>
                                        </p:attrNameLst>
                                      </p:cBhvr>
                                      <p:to>
                                        <p:strVal val="visible"/>
                                      </p:to>
                                    </p:set>
                                    <p:anim calcmode="lin" valueType="num">
                                      <p:cBhvr additive="base">
                                        <p:cTn id="21" dur="500" fill="hold"/>
                                        <p:tgtEl>
                                          <p:spTgt spid="71684"/>
                                        </p:tgtEl>
                                        <p:attrNameLst>
                                          <p:attrName>ppt_x</p:attrName>
                                        </p:attrNameLst>
                                      </p:cBhvr>
                                      <p:tavLst>
                                        <p:tav tm="0">
                                          <p:val>
                                            <p:strVal val="#ppt_x"/>
                                          </p:val>
                                        </p:tav>
                                        <p:tav tm="100000">
                                          <p:val>
                                            <p:strVal val="#ppt_x"/>
                                          </p:val>
                                        </p:tav>
                                      </p:tavLst>
                                    </p:anim>
                                    <p:anim calcmode="lin" valueType="num">
                                      <p:cBhvr additive="base">
                                        <p:cTn id="22" dur="500" fill="hold"/>
                                        <p:tgtEl>
                                          <p:spTgt spid="7168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P spid="8" grpId="0" animBg="1" autoUpdateAnimBg="0"/>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标题 1"/>
          <p:cNvSpPr>
            <a:spLocks noGrp="1"/>
          </p:cNvSpPr>
          <p:nvPr>
            <p:ph type="title"/>
          </p:nvPr>
        </p:nvSpPr>
        <p:spPr/>
        <p:txBody>
          <a:bodyPr/>
          <a:lstStyle/>
          <a:p>
            <a:r>
              <a:rPr lang="en-US" altLang="zh-CN" smtClean="0"/>
              <a:t>CMC</a:t>
            </a:r>
            <a:r>
              <a:rPr lang="zh-CN" altLang="en-US" smtClean="0"/>
              <a:t>的测量</a:t>
            </a:r>
          </a:p>
        </p:txBody>
      </p:sp>
      <p:sp>
        <p:nvSpPr>
          <p:cNvPr id="78850" name="TextBox 3"/>
          <p:cNvSpPr txBox="1">
            <a:spLocks noChangeArrowheads="1"/>
          </p:cNvSpPr>
          <p:nvPr/>
        </p:nvSpPr>
        <p:spPr bwMode="auto">
          <a:xfrm>
            <a:off x="755650" y="1412875"/>
            <a:ext cx="4032250" cy="519113"/>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pic>
        <p:nvPicPr>
          <p:cNvPr id="65537" name="Picture 1"/>
          <p:cNvPicPr>
            <a:picLocks noChangeAspect="1" noChangeArrowheads="1"/>
          </p:cNvPicPr>
          <p:nvPr/>
        </p:nvPicPr>
        <p:blipFill>
          <a:blip r:embed="rId2"/>
          <a:srcRect/>
          <a:stretch>
            <a:fillRect/>
          </a:stretch>
        </p:blipFill>
        <p:spPr bwMode="auto">
          <a:xfrm>
            <a:off x="395288" y="2133600"/>
            <a:ext cx="3206750" cy="2016125"/>
          </a:xfrm>
          <a:prstGeom prst="rect">
            <a:avLst/>
          </a:prstGeom>
          <a:noFill/>
          <a:ln w="9525">
            <a:noFill/>
            <a:miter lim="800000"/>
            <a:headEnd/>
            <a:tailEnd/>
          </a:ln>
        </p:spPr>
      </p:pic>
      <p:pic>
        <p:nvPicPr>
          <p:cNvPr id="78852" name="Picture 2"/>
          <p:cNvPicPr>
            <a:picLocks noChangeAspect="1" noChangeArrowheads="1"/>
          </p:cNvPicPr>
          <p:nvPr/>
        </p:nvPicPr>
        <p:blipFill>
          <a:blip r:embed="rId3"/>
          <a:srcRect/>
          <a:stretch>
            <a:fillRect/>
          </a:stretch>
        </p:blipFill>
        <p:spPr bwMode="auto">
          <a:xfrm>
            <a:off x="250825" y="4508500"/>
            <a:ext cx="4267200" cy="1171575"/>
          </a:xfrm>
          <a:prstGeom prst="rect">
            <a:avLst/>
          </a:prstGeom>
          <a:noFill/>
          <a:ln w="9525">
            <a:noFill/>
            <a:miter lim="800000"/>
            <a:headEnd/>
            <a:tailEnd/>
          </a:ln>
        </p:spPr>
      </p:pic>
      <p:sp>
        <p:nvSpPr>
          <p:cNvPr id="7" name="椭圆形标注 6"/>
          <p:cNvSpPr>
            <a:spLocks noChangeArrowheads="1"/>
          </p:cNvSpPr>
          <p:nvPr/>
        </p:nvSpPr>
        <p:spPr bwMode="auto">
          <a:xfrm>
            <a:off x="4932363" y="1773238"/>
            <a:ext cx="3671887" cy="2160587"/>
          </a:xfrm>
          <a:prstGeom prst="wedgeEllipseCallout">
            <a:avLst>
              <a:gd name="adj1" fmla="val -95782"/>
              <a:gd name="adj2" fmla="val 21491"/>
            </a:avLst>
          </a:prstGeom>
          <a:solidFill>
            <a:srgbClr val="AFB591"/>
          </a:solidFill>
          <a:ln w="25400" algn="ctr">
            <a:solidFill>
              <a:srgbClr val="808469"/>
            </a:solidFill>
            <a:miter lim="800000"/>
            <a:headEnd/>
            <a:tailEnd/>
          </a:ln>
        </p:spPr>
        <p:txBody>
          <a:bodyPr anchor="ctr"/>
          <a:lstStyle/>
          <a:p>
            <a:pPr algn="ctr"/>
            <a:r>
              <a:rPr lang="zh-CN" altLang="en-US">
                <a:solidFill>
                  <a:srgbClr val="FFFFFF"/>
                </a:solidFill>
                <a:latin typeface="Franklin Gothic Book"/>
                <a:ea typeface="黑体" pitchFamily="2" charset="-122"/>
              </a:rPr>
              <a:t>将滴定系统的瓶子洗净，用高浓度溶液润洗高浓度溶液存放瓶子，然后装入高浓度溶液。</a:t>
            </a:r>
            <a:r>
              <a:rPr lang="zh-CN" altLang="en-US">
                <a:solidFill>
                  <a:srgbClr val="FFFFFF"/>
                </a:solidFill>
              </a:rPr>
              <a:t>将管子放入烧杯中接废液，点击确认以后润洗</a:t>
            </a:r>
          </a:p>
          <a:p>
            <a:pPr algn="ctr"/>
            <a:endParaRPr lang="zh-CN" altLang="en-US">
              <a:solidFill>
                <a:srgbClr val="FFFFFF"/>
              </a:solidFill>
              <a:latin typeface="Franklin Gothic Book"/>
              <a:ea typeface="黑体" pitchFamily="2" charset="-122"/>
            </a:endParaRPr>
          </a:p>
        </p:txBody>
      </p:sp>
      <p:sp>
        <p:nvSpPr>
          <p:cNvPr id="2" name="椭圆形标注 6"/>
          <p:cNvSpPr>
            <a:spLocks noChangeArrowheads="1"/>
          </p:cNvSpPr>
          <p:nvPr/>
        </p:nvSpPr>
        <p:spPr bwMode="auto">
          <a:xfrm>
            <a:off x="5076825" y="4005263"/>
            <a:ext cx="3168650" cy="1727200"/>
          </a:xfrm>
          <a:prstGeom prst="wedgeEllipseCallout">
            <a:avLst>
              <a:gd name="adj1" fmla="val -79708"/>
              <a:gd name="adj2" fmla="val 17097"/>
            </a:avLst>
          </a:prstGeom>
          <a:solidFill>
            <a:srgbClr val="AFB591"/>
          </a:solidFill>
          <a:ln w="25400" algn="ctr">
            <a:solidFill>
              <a:srgbClr val="808469"/>
            </a:solidFill>
            <a:miter lim="800000"/>
            <a:headEnd/>
            <a:tailEnd/>
          </a:ln>
        </p:spPr>
        <p:txBody>
          <a:bodyPr anchor="ctr"/>
          <a:lstStyle/>
          <a:p>
            <a:pPr algn="ctr"/>
            <a:r>
              <a:rPr lang="zh-CN" altLang="en-US">
                <a:solidFill>
                  <a:srgbClr val="FFFFFF"/>
                </a:solidFill>
              </a:rPr>
              <a:t>清洗以后将管子放入烧杯中。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37"/>
                                        </p:tgtEl>
                                        <p:attrNameLst>
                                          <p:attrName>style.visibility</p:attrName>
                                        </p:attrNameLst>
                                      </p:cBhvr>
                                      <p:to>
                                        <p:strVal val="visible"/>
                                      </p:to>
                                    </p:set>
                                    <p:anim calcmode="lin" valueType="num">
                                      <p:cBhvr additive="base">
                                        <p:cTn id="7" dur="500" fill="hold"/>
                                        <p:tgtEl>
                                          <p:spTgt spid="65537"/>
                                        </p:tgtEl>
                                        <p:attrNameLst>
                                          <p:attrName>ppt_x</p:attrName>
                                        </p:attrNameLst>
                                      </p:cBhvr>
                                      <p:tavLst>
                                        <p:tav tm="0">
                                          <p:val>
                                            <p:strVal val="#ppt_x"/>
                                          </p:val>
                                        </p:tav>
                                        <p:tav tm="100000">
                                          <p:val>
                                            <p:strVal val="#ppt_x"/>
                                          </p:val>
                                        </p:tav>
                                      </p:tavLst>
                                    </p:anim>
                                    <p:anim calcmode="lin" valueType="num">
                                      <p:cBhvr additive="base">
                                        <p:cTn id="8" dur="500" fill="hold"/>
                                        <p:tgtEl>
                                          <p:spTgt spid="655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8852"/>
                                        </p:tgtEl>
                                        <p:attrNameLst>
                                          <p:attrName>style.visibility</p:attrName>
                                        </p:attrNameLst>
                                      </p:cBhvr>
                                      <p:to>
                                        <p:strVal val="visible"/>
                                      </p:to>
                                    </p:set>
                                    <p:anim calcmode="lin" valueType="num">
                                      <p:cBhvr additive="base">
                                        <p:cTn id="19" dur="500" fill="hold"/>
                                        <p:tgtEl>
                                          <p:spTgt spid="78852"/>
                                        </p:tgtEl>
                                        <p:attrNameLst>
                                          <p:attrName>ppt_x</p:attrName>
                                        </p:attrNameLst>
                                      </p:cBhvr>
                                      <p:tavLst>
                                        <p:tav tm="0">
                                          <p:val>
                                            <p:strVal val="#ppt_x"/>
                                          </p:val>
                                        </p:tav>
                                        <p:tav tm="100000">
                                          <p:val>
                                            <p:strVal val="#ppt_x"/>
                                          </p:val>
                                        </p:tav>
                                      </p:tavLst>
                                    </p:anim>
                                    <p:anim calcmode="lin" valueType="num">
                                      <p:cBhvr additive="base">
                                        <p:cTn id="20" dur="500" fill="hold"/>
                                        <p:tgtEl>
                                          <p:spTgt spid="788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标题 1"/>
          <p:cNvSpPr>
            <a:spLocks noGrp="1"/>
          </p:cNvSpPr>
          <p:nvPr>
            <p:ph type="title"/>
          </p:nvPr>
        </p:nvSpPr>
        <p:spPr/>
        <p:txBody>
          <a:bodyPr/>
          <a:lstStyle/>
          <a:p>
            <a:r>
              <a:rPr lang="en-US" altLang="zh-CN" smtClean="0"/>
              <a:t>CMC</a:t>
            </a:r>
            <a:r>
              <a:rPr lang="zh-CN" altLang="en-US" smtClean="0"/>
              <a:t>的测量</a:t>
            </a:r>
          </a:p>
        </p:txBody>
      </p:sp>
      <p:sp>
        <p:nvSpPr>
          <p:cNvPr id="79875" name="TextBox 3"/>
          <p:cNvSpPr txBox="1">
            <a:spLocks noChangeArrowheads="1"/>
          </p:cNvSpPr>
          <p:nvPr/>
        </p:nvSpPr>
        <p:spPr bwMode="auto">
          <a:xfrm>
            <a:off x="755650" y="1412875"/>
            <a:ext cx="4032250" cy="519113"/>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sp>
        <p:nvSpPr>
          <p:cNvPr id="79877" name="Rectangle 5"/>
          <p:cNvSpPr>
            <a:spLocks noChangeArrowheads="1"/>
          </p:cNvSpPr>
          <p:nvPr/>
        </p:nvSpPr>
        <p:spPr bwMode="auto">
          <a:xfrm>
            <a:off x="0" y="22812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79876" name="Object 4"/>
          <p:cNvGraphicFramePr>
            <a:graphicFrameLocks noChangeAspect="1"/>
          </p:cNvGraphicFramePr>
          <p:nvPr/>
        </p:nvGraphicFramePr>
        <p:xfrm>
          <a:off x="900113" y="1916113"/>
          <a:ext cx="3886200" cy="2295525"/>
        </p:xfrm>
        <a:graphic>
          <a:graphicData uri="http://schemas.openxmlformats.org/presentationml/2006/ole">
            <p:oleObj spid="_x0000_s79876" name="位图图像" r:id="rId3" imgW="3572374" imgH="2000000" progId="Paint.Picture">
              <p:embed/>
            </p:oleObj>
          </a:graphicData>
        </a:graphic>
      </p:graphicFrame>
      <p:sp>
        <p:nvSpPr>
          <p:cNvPr id="7" name="椭圆形标注 6"/>
          <p:cNvSpPr>
            <a:spLocks noChangeArrowheads="1"/>
          </p:cNvSpPr>
          <p:nvPr/>
        </p:nvSpPr>
        <p:spPr bwMode="auto">
          <a:xfrm>
            <a:off x="5219700" y="1989138"/>
            <a:ext cx="3671888" cy="1944687"/>
          </a:xfrm>
          <a:prstGeom prst="wedgeEllipseCallout">
            <a:avLst>
              <a:gd name="adj1" fmla="val -64829"/>
              <a:gd name="adj2" fmla="val 9838"/>
            </a:avLst>
          </a:prstGeom>
          <a:solidFill>
            <a:srgbClr val="AFB591"/>
          </a:solidFill>
          <a:ln w="25400" algn="ctr">
            <a:solidFill>
              <a:srgbClr val="808469"/>
            </a:solidFill>
            <a:miter lim="800000"/>
            <a:headEnd/>
            <a:tailEnd/>
          </a:ln>
        </p:spPr>
        <p:txBody>
          <a:bodyPr anchor="ctr"/>
          <a:lstStyle/>
          <a:p>
            <a:pPr algn="ctr"/>
            <a:r>
              <a:rPr lang="zh-CN" altLang="en-US">
                <a:solidFill>
                  <a:srgbClr val="FFFFFF"/>
                </a:solidFill>
                <a:latin typeface="Franklin Gothic Book"/>
                <a:ea typeface="黑体" pitchFamily="2" charset="-122"/>
              </a:rPr>
              <a:t>系统提示清洗排液管，需要注水，清洗以后点确认</a:t>
            </a:r>
          </a:p>
        </p:txBody>
      </p:sp>
      <p:pic>
        <p:nvPicPr>
          <p:cNvPr id="79880" name="Picture 8"/>
          <p:cNvPicPr>
            <a:picLocks noChangeAspect="1" noChangeArrowheads="1"/>
          </p:cNvPicPr>
          <p:nvPr/>
        </p:nvPicPr>
        <p:blipFill>
          <a:blip r:embed="rId4"/>
          <a:srcRect/>
          <a:stretch>
            <a:fillRect/>
          </a:stretch>
        </p:blipFill>
        <p:spPr bwMode="auto">
          <a:xfrm>
            <a:off x="250825" y="4724400"/>
            <a:ext cx="4562475" cy="1104900"/>
          </a:xfrm>
          <a:prstGeom prst="rect">
            <a:avLst/>
          </a:prstGeom>
          <a:noFill/>
          <a:ln w="9525">
            <a:noFill/>
            <a:miter lim="800000"/>
            <a:headEnd/>
            <a:tailEnd/>
          </a:ln>
        </p:spPr>
      </p:pic>
      <p:sp>
        <p:nvSpPr>
          <p:cNvPr id="2" name="椭圆形标注 6"/>
          <p:cNvSpPr>
            <a:spLocks noChangeArrowheads="1"/>
          </p:cNvSpPr>
          <p:nvPr/>
        </p:nvSpPr>
        <p:spPr bwMode="auto">
          <a:xfrm>
            <a:off x="5219700" y="4292600"/>
            <a:ext cx="3671888" cy="1944688"/>
          </a:xfrm>
          <a:prstGeom prst="wedgeEllipseCallout">
            <a:avLst>
              <a:gd name="adj1" fmla="val -89861"/>
              <a:gd name="adj2" fmla="val 12940"/>
            </a:avLst>
          </a:prstGeom>
          <a:solidFill>
            <a:srgbClr val="AFB591"/>
          </a:solidFill>
          <a:ln w="25400" algn="ctr">
            <a:solidFill>
              <a:srgbClr val="808469"/>
            </a:solidFill>
            <a:miter lim="800000"/>
            <a:headEnd/>
            <a:tailEnd/>
          </a:ln>
        </p:spPr>
        <p:txBody>
          <a:bodyPr anchor="ctr"/>
          <a:lstStyle/>
          <a:p>
            <a:pPr algn="ctr"/>
            <a:r>
              <a:rPr lang="zh-CN" altLang="en-US">
                <a:solidFill>
                  <a:srgbClr val="FFFFFF"/>
                </a:solidFill>
                <a:latin typeface="Franklin Gothic Book"/>
                <a:ea typeface="黑体" pitchFamily="2" charset="-122"/>
              </a:rPr>
              <a:t>将排水管放入烧杯中的液体中点击确认。</a:t>
            </a:r>
            <a:endParaRPr lang="en-US" altLang="zh-CN">
              <a:solidFill>
                <a:srgbClr val="FFFFFF"/>
              </a:solidFill>
              <a:latin typeface="Franklin Gothic Book"/>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additive="base">
                                        <p:cTn id="7" dur="500" fill="hold"/>
                                        <p:tgtEl>
                                          <p:spTgt spid="79876"/>
                                        </p:tgtEl>
                                        <p:attrNameLst>
                                          <p:attrName>ppt_x</p:attrName>
                                        </p:attrNameLst>
                                      </p:cBhvr>
                                      <p:tavLst>
                                        <p:tav tm="0">
                                          <p:val>
                                            <p:strVal val="#ppt_x"/>
                                          </p:val>
                                        </p:tav>
                                        <p:tav tm="100000">
                                          <p:val>
                                            <p:strVal val="#ppt_x"/>
                                          </p:val>
                                        </p:tav>
                                      </p:tavLst>
                                    </p:anim>
                                    <p:anim calcmode="lin" valueType="num">
                                      <p:cBhvr additive="base">
                                        <p:cTn id="8" dur="500" fill="hold"/>
                                        <p:tgtEl>
                                          <p:spTgt spid="798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880"/>
                                        </p:tgtEl>
                                        <p:attrNameLst>
                                          <p:attrName>style.visibility</p:attrName>
                                        </p:attrNameLst>
                                      </p:cBhvr>
                                      <p:to>
                                        <p:strVal val="visible"/>
                                      </p:to>
                                    </p:set>
                                    <p:anim calcmode="lin" valueType="num">
                                      <p:cBhvr additive="base">
                                        <p:cTn id="19" dur="500" fill="hold"/>
                                        <p:tgtEl>
                                          <p:spTgt spid="79880"/>
                                        </p:tgtEl>
                                        <p:attrNameLst>
                                          <p:attrName>ppt_x</p:attrName>
                                        </p:attrNameLst>
                                      </p:cBhvr>
                                      <p:tavLst>
                                        <p:tav tm="0">
                                          <p:val>
                                            <p:strVal val="#ppt_x"/>
                                          </p:val>
                                        </p:tav>
                                        <p:tav tm="100000">
                                          <p:val>
                                            <p:strVal val="#ppt_x"/>
                                          </p:val>
                                        </p:tav>
                                      </p:tavLst>
                                    </p:anim>
                                    <p:anim calcmode="lin" valueType="num">
                                      <p:cBhvr additive="base">
                                        <p:cTn id="20" dur="500" fill="hold"/>
                                        <p:tgtEl>
                                          <p:spTgt spid="7988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标题 1"/>
          <p:cNvSpPr>
            <a:spLocks noGrp="1"/>
          </p:cNvSpPr>
          <p:nvPr>
            <p:ph type="title" idx="4294967295"/>
          </p:nvPr>
        </p:nvSpPr>
        <p:spPr/>
        <p:txBody>
          <a:bodyPr/>
          <a:lstStyle/>
          <a:p>
            <a:r>
              <a:rPr lang="en-US" altLang="zh-CN" smtClean="0"/>
              <a:t>CMC</a:t>
            </a:r>
            <a:r>
              <a:rPr lang="zh-CN" altLang="en-US" smtClean="0"/>
              <a:t>的测量</a:t>
            </a:r>
          </a:p>
        </p:txBody>
      </p:sp>
      <p:sp>
        <p:nvSpPr>
          <p:cNvPr id="102404" name="TextBox 3"/>
          <p:cNvSpPr txBox="1">
            <a:spLocks noChangeArrowheads="1"/>
          </p:cNvSpPr>
          <p:nvPr/>
        </p:nvSpPr>
        <p:spPr bwMode="auto">
          <a:xfrm>
            <a:off x="755650" y="1412875"/>
            <a:ext cx="4032250" cy="519113"/>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sp>
        <p:nvSpPr>
          <p:cNvPr id="102408" name="Rectangle 8"/>
          <p:cNvSpPr>
            <a:spLocks noChangeArrowheads="1"/>
          </p:cNvSpPr>
          <p:nvPr/>
        </p:nvSpPr>
        <p:spPr bwMode="auto">
          <a:xfrm>
            <a:off x="0" y="289560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102407" name="Object 7"/>
          <p:cNvGraphicFramePr>
            <a:graphicFrameLocks noChangeAspect="1"/>
          </p:cNvGraphicFramePr>
          <p:nvPr/>
        </p:nvGraphicFramePr>
        <p:xfrm>
          <a:off x="900113" y="2060575"/>
          <a:ext cx="3240087" cy="1890713"/>
        </p:xfrm>
        <a:graphic>
          <a:graphicData uri="http://schemas.openxmlformats.org/presentationml/2006/ole">
            <p:oleObj spid="_x0000_s102407" name="位图图像" r:id="rId3" imgW="3543795" imgH="1457143" progId="Paint.Picture">
              <p:embed/>
            </p:oleObj>
          </a:graphicData>
        </a:graphic>
      </p:graphicFrame>
      <p:sp>
        <p:nvSpPr>
          <p:cNvPr id="7" name="椭圆形标注 6"/>
          <p:cNvSpPr>
            <a:spLocks noChangeArrowheads="1"/>
          </p:cNvSpPr>
          <p:nvPr/>
        </p:nvSpPr>
        <p:spPr bwMode="auto">
          <a:xfrm>
            <a:off x="5219700" y="1989138"/>
            <a:ext cx="3671888" cy="1944687"/>
          </a:xfrm>
          <a:prstGeom prst="wedgeEllipseCallout">
            <a:avLst>
              <a:gd name="adj1" fmla="val -84023"/>
              <a:gd name="adj2" fmla="val 9102"/>
            </a:avLst>
          </a:prstGeom>
          <a:solidFill>
            <a:srgbClr val="AFB591"/>
          </a:solidFill>
          <a:ln w="25400" algn="ctr">
            <a:solidFill>
              <a:srgbClr val="808469"/>
            </a:solidFill>
            <a:miter lim="800000"/>
            <a:headEnd/>
            <a:tailEnd/>
          </a:ln>
        </p:spPr>
        <p:txBody>
          <a:bodyPr anchor="ctr"/>
          <a:lstStyle/>
          <a:p>
            <a:pPr algn="ctr"/>
            <a:r>
              <a:rPr lang="zh-CN" altLang="en-US">
                <a:solidFill>
                  <a:srgbClr val="FFFFFF"/>
                </a:solidFill>
                <a:latin typeface="Franklin Gothic Book"/>
                <a:ea typeface="黑体" pitchFamily="2" charset="-122"/>
              </a:rPr>
              <a:t>把液体到入烧杯，清洁测量板，把液体靠近测量板。</a:t>
            </a:r>
          </a:p>
          <a:p>
            <a:pPr algn="ctr"/>
            <a:r>
              <a:rPr lang="zh-CN" altLang="en-US">
                <a:solidFill>
                  <a:srgbClr val="FFFFFF"/>
                </a:solidFill>
                <a:latin typeface="Franklin Gothic Book"/>
                <a:ea typeface="黑体" pitchFamily="2" charset="-122"/>
              </a:rPr>
              <a:t>按</a:t>
            </a:r>
            <a:r>
              <a:rPr lang="en-US" altLang="zh-CN">
                <a:solidFill>
                  <a:srgbClr val="FFFFFF"/>
                </a:solidFill>
                <a:latin typeface="Franklin Gothic Book"/>
                <a:ea typeface="黑体" pitchFamily="2" charset="-122"/>
              </a:rPr>
              <a:t>OK</a:t>
            </a:r>
            <a:r>
              <a:rPr lang="zh-CN" altLang="en-US">
                <a:solidFill>
                  <a:srgbClr val="FFFFFF"/>
                </a:solidFill>
                <a:latin typeface="Franklin Gothic Book"/>
                <a:ea typeface="黑体" pitchFamily="2" charset="-122"/>
              </a:rPr>
              <a:t>，</a:t>
            </a:r>
            <a:r>
              <a:rPr lang="en-US" altLang="zh-CN">
                <a:solidFill>
                  <a:srgbClr val="FFFFFF"/>
                </a:solidFill>
                <a:latin typeface="Franklin Gothic Book"/>
                <a:ea typeface="黑体" pitchFamily="2" charset="-122"/>
              </a:rPr>
              <a:t>K100</a:t>
            </a:r>
            <a:r>
              <a:rPr lang="zh-CN" altLang="en-US">
                <a:solidFill>
                  <a:srgbClr val="FFFFFF"/>
                </a:solidFill>
                <a:latin typeface="Franklin Gothic Book"/>
                <a:ea typeface="黑体" pitchFamily="2" charset="-122"/>
              </a:rPr>
              <a:t>开始测量</a:t>
            </a:r>
            <a:r>
              <a:rPr lang="en-US" altLang="zh-CN">
                <a:solidFill>
                  <a:srgbClr val="FFFFFF"/>
                </a:solidFill>
                <a:latin typeface="Franklin Gothic Book"/>
                <a:ea typeface="黑体" pitchFamily="2" charset="-122"/>
              </a:rPr>
              <a:t>CMC</a:t>
            </a:r>
            <a:r>
              <a:rPr lang="zh-CN" altLang="en-US">
                <a:solidFill>
                  <a:srgbClr val="FFFFFF"/>
                </a:solidFill>
                <a:latin typeface="Franklin Gothic Book"/>
                <a:ea typeface="黑体" pitchFamily="2" charset="-122"/>
              </a:rPr>
              <a:t>。</a:t>
            </a:r>
          </a:p>
          <a:p>
            <a:pPr algn="ctr"/>
            <a:endParaRPr lang="zh-CN" altLang="en-US">
              <a:solidFill>
                <a:srgbClr val="FFFFFF"/>
              </a:solidFill>
              <a:latin typeface="Franklin Gothic Book"/>
              <a:ea typeface="黑体" pitchFamily="2" charset="-122"/>
            </a:endParaRPr>
          </a:p>
        </p:txBody>
      </p:sp>
      <p:sp>
        <p:nvSpPr>
          <p:cNvPr id="102411" name="Rectangle 11"/>
          <p:cNvSpPr>
            <a:spLocks noChangeArrowheads="1"/>
          </p:cNvSpPr>
          <p:nvPr/>
        </p:nvSpPr>
        <p:spPr bwMode="auto">
          <a:xfrm>
            <a:off x="0" y="299561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102410" name="Object 10"/>
          <p:cNvGraphicFramePr>
            <a:graphicFrameLocks noChangeAspect="1"/>
          </p:cNvGraphicFramePr>
          <p:nvPr/>
        </p:nvGraphicFramePr>
        <p:xfrm>
          <a:off x="971550" y="4797425"/>
          <a:ext cx="2971800" cy="866775"/>
        </p:xfrm>
        <a:graphic>
          <a:graphicData uri="http://schemas.openxmlformats.org/presentationml/2006/ole">
            <p:oleObj spid="_x0000_s102410" name="位图图像" r:id="rId4" imgW="2971429" imgH="866896" progId="Paint.Picture">
              <p:embed/>
            </p:oleObj>
          </a:graphicData>
        </a:graphic>
      </p:graphicFrame>
      <p:sp>
        <p:nvSpPr>
          <p:cNvPr id="2" name="椭圆形标注 6"/>
          <p:cNvSpPr>
            <a:spLocks noChangeArrowheads="1"/>
          </p:cNvSpPr>
          <p:nvPr/>
        </p:nvSpPr>
        <p:spPr bwMode="auto">
          <a:xfrm>
            <a:off x="5003800" y="4292600"/>
            <a:ext cx="3671888" cy="1944688"/>
          </a:xfrm>
          <a:prstGeom prst="wedgeEllipseCallout">
            <a:avLst>
              <a:gd name="adj1" fmla="val -84023"/>
              <a:gd name="adj2" fmla="val 9102"/>
            </a:avLst>
          </a:prstGeom>
          <a:solidFill>
            <a:srgbClr val="AFB591"/>
          </a:solidFill>
          <a:ln w="25400" algn="ctr">
            <a:solidFill>
              <a:srgbClr val="808469"/>
            </a:solidFill>
            <a:miter lim="800000"/>
            <a:headEnd/>
            <a:tailEnd/>
          </a:ln>
        </p:spPr>
        <p:txBody>
          <a:bodyPr anchor="ctr"/>
          <a:lstStyle/>
          <a:p>
            <a:pPr algn="ctr"/>
            <a:r>
              <a:rPr lang="zh-CN" altLang="en-US">
                <a:solidFill>
                  <a:srgbClr val="FFFFFF"/>
                </a:solidFill>
                <a:latin typeface="Franklin Gothic Book"/>
                <a:ea typeface="黑体" pitchFamily="2" charset="-122"/>
              </a:rPr>
              <a:t>测量完毕后，按以左图标：进行</a:t>
            </a:r>
            <a:r>
              <a:rPr lang="en-US" altLang="zh-CN">
                <a:solidFill>
                  <a:srgbClr val="FFFFFF"/>
                </a:solidFill>
                <a:latin typeface="Franklin Gothic Book"/>
                <a:ea typeface="黑体" pitchFamily="2" charset="-122"/>
              </a:rPr>
              <a:t>CMC</a:t>
            </a:r>
            <a:r>
              <a:rPr lang="zh-CN" altLang="en-US">
                <a:solidFill>
                  <a:srgbClr val="FFFFFF"/>
                </a:solidFill>
                <a:latin typeface="Franklin Gothic Book"/>
                <a:ea typeface="黑体" pitchFamily="2" charset="-122"/>
              </a:rPr>
              <a:t>评估，结论在</a:t>
            </a:r>
            <a:r>
              <a:rPr lang="en-US" altLang="zh-CN">
                <a:solidFill>
                  <a:srgbClr val="FFFFFF"/>
                </a:solidFill>
                <a:latin typeface="Franklin Gothic Book"/>
                <a:ea typeface="黑体" pitchFamily="2" charset="-122"/>
              </a:rPr>
              <a:t>Result</a:t>
            </a:r>
            <a:r>
              <a:rPr lang="zh-CN" altLang="en-US">
                <a:solidFill>
                  <a:srgbClr val="FFFFFF"/>
                </a:solidFill>
                <a:latin typeface="Franklin Gothic Book"/>
                <a:ea typeface="黑体" pitchFamily="2" charset="-122"/>
              </a:rPr>
              <a:t>中显示。</a:t>
            </a:r>
          </a:p>
          <a:p>
            <a:pPr algn="ctr"/>
            <a:endParaRPr lang="zh-CN" altLang="en-US">
              <a:solidFill>
                <a:srgbClr val="FFFFFF"/>
              </a:solidFill>
              <a:latin typeface="Franklin Gothic Book"/>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07"/>
                                        </p:tgtEl>
                                        <p:attrNameLst>
                                          <p:attrName>style.visibility</p:attrName>
                                        </p:attrNameLst>
                                      </p:cBhvr>
                                      <p:to>
                                        <p:strVal val="visible"/>
                                      </p:to>
                                    </p:set>
                                    <p:anim calcmode="lin" valueType="num">
                                      <p:cBhvr additive="base">
                                        <p:cTn id="7" dur="500" fill="hold"/>
                                        <p:tgtEl>
                                          <p:spTgt spid="102407"/>
                                        </p:tgtEl>
                                        <p:attrNameLst>
                                          <p:attrName>ppt_x</p:attrName>
                                        </p:attrNameLst>
                                      </p:cBhvr>
                                      <p:tavLst>
                                        <p:tav tm="0">
                                          <p:val>
                                            <p:strVal val="#ppt_x"/>
                                          </p:val>
                                        </p:tav>
                                        <p:tav tm="100000">
                                          <p:val>
                                            <p:strVal val="#ppt_x"/>
                                          </p:val>
                                        </p:tav>
                                      </p:tavLst>
                                    </p:anim>
                                    <p:anim calcmode="lin" valueType="num">
                                      <p:cBhvr additive="base">
                                        <p:cTn id="8" dur="500" fill="hold"/>
                                        <p:tgtEl>
                                          <p:spTgt spid="1024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10"/>
                                        </p:tgtEl>
                                        <p:attrNameLst>
                                          <p:attrName>style.visibility</p:attrName>
                                        </p:attrNameLst>
                                      </p:cBhvr>
                                      <p:to>
                                        <p:strVal val="visible"/>
                                      </p:to>
                                    </p:set>
                                    <p:anim calcmode="lin" valueType="num">
                                      <p:cBhvr additive="base">
                                        <p:cTn id="19" dur="500" fill="hold"/>
                                        <p:tgtEl>
                                          <p:spTgt spid="102410"/>
                                        </p:tgtEl>
                                        <p:attrNameLst>
                                          <p:attrName>ppt_x</p:attrName>
                                        </p:attrNameLst>
                                      </p:cBhvr>
                                      <p:tavLst>
                                        <p:tav tm="0">
                                          <p:val>
                                            <p:strVal val="#ppt_x"/>
                                          </p:val>
                                        </p:tav>
                                        <p:tav tm="100000">
                                          <p:val>
                                            <p:strVal val="#ppt_x"/>
                                          </p:val>
                                        </p:tav>
                                      </p:tavLst>
                                    </p:anim>
                                    <p:anim calcmode="lin" valueType="num">
                                      <p:cBhvr additive="base">
                                        <p:cTn id="20" dur="500" fill="hold"/>
                                        <p:tgtEl>
                                          <p:spTgt spid="1024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标题 1"/>
          <p:cNvSpPr>
            <a:spLocks noGrp="1"/>
          </p:cNvSpPr>
          <p:nvPr>
            <p:ph type="title" idx="4294967295"/>
          </p:nvPr>
        </p:nvSpPr>
        <p:spPr/>
        <p:txBody>
          <a:bodyPr/>
          <a:lstStyle/>
          <a:p>
            <a:r>
              <a:rPr lang="zh-CN" altLang="en-US" smtClean="0"/>
              <a:t>沉降分析</a:t>
            </a:r>
          </a:p>
        </p:txBody>
      </p:sp>
      <p:sp>
        <p:nvSpPr>
          <p:cNvPr id="103427" name="内容占位符 2"/>
          <p:cNvSpPr>
            <a:spLocks noGrp="1"/>
          </p:cNvSpPr>
          <p:nvPr>
            <p:ph idx="4294967295"/>
          </p:nvPr>
        </p:nvSpPr>
        <p:spPr>
          <a:xfrm>
            <a:off x="323850" y="1916113"/>
            <a:ext cx="8229600" cy="4686300"/>
          </a:xfrm>
        </p:spPr>
        <p:txBody>
          <a:bodyPr/>
          <a:lstStyle/>
          <a:p>
            <a:r>
              <a:rPr lang="zh-CN" altLang="en-US" smtClean="0"/>
              <a:t>参数设置与前项类似，只要输入文件名</a:t>
            </a:r>
            <a:r>
              <a:rPr lang="en-US" altLang="zh-CN" smtClean="0"/>
              <a:t>/</a:t>
            </a:r>
            <a:r>
              <a:rPr lang="zh-CN" altLang="en-US" smtClean="0"/>
              <a:t>样品名，其余参数默认。主要注意</a:t>
            </a:r>
            <a:r>
              <a:rPr lang="en-US" altLang="en-US" smtClean="0">
                <a:ea typeface="黑体" pitchFamily="2" charset="-122"/>
              </a:rPr>
              <a:t>Procedure参数</a:t>
            </a:r>
            <a:r>
              <a:rPr lang="en-US" altLang="zh-CN" smtClean="0"/>
              <a:t>中Immersion Depth</a:t>
            </a:r>
            <a:r>
              <a:rPr lang="zh-CN" altLang="en-US" smtClean="0"/>
              <a:t>浸入深度不要太大，以免损伤天平。</a:t>
            </a:r>
          </a:p>
        </p:txBody>
      </p:sp>
      <p:sp>
        <p:nvSpPr>
          <p:cNvPr id="103428" name="TextBox 3"/>
          <p:cNvSpPr txBox="1">
            <a:spLocks noChangeArrowheads="1"/>
          </p:cNvSpPr>
          <p:nvPr/>
        </p:nvSpPr>
        <p:spPr bwMode="auto">
          <a:xfrm>
            <a:off x="755650" y="1412875"/>
            <a:ext cx="4032250" cy="519113"/>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idx="4294967295"/>
          </p:nvPr>
        </p:nvSpPr>
        <p:spPr/>
        <p:txBody>
          <a:bodyPr/>
          <a:lstStyle/>
          <a:p>
            <a:r>
              <a:rPr lang="zh-CN" altLang="en-US" smtClean="0"/>
              <a:t>注意事项</a:t>
            </a:r>
          </a:p>
        </p:txBody>
      </p:sp>
      <p:sp>
        <p:nvSpPr>
          <p:cNvPr id="106499" name="Rectangle 3"/>
          <p:cNvSpPr>
            <a:spLocks noGrp="1"/>
          </p:cNvSpPr>
          <p:nvPr>
            <p:ph type="body" idx="4294967295"/>
          </p:nvPr>
        </p:nvSpPr>
        <p:spPr/>
        <p:txBody>
          <a:bodyPr/>
          <a:lstStyle/>
          <a:p>
            <a:r>
              <a:rPr lang="zh-CN" altLang="en-US" smtClean="0"/>
              <a:t>测量铂板，铂环等位贵金属，注意不要损坏，变形影响仪器测量精度。</a:t>
            </a:r>
          </a:p>
          <a:p>
            <a:r>
              <a:rPr lang="zh-CN" altLang="en-US" smtClean="0"/>
              <a:t>仪器中有精密天平，测量前需要调节水平</a:t>
            </a:r>
          </a:p>
          <a:p>
            <a:r>
              <a:rPr lang="zh-CN" altLang="en-US" smtClean="0"/>
              <a:t>为了保证天平不被损坏，再天平解锁阶段不要碰天平接头。</a:t>
            </a:r>
          </a:p>
        </p:txBody>
      </p:sp>
      <p:pic>
        <p:nvPicPr>
          <p:cNvPr id="106500" name="Picture 4" descr="110601007"/>
          <p:cNvPicPr>
            <a:picLocks noChangeAspect="1" noChangeArrowheads="1"/>
          </p:cNvPicPr>
          <p:nvPr/>
        </p:nvPicPr>
        <p:blipFill>
          <a:blip r:embed="rId2"/>
          <a:srcRect l="25362" t="16858" r="30106"/>
          <a:stretch>
            <a:fillRect/>
          </a:stretch>
        </p:blipFill>
        <p:spPr bwMode="auto">
          <a:xfrm>
            <a:off x="4500563" y="4005263"/>
            <a:ext cx="2487612" cy="2520950"/>
          </a:xfrm>
          <a:prstGeom prst="rect">
            <a:avLst/>
          </a:prstGeom>
          <a:noFill/>
        </p:spPr>
      </p:pic>
      <p:sp>
        <p:nvSpPr>
          <p:cNvPr id="15" name="椭圆形标注 14"/>
          <p:cNvSpPr>
            <a:spLocks noChangeArrowheads="1"/>
          </p:cNvSpPr>
          <p:nvPr/>
        </p:nvSpPr>
        <p:spPr bwMode="auto">
          <a:xfrm>
            <a:off x="1979613" y="4724400"/>
            <a:ext cx="2663825" cy="1511300"/>
          </a:xfrm>
          <a:prstGeom prst="wedgeEllipseCallout">
            <a:avLst>
              <a:gd name="adj1" fmla="val 115375"/>
              <a:gd name="adj2" fmla="val 5671"/>
            </a:avLst>
          </a:prstGeom>
          <a:solidFill>
            <a:srgbClr val="85ADBC"/>
          </a:solidFill>
          <a:ln w="25400" algn="ctr">
            <a:solidFill>
              <a:srgbClr val="607E89"/>
            </a:solidFill>
            <a:miter lim="800000"/>
            <a:headEnd/>
            <a:tailEnd/>
          </a:ln>
        </p:spPr>
        <p:txBody>
          <a:bodyPr anchor="ctr"/>
          <a:lstStyle/>
          <a:p>
            <a:pPr algn="ctr"/>
            <a:r>
              <a:rPr lang="zh-CN" altLang="en-US">
                <a:solidFill>
                  <a:srgbClr val="FFFFFF"/>
                </a:solidFill>
                <a:latin typeface="Franklin Gothic Book"/>
                <a:ea typeface="黑体" pitchFamily="2" charset="-122"/>
              </a:rPr>
              <a:t>及面板指示灯亮时不要碰天平接头</a:t>
            </a:r>
          </a:p>
        </p:txBody>
      </p:sp>
      <p:sp>
        <p:nvSpPr>
          <p:cNvPr id="2" name="椭圆形标注 14"/>
          <p:cNvSpPr>
            <a:spLocks noChangeArrowheads="1"/>
          </p:cNvSpPr>
          <p:nvPr/>
        </p:nvSpPr>
        <p:spPr bwMode="auto">
          <a:xfrm>
            <a:off x="6480175" y="3933825"/>
            <a:ext cx="2663825" cy="1511300"/>
          </a:xfrm>
          <a:prstGeom prst="wedgeEllipseCallout">
            <a:avLst>
              <a:gd name="adj1" fmla="val -61204"/>
              <a:gd name="adj2" fmla="val 7773"/>
            </a:avLst>
          </a:prstGeom>
          <a:solidFill>
            <a:srgbClr val="85ADBC"/>
          </a:solidFill>
          <a:ln w="25400" algn="ctr">
            <a:solidFill>
              <a:srgbClr val="607E89"/>
            </a:solidFill>
            <a:miter lim="800000"/>
            <a:headEnd/>
            <a:tailEnd/>
          </a:ln>
        </p:spPr>
        <p:txBody>
          <a:bodyPr anchor="ctr"/>
          <a:lstStyle/>
          <a:p>
            <a:pPr algn="ctr"/>
            <a:r>
              <a:rPr lang="zh-CN" altLang="en-US">
                <a:solidFill>
                  <a:srgbClr val="FFFFFF"/>
                </a:solidFill>
                <a:latin typeface="Franklin Gothic Book"/>
                <a:ea typeface="黑体" pitchFamily="2" charset="-122"/>
              </a:rPr>
              <a:t>旋转上升和下降样品台，其他按键一般不用电脑上可以操作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标题 1"/>
          <p:cNvSpPr>
            <a:spLocks noGrp="1"/>
          </p:cNvSpPr>
          <p:nvPr>
            <p:ph type="title"/>
          </p:nvPr>
        </p:nvSpPr>
        <p:spPr/>
        <p:txBody>
          <a:bodyPr/>
          <a:lstStyle/>
          <a:p>
            <a:r>
              <a:rPr lang="zh-CN" altLang="en-US" smtClean="0"/>
              <a:t>表面张力的测量</a:t>
            </a:r>
          </a:p>
        </p:txBody>
      </p:sp>
      <p:sp>
        <p:nvSpPr>
          <p:cNvPr id="3" name="内容占位符 2"/>
          <p:cNvSpPr>
            <a:spLocks noGrp="1"/>
          </p:cNvSpPr>
          <p:nvPr>
            <p:ph idx="1"/>
          </p:nvPr>
        </p:nvSpPr>
        <p:spPr>
          <a:xfrm>
            <a:off x="755650" y="2060575"/>
            <a:ext cx="5400675" cy="4354513"/>
          </a:xfrm>
        </p:spPr>
        <p:txBody>
          <a:bodyPr rtlCol="0">
            <a:normAutofit fontScale="92500" lnSpcReduction="20000"/>
          </a:bodyPr>
          <a:lstStyle/>
          <a:p>
            <a:pPr fontAlgn="auto">
              <a:spcAft>
                <a:spcPts val="0"/>
              </a:spcAft>
              <a:buFont typeface="Wingdings 2"/>
              <a:buChar char="ß"/>
              <a:defRPr/>
            </a:pPr>
            <a:r>
              <a:rPr lang="zh-CN" altLang="en-US" dirty="0" smtClean="0"/>
              <a:t>表面张力的测量是采用拉脱法测量表面张力的大小，将一个已知周长的铂金片或者铂金环侵入液体中拉出，根据拉力和周长的大小用以下公式计算出表面张力的大小：</a:t>
            </a:r>
            <a:endParaRPr lang="en-US" altLang="zh-CN" dirty="0" smtClean="0"/>
          </a:p>
          <a:p>
            <a:pPr fontAlgn="auto">
              <a:spcAft>
                <a:spcPts val="0"/>
              </a:spcAft>
              <a:buFont typeface="Wingdings 2"/>
              <a:buChar char="ß"/>
              <a:defRPr/>
            </a:pPr>
            <a:endParaRPr lang="en-US" altLang="zh-CN" dirty="0" smtClean="0"/>
          </a:p>
          <a:p>
            <a:pPr fontAlgn="auto">
              <a:spcAft>
                <a:spcPts val="0"/>
              </a:spcAft>
              <a:buFont typeface="Wingdings 2"/>
              <a:buChar char="ß"/>
              <a:defRPr/>
            </a:pPr>
            <a:endParaRPr lang="zh-CN" altLang="en-US" dirty="0" smtClean="0"/>
          </a:p>
          <a:p>
            <a:pPr fontAlgn="auto">
              <a:spcAft>
                <a:spcPts val="0"/>
              </a:spcAft>
              <a:buFont typeface="Wingdings 2"/>
              <a:buChar char="ß"/>
              <a:defRPr/>
            </a:pPr>
            <a:r>
              <a:rPr lang="zh-CN" altLang="en-US" dirty="0" smtClean="0"/>
              <a:t>式中，</a:t>
            </a:r>
            <a:r>
              <a:rPr lang="en-US" altLang="zh-CN" dirty="0" smtClean="0"/>
              <a:t>F</a:t>
            </a:r>
            <a:r>
              <a:rPr lang="zh-CN" altLang="en-US" dirty="0" smtClean="0"/>
              <a:t>为脱离力，</a:t>
            </a:r>
            <a:r>
              <a:rPr lang="en-US" altLang="zh-CN" dirty="0" smtClean="0"/>
              <a:t>D</a:t>
            </a:r>
            <a:r>
              <a:rPr lang="zh-CN" altLang="en-US" dirty="0" smtClean="0"/>
              <a:t>为周长，</a:t>
            </a:r>
            <a:r>
              <a:rPr lang="en-US" altLang="zh-CN" dirty="0" smtClean="0"/>
              <a:t>α</a:t>
            </a:r>
            <a:r>
              <a:rPr lang="zh-CN" altLang="en-US" dirty="0" smtClean="0"/>
              <a:t>为液体的表面张力．</a:t>
            </a:r>
            <a:endParaRPr lang="zh-CN" altLang="en-US" dirty="0"/>
          </a:p>
        </p:txBody>
      </p:sp>
      <p:sp>
        <p:nvSpPr>
          <p:cNvPr id="4" name="TextBox 3"/>
          <p:cNvSpPr txBox="1">
            <a:spLocks noChangeArrowheads="1"/>
          </p:cNvSpPr>
          <p:nvPr/>
        </p:nvSpPr>
        <p:spPr bwMode="auto">
          <a:xfrm>
            <a:off x="611188" y="1484313"/>
            <a:ext cx="23050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测量原理</a:t>
            </a:r>
          </a:p>
        </p:txBody>
      </p:sp>
      <p:grpSp>
        <p:nvGrpSpPr>
          <p:cNvPr id="13" name="组合 12"/>
          <p:cNvGrpSpPr>
            <a:grpSpLocks/>
          </p:cNvGrpSpPr>
          <p:nvPr/>
        </p:nvGrpSpPr>
        <p:grpSpPr bwMode="auto">
          <a:xfrm>
            <a:off x="6588125" y="3213100"/>
            <a:ext cx="1871663" cy="1295400"/>
            <a:chOff x="6516216" y="3861048"/>
            <a:chExt cx="1872208" cy="1296144"/>
          </a:xfrm>
        </p:grpSpPr>
        <p:cxnSp>
          <p:nvCxnSpPr>
            <p:cNvPr id="6" name="直接连接符 5"/>
            <p:cNvCxnSpPr/>
            <p:nvPr/>
          </p:nvCxnSpPr>
          <p:spPr>
            <a:xfrm rot="5400000">
              <a:off x="5868144" y="4509120"/>
              <a:ext cx="1296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516216" y="5157192"/>
              <a:ext cx="18722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flipH="1" flipV="1">
              <a:off x="7740352" y="4509120"/>
              <a:ext cx="1296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516216" y="4364575"/>
              <a:ext cx="187220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31" name="组合 21"/>
          <p:cNvGrpSpPr>
            <a:grpSpLocks/>
          </p:cNvGrpSpPr>
          <p:nvPr/>
        </p:nvGrpSpPr>
        <p:grpSpPr bwMode="auto">
          <a:xfrm>
            <a:off x="7164388" y="2708275"/>
            <a:ext cx="576262" cy="1008063"/>
            <a:chOff x="7092280" y="3356992"/>
            <a:chExt cx="576064" cy="1008112"/>
          </a:xfrm>
        </p:grpSpPr>
        <p:sp>
          <p:nvSpPr>
            <p:cNvPr id="14" name="流程图: 数据 13"/>
            <p:cNvSpPr/>
            <p:nvPr/>
          </p:nvSpPr>
          <p:spPr>
            <a:xfrm>
              <a:off x="7092280" y="3933283"/>
              <a:ext cx="576064" cy="431821"/>
            </a:xfrm>
            <a:prstGeom prst="flowChartInputOutpu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a:p>
          </p:txBody>
        </p:sp>
        <p:cxnSp>
          <p:nvCxnSpPr>
            <p:cNvPr id="21" name="直接连接符 20"/>
            <p:cNvCxnSpPr>
              <a:stCxn id="14" idx="0"/>
            </p:cNvCxnSpPr>
            <p:nvPr/>
          </p:nvCxnSpPr>
          <p:spPr>
            <a:xfrm rot="5400000" flipH="1" flipV="1">
              <a:off x="7157232" y="3637996"/>
              <a:ext cx="576291" cy="14282"/>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1026" name="Object 2"/>
          <p:cNvGraphicFramePr>
            <a:graphicFrameLocks noChangeAspect="1"/>
          </p:cNvGraphicFramePr>
          <p:nvPr/>
        </p:nvGraphicFramePr>
        <p:xfrm>
          <a:off x="2484438" y="4437063"/>
          <a:ext cx="1778000" cy="576262"/>
        </p:xfrm>
        <a:graphic>
          <a:graphicData uri="http://schemas.openxmlformats.org/presentationml/2006/ole">
            <p:oleObj spid="_x0000_s1026" r:id="rId3" imgW="533160" imgH="177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标题 1"/>
          <p:cNvSpPr>
            <a:spLocks noGrp="1"/>
          </p:cNvSpPr>
          <p:nvPr>
            <p:ph type="title"/>
          </p:nvPr>
        </p:nvSpPr>
        <p:spPr/>
        <p:txBody>
          <a:bodyPr/>
          <a:lstStyle/>
          <a:p>
            <a:r>
              <a:rPr lang="zh-CN" altLang="en-US" smtClean="0"/>
              <a:t>表面张力的测量</a:t>
            </a:r>
          </a:p>
        </p:txBody>
      </p:sp>
      <p:sp>
        <p:nvSpPr>
          <p:cNvPr id="4" name="TextBox 3"/>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sp>
        <p:nvSpPr>
          <p:cNvPr id="205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sp>
        <p:nvSpPr>
          <p:cNvPr id="7" name="TextBox 6"/>
          <p:cNvSpPr txBox="1">
            <a:spLocks noChangeArrowheads="1"/>
          </p:cNvSpPr>
          <p:nvPr/>
        </p:nvSpPr>
        <p:spPr bwMode="auto">
          <a:xfrm>
            <a:off x="2051050" y="1989138"/>
            <a:ext cx="5113338" cy="368300"/>
          </a:xfrm>
          <a:prstGeom prst="rect">
            <a:avLst/>
          </a:prstGeom>
          <a:noFill/>
          <a:ln w="9525">
            <a:noFill/>
            <a:miter lim="800000"/>
            <a:headEnd/>
            <a:tailEnd/>
          </a:ln>
        </p:spPr>
        <p:txBody>
          <a:bodyPr>
            <a:spAutoFit/>
          </a:bodyPr>
          <a:lstStyle/>
          <a:p>
            <a:r>
              <a:rPr lang="zh-CN" altLang="en-US">
                <a:latin typeface="Franklin Gothic Book"/>
                <a:ea typeface="黑体" pitchFamily="2" charset="-122"/>
              </a:rPr>
              <a:t>双击图标打开仪器操作软件出现下面的操作界面</a:t>
            </a:r>
          </a:p>
        </p:txBody>
      </p:sp>
      <p:sp>
        <p:nvSpPr>
          <p:cNvPr id="205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2051" name="Object 3"/>
          <p:cNvGraphicFramePr>
            <a:graphicFrameLocks noChangeAspect="1"/>
          </p:cNvGraphicFramePr>
          <p:nvPr/>
        </p:nvGraphicFramePr>
        <p:xfrm>
          <a:off x="900113" y="1916113"/>
          <a:ext cx="1104900" cy="666750"/>
        </p:xfrm>
        <a:graphic>
          <a:graphicData uri="http://schemas.openxmlformats.org/presentationml/2006/ole">
            <p:oleObj spid="_x0000_s2051" name="BMP 图像" r:id="rId3" imgW="1571844" imgH="895238" progId="PBrush">
              <p:embed/>
            </p:oleObj>
          </a:graphicData>
        </a:graphic>
      </p:graphicFrame>
      <p:sp>
        <p:nvSpPr>
          <p:cNvPr id="205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2053" name="Object 5"/>
          <p:cNvGraphicFramePr>
            <a:graphicFrameLocks noChangeAspect="1"/>
          </p:cNvGraphicFramePr>
          <p:nvPr/>
        </p:nvGraphicFramePr>
        <p:xfrm>
          <a:off x="900113" y="2565400"/>
          <a:ext cx="6696075" cy="4110038"/>
        </p:xfrm>
        <a:graphic>
          <a:graphicData uri="http://schemas.openxmlformats.org/presentationml/2006/ole">
            <p:oleObj spid="_x0000_s2053" name="BMP 图像" r:id="rId4" imgW="9116698" imgH="5830114" progId="PBrush">
              <p:embed/>
            </p:oleObj>
          </a:graphicData>
        </a:graphic>
      </p:graphicFrame>
      <p:sp>
        <p:nvSpPr>
          <p:cNvPr id="206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sp>
        <p:nvSpPr>
          <p:cNvPr id="15" name="椭圆形标注 14"/>
          <p:cNvSpPr/>
          <p:nvPr/>
        </p:nvSpPr>
        <p:spPr>
          <a:xfrm>
            <a:off x="2268538" y="3357563"/>
            <a:ext cx="2663825" cy="1511300"/>
          </a:xfrm>
          <a:prstGeom prst="wedgeEllipseCallout">
            <a:avLst>
              <a:gd name="adj1" fmla="val -83385"/>
              <a:gd name="adj2" fmla="val -45760"/>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双击进入表面张力和界面张力测量模块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p:txBody>
          <a:bodyPr/>
          <a:lstStyle/>
          <a:p>
            <a:r>
              <a:rPr lang="zh-CN" altLang="en-US" smtClean="0"/>
              <a:t>表面张力的测量</a:t>
            </a:r>
          </a:p>
        </p:txBody>
      </p:sp>
      <p:pic>
        <p:nvPicPr>
          <p:cNvPr id="55298" name="Picture 2"/>
          <p:cNvPicPr>
            <a:picLocks noChangeAspect="1" noChangeArrowheads="1"/>
          </p:cNvPicPr>
          <p:nvPr/>
        </p:nvPicPr>
        <p:blipFill>
          <a:blip r:embed="rId2"/>
          <a:srcRect r="69258" b="48193"/>
          <a:stretch>
            <a:fillRect/>
          </a:stretch>
        </p:blipFill>
        <p:spPr bwMode="auto">
          <a:xfrm>
            <a:off x="539750" y="1989138"/>
            <a:ext cx="3586163" cy="4103687"/>
          </a:xfrm>
          <a:prstGeom prst="rect">
            <a:avLst/>
          </a:prstGeom>
          <a:noFill/>
          <a:ln w="9525">
            <a:noFill/>
            <a:miter lim="800000"/>
            <a:headEnd/>
            <a:tailEnd/>
          </a:ln>
        </p:spPr>
      </p:pic>
      <p:sp>
        <p:nvSpPr>
          <p:cNvPr id="5" name="椭圆形标注 4"/>
          <p:cNvSpPr>
            <a:spLocks noChangeArrowheads="1"/>
          </p:cNvSpPr>
          <p:nvPr/>
        </p:nvSpPr>
        <p:spPr bwMode="auto">
          <a:xfrm>
            <a:off x="5364163" y="1773238"/>
            <a:ext cx="3168650" cy="1439862"/>
          </a:xfrm>
          <a:prstGeom prst="wedgeEllipseCallout">
            <a:avLst>
              <a:gd name="adj1" fmla="val -177356"/>
              <a:gd name="adj2" fmla="val 75907"/>
            </a:avLst>
          </a:prstGeom>
          <a:solidFill>
            <a:srgbClr val="85ADBC"/>
          </a:solidFill>
          <a:ln w="25400" algn="ctr">
            <a:solidFill>
              <a:srgbClr val="607E89"/>
            </a:solidFill>
            <a:miter lim="800000"/>
            <a:headEnd/>
            <a:tailEnd/>
          </a:ln>
        </p:spPr>
        <p:txBody>
          <a:bodyPr anchor="ctr"/>
          <a:lstStyle/>
          <a:p>
            <a:pPr algn="ctr" fontAlgn="auto">
              <a:spcBef>
                <a:spcPts val="0"/>
              </a:spcBef>
              <a:spcAft>
                <a:spcPts val="0"/>
              </a:spcAft>
              <a:defRPr/>
            </a:pPr>
            <a:r>
              <a:rPr lang="zh-CN" altLang="en-US" dirty="0">
                <a:solidFill>
                  <a:schemeClr val="lt1"/>
                </a:solidFill>
                <a:latin typeface="+mn-lt"/>
                <a:ea typeface="+mn-ea"/>
              </a:rPr>
              <a:t>测量模块可以根据已经买到的模块硬件，在工具菜单中添加相对应的模块软件</a:t>
            </a:r>
            <a:endParaRPr lang="zh-CN" altLang="en-US" dirty="0">
              <a:solidFill>
                <a:schemeClr val="lt1"/>
              </a:solidFill>
              <a:latin typeface="+mn-lt"/>
              <a:ea typeface="+mn-ea"/>
            </a:endParaRPr>
          </a:p>
        </p:txBody>
      </p:sp>
      <p:sp>
        <p:nvSpPr>
          <p:cNvPr id="21508" name="TextBox 5"/>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pic>
        <p:nvPicPr>
          <p:cNvPr id="55299" name="Picture 3"/>
          <p:cNvPicPr>
            <a:picLocks noChangeAspect="1" noChangeArrowheads="1"/>
          </p:cNvPicPr>
          <p:nvPr/>
        </p:nvPicPr>
        <p:blipFill>
          <a:blip r:embed="rId3"/>
          <a:srcRect l="2531" t="3133" r="44122" b="53012"/>
          <a:stretch>
            <a:fillRect/>
          </a:stretch>
        </p:blipFill>
        <p:spPr bwMode="auto">
          <a:xfrm>
            <a:off x="4140200" y="3716338"/>
            <a:ext cx="4318000" cy="2665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ppt_x"/>
                                          </p:val>
                                        </p:tav>
                                        <p:tav tm="100000">
                                          <p:val>
                                            <p:strVal val="#ppt_x"/>
                                          </p:val>
                                        </p:tav>
                                      </p:tavLst>
                                    </p:anim>
                                    <p:anim calcmode="lin" valueType="num">
                                      <p:cBhvr additive="base">
                                        <p:cTn id="8"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gtEl>
                                        <p:attrNameLst>
                                          <p:attrName>style.visibility</p:attrName>
                                        </p:attrNameLst>
                                      </p:cBhvr>
                                      <p:to>
                                        <p:strVal val="visible"/>
                                      </p:to>
                                    </p:set>
                                    <p:anim calcmode="lin" valueType="num">
                                      <p:cBhvr additive="base">
                                        <p:cTn id="19" dur="500" fill="hold"/>
                                        <p:tgtEl>
                                          <p:spTgt spid="55299"/>
                                        </p:tgtEl>
                                        <p:attrNameLst>
                                          <p:attrName>ppt_x</p:attrName>
                                        </p:attrNameLst>
                                      </p:cBhvr>
                                      <p:tavLst>
                                        <p:tav tm="0">
                                          <p:val>
                                            <p:strVal val="#ppt_x"/>
                                          </p:val>
                                        </p:tav>
                                        <p:tav tm="100000">
                                          <p:val>
                                            <p:strVal val="#ppt_x"/>
                                          </p:val>
                                        </p:tav>
                                      </p:tavLst>
                                    </p:anim>
                                    <p:anim calcmode="lin" valueType="num">
                                      <p:cBhvr additive="base">
                                        <p:cTn id="20" dur="500" fill="hold"/>
                                        <p:tgtEl>
                                          <p:spTgt spid="552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p:txBody>
          <a:bodyPr/>
          <a:lstStyle/>
          <a:p>
            <a:r>
              <a:rPr lang="zh-CN" altLang="en-US" smtClean="0"/>
              <a:t>表面张力的测量</a:t>
            </a:r>
          </a:p>
        </p:txBody>
      </p:sp>
      <p:pic>
        <p:nvPicPr>
          <p:cNvPr id="56322" name="Picture 2"/>
          <p:cNvPicPr>
            <a:picLocks noChangeAspect="1" noChangeArrowheads="1"/>
          </p:cNvPicPr>
          <p:nvPr/>
        </p:nvPicPr>
        <p:blipFill>
          <a:blip r:embed="rId2"/>
          <a:srcRect t="12698" r="62122" b="48544"/>
          <a:stretch>
            <a:fillRect/>
          </a:stretch>
        </p:blipFill>
        <p:spPr bwMode="auto">
          <a:xfrm>
            <a:off x="611188" y="2276475"/>
            <a:ext cx="4032250" cy="3097213"/>
          </a:xfrm>
          <a:prstGeom prst="rect">
            <a:avLst/>
          </a:prstGeom>
          <a:noFill/>
          <a:ln w="9525">
            <a:noFill/>
            <a:miter lim="800000"/>
            <a:headEnd/>
            <a:tailEnd/>
          </a:ln>
        </p:spPr>
      </p:pic>
      <p:sp>
        <p:nvSpPr>
          <p:cNvPr id="22531" name="TextBox 4"/>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sp>
        <p:nvSpPr>
          <p:cNvPr id="6" name="椭圆形标注 5"/>
          <p:cNvSpPr/>
          <p:nvPr/>
        </p:nvSpPr>
        <p:spPr>
          <a:xfrm>
            <a:off x="3492500" y="1916113"/>
            <a:ext cx="1871663" cy="1008062"/>
          </a:xfrm>
          <a:prstGeom prst="wedgeEllipseCallout">
            <a:avLst>
              <a:gd name="adj1" fmla="val -174370"/>
              <a:gd name="adj2" fmla="val 16904"/>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双击进入表面张力测量模式</a:t>
            </a:r>
            <a:endParaRPr lang="zh-CN" altLang="en-US" dirty="0"/>
          </a:p>
        </p:txBody>
      </p:sp>
      <p:sp>
        <p:nvSpPr>
          <p:cNvPr id="8" name="椭圆形标注 7"/>
          <p:cNvSpPr/>
          <p:nvPr/>
        </p:nvSpPr>
        <p:spPr>
          <a:xfrm>
            <a:off x="4284663" y="3068638"/>
            <a:ext cx="2951162" cy="1152525"/>
          </a:xfrm>
          <a:prstGeom prst="wedgeEllipseCallout">
            <a:avLst>
              <a:gd name="adj1" fmla="val -99226"/>
              <a:gd name="adj2" fmla="val 48846"/>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选择一个文件夹，将测量结果保存在这个问文件夹中</a:t>
            </a:r>
            <a:endParaRPr lang="zh-CN" altLang="en-US" dirty="0"/>
          </a:p>
        </p:txBody>
      </p:sp>
      <p:sp>
        <p:nvSpPr>
          <p:cNvPr id="9" name="椭圆形标注 8"/>
          <p:cNvSpPr/>
          <p:nvPr/>
        </p:nvSpPr>
        <p:spPr>
          <a:xfrm>
            <a:off x="4211638" y="4508500"/>
            <a:ext cx="2447925" cy="1657350"/>
          </a:xfrm>
          <a:prstGeom prst="wedgeEllipseCallout">
            <a:avLst>
              <a:gd name="adj1" fmla="val -102139"/>
              <a:gd name="adj2" fmla="val -23815"/>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或者是在这个区域单击鼠标右键，选择新建一个文件夹，如右图</a:t>
            </a:r>
            <a:endParaRPr lang="zh-CN" altLang="en-US" dirty="0"/>
          </a:p>
        </p:txBody>
      </p:sp>
      <p:pic>
        <p:nvPicPr>
          <p:cNvPr id="10" name="Picture 3"/>
          <p:cNvPicPr>
            <a:picLocks noChangeAspect="1" noChangeArrowheads="1"/>
          </p:cNvPicPr>
          <p:nvPr/>
        </p:nvPicPr>
        <p:blipFill>
          <a:blip r:embed="rId2"/>
          <a:srcRect l="17178" t="51566" r="64015" b="18796"/>
          <a:stretch>
            <a:fillRect/>
          </a:stretch>
        </p:blipFill>
        <p:spPr bwMode="auto">
          <a:xfrm>
            <a:off x="6659563" y="4365625"/>
            <a:ext cx="1944687" cy="2298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ppt_x"/>
                                          </p:val>
                                        </p:tav>
                                        <p:tav tm="100000">
                                          <p:val>
                                            <p:strVal val="#ppt_x"/>
                                          </p:val>
                                        </p:tav>
                                      </p:tavLst>
                                    </p:anim>
                                    <p:anim calcmode="lin" valueType="num">
                                      <p:cBhvr additive="base">
                                        <p:cTn id="8" dur="500" fill="hold"/>
                                        <p:tgtEl>
                                          <p:spTgt spid="563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t="3642" r="5672" b="21669"/>
          <a:stretch>
            <a:fillRect/>
          </a:stretch>
        </p:blipFill>
        <p:spPr bwMode="auto">
          <a:xfrm>
            <a:off x="395288" y="1916113"/>
            <a:ext cx="6840537" cy="4065587"/>
          </a:xfrm>
          <a:prstGeom prst="rect">
            <a:avLst/>
          </a:prstGeom>
          <a:noFill/>
          <a:ln w="9525">
            <a:noFill/>
            <a:miter lim="800000"/>
            <a:headEnd/>
            <a:tailEnd/>
          </a:ln>
        </p:spPr>
      </p:pic>
      <p:sp>
        <p:nvSpPr>
          <p:cNvPr id="5" name="标题 1"/>
          <p:cNvSpPr txBox="1">
            <a:spLocks/>
          </p:cNvSpPr>
          <p:nvPr/>
        </p:nvSpPr>
        <p:spPr>
          <a:xfrm>
            <a:off x="457200" y="274638"/>
            <a:ext cx="8229600" cy="1143000"/>
          </a:xfrm>
          <a:prstGeom prst="rect">
            <a:avLst/>
          </a:prstGeom>
        </p:spPr>
        <p:txBody>
          <a:bodyPr anchor="ctr">
            <a:normAutofit/>
          </a:bodyPr>
          <a:lstStyle/>
          <a:p>
            <a:pPr algn="ctr" fontAlgn="auto">
              <a:spcAft>
                <a:spcPts val="0"/>
              </a:spcAft>
              <a:defRPr/>
            </a:pPr>
            <a:r>
              <a:rPr lang="zh-CN" altLang="en-US" sz="4400">
                <a:solidFill>
                  <a:schemeClr val="tx2"/>
                </a:solidFill>
                <a:latin typeface="+mj-lt"/>
                <a:ea typeface="+mj-ea"/>
                <a:cs typeface="+mj-cs"/>
              </a:rPr>
              <a:t>表面张力的测量</a:t>
            </a:r>
            <a:endParaRPr lang="zh-CN" altLang="en-US" sz="4400" dirty="0">
              <a:solidFill>
                <a:schemeClr val="tx2"/>
              </a:solidFill>
              <a:latin typeface="+mj-lt"/>
              <a:ea typeface="+mj-ea"/>
              <a:cs typeface="+mj-cs"/>
            </a:endParaRPr>
          </a:p>
        </p:txBody>
      </p:sp>
      <p:sp>
        <p:nvSpPr>
          <p:cNvPr id="23555" name="TextBox 5"/>
          <p:cNvSpPr txBox="1">
            <a:spLocks noChangeArrowheads="1"/>
          </p:cNvSpPr>
          <p:nvPr/>
        </p:nvSpPr>
        <p:spPr bwMode="auto">
          <a:xfrm>
            <a:off x="755650" y="1412875"/>
            <a:ext cx="403225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测量操作</a:t>
            </a:r>
          </a:p>
        </p:txBody>
      </p:sp>
      <p:sp>
        <p:nvSpPr>
          <p:cNvPr id="9" name="椭圆形标注 8"/>
          <p:cNvSpPr/>
          <p:nvPr/>
        </p:nvSpPr>
        <p:spPr>
          <a:xfrm>
            <a:off x="2051050" y="3573463"/>
            <a:ext cx="2592388" cy="1511300"/>
          </a:xfrm>
          <a:prstGeom prst="wedgeEllipseCallout">
            <a:avLst>
              <a:gd name="adj1" fmla="val -53749"/>
              <a:gd name="adj2" fmla="val -77719"/>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dirty="0"/>
              <a:t>单击鼠标右键出现菜单新建表面张力测量选择</a:t>
            </a:r>
            <a:r>
              <a:rPr lang="en-US" altLang="zh-CN" dirty="0"/>
              <a:t>plat</a:t>
            </a:r>
            <a:r>
              <a:rPr lang="zh-CN" altLang="en-US" dirty="0"/>
              <a:t>，如右图</a:t>
            </a:r>
            <a:endParaRPr lang="zh-CN" altLang="en-US" dirty="0"/>
          </a:p>
        </p:txBody>
      </p:sp>
      <p:pic>
        <p:nvPicPr>
          <p:cNvPr id="57348" name="Picture 4"/>
          <p:cNvPicPr>
            <a:picLocks noChangeAspect="1" noChangeArrowheads="1"/>
          </p:cNvPicPr>
          <p:nvPr/>
        </p:nvPicPr>
        <p:blipFill>
          <a:blip r:embed="rId3"/>
          <a:srcRect/>
          <a:stretch>
            <a:fillRect/>
          </a:stretch>
        </p:blipFill>
        <p:spPr bwMode="auto">
          <a:xfrm>
            <a:off x="4572000" y="2852738"/>
            <a:ext cx="5184775" cy="302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500" fill="hold"/>
                                        <p:tgtEl>
                                          <p:spTgt spid="57346"/>
                                        </p:tgtEl>
                                        <p:attrNameLst>
                                          <p:attrName>ppt_x</p:attrName>
                                        </p:attrNameLst>
                                      </p:cBhvr>
                                      <p:tavLst>
                                        <p:tav tm="0">
                                          <p:val>
                                            <p:strVal val="#ppt_x"/>
                                          </p:val>
                                        </p:tav>
                                        <p:tav tm="100000">
                                          <p:val>
                                            <p:strVal val="#ppt_x"/>
                                          </p:val>
                                        </p:tav>
                                      </p:tavLst>
                                    </p:anim>
                                    <p:anim calcmode="lin" valueType="num">
                                      <p:cBhvr additive="base">
                                        <p:cTn id="8" dur="500" fill="hold"/>
                                        <p:tgtEl>
                                          <p:spTgt spid="573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348"/>
                                        </p:tgtEl>
                                        <p:attrNameLst>
                                          <p:attrName>style.visibility</p:attrName>
                                        </p:attrNameLst>
                                      </p:cBhvr>
                                      <p:to>
                                        <p:strVal val="visible"/>
                                      </p:to>
                                    </p:set>
                                    <p:anim calcmode="lin" valueType="num">
                                      <p:cBhvr additive="base">
                                        <p:cTn id="19" dur="500" fill="hold"/>
                                        <p:tgtEl>
                                          <p:spTgt spid="57348"/>
                                        </p:tgtEl>
                                        <p:attrNameLst>
                                          <p:attrName>ppt_x</p:attrName>
                                        </p:attrNameLst>
                                      </p:cBhvr>
                                      <p:tavLst>
                                        <p:tav tm="0">
                                          <p:val>
                                            <p:strVal val="#ppt_x"/>
                                          </p:val>
                                        </p:tav>
                                        <p:tav tm="100000">
                                          <p:val>
                                            <p:strVal val="#ppt_x"/>
                                          </p:val>
                                        </p:tav>
                                      </p:tavLst>
                                    </p:anim>
                                    <p:anim calcmode="lin" valueType="num">
                                      <p:cBhvr additive="base">
                                        <p:cTn id="20" dur="500" fill="hold"/>
                                        <p:tgtEl>
                                          <p:spTgt spid="57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1368</TotalTime>
  <Words>3229</Words>
  <Application>Microsoft Office PowerPoint</Application>
  <PresentationFormat>全屏显示(4:3)</PresentationFormat>
  <Paragraphs>202</Paragraphs>
  <Slides>39</Slides>
  <Notes>2</Notes>
  <HiddenSlides>0</HiddenSlides>
  <MMClips>0</MMClips>
  <ScaleCrop>false</ScaleCrop>
  <HeadingPairs>
    <vt:vector size="8" baseType="variant">
      <vt:variant>
        <vt:lpstr>已用的字体</vt:lpstr>
      </vt:variant>
      <vt:variant>
        <vt:i4>8</vt:i4>
      </vt:variant>
      <vt:variant>
        <vt:lpstr>演示文稿设计模板</vt:lpstr>
      </vt:variant>
      <vt:variant>
        <vt:i4>11</vt:i4>
      </vt:variant>
      <vt:variant>
        <vt:lpstr>嵌入 OLE 服务器</vt:lpstr>
      </vt:variant>
      <vt:variant>
        <vt:i4>3</vt:i4>
      </vt:variant>
      <vt:variant>
        <vt:lpstr>幻灯片标题</vt:lpstr>
      </vt:variant>
      <vt:variant>
        <vt:i4>39</vt:i4>
      </vt:variant>
    </vt:vector>
  </HeadingPairs>
  <TitlesOfParts>
    <vt:vector size="61" baseType="lpstr">
      <vt:lpstr>Franklin Gothic Book</vt:lpstr>
      <vt:lpstr>黑体</vt:lpstr>
      <vt:lpstr>Arial</vt:lpstr>
      <vt:lpstr>Franklin Gothic Medium</vt:lpstr>
      <vt:lpstr>微软雅黑</vt:lpstr>
      <vt:lpstr>Wingdings 2</vt:lpstr>
      <vt:lpstr>Calibri</vt:lpstr>
      <vt:lpstr>宋体</vt:lpstr>
      <vt:lpstr>暗香扑面</vt:lpstr>
      <vt:lpstr>暗香扑面</vt:lpstr>
      <vt:lpstr>暗香扑面</vt:lpstr>
      <vt:lpstr>暗香扑面</vt:lpstr>
      <vt:lpstr>暗香扑面</vt:lpstr>
      <vt:lpstr>暗香扑面</vt:lpstr>
      <vt:lpstr>暗香扑面</vt:lpstr>
      <vt:lpstr>暗香扑面</vt:lpstr>
      <vt:lpstr>暗香扑面</vt:lpstr>
      <vt:lpstr>暗香扑面</vt:lpstr>
      <vt:lpstr>暗香扑面</vt:lpstr>
      <vt:lpstr>MathType 5.0 Equation</vt:lpstr>
      <vt:lpstr>BMP 图像</vt:lpstr>
      <vt:lpstr>位图图像</vt:lpstr>
      <vt:lpstr>KRUSS K100表面张力仪 使用手册</vt:lpstr>
      <vt:lpstr>目录</vt:lpstr>
      <vt:lpstr>仪器简介 </vt:lpstr>
      <vt:lpstr>注意事项</vt:lpstr>
      <vt:lpstr>表面张力的测量</vt:lpstr>
      <vt:lpstr>表面张力的测量</vt:lpstr>
      <vt:lpstr>表面张力的测量</vt:lpstr>
      <vt:lpstr>表面张力的测量</vt:lpstr>
      <vt:lpstr>幻灯片 9</vt:lpstr>
      <vt:lpstr>表面张力的测量</vt:lpstr>
      <vt:lpstr>表面张力的测量</vt:lpstr>
      <vt:lpstr>表面张力的测量</vt:lpstr>
      <vt:lpstr>表面张力的测量</vt:lpstr>
      <vt:lpstr>界面张力的测量</vt:lpstr>
      <vt:lpstr>表面张力的测量</vt:lpstr>
      <vt:lpstr>界面张力的测量</vt:lpstr>
      <vt:lpstr>界面张力的测量</vt:lpstr>
      <vt:lpstr>接触角的测量</vt:lpstr>
      <vt:lpstr>接触角的测量</vt:lpstr>
      <vt:lpstr>接触角的测量</vt:lpstr>
      <vt:lpstr>接触角的测量</vt:lpstr>
      <vt:lpstr>接触角的测量</vt:lpstr>
      <vt:lpstr>接触角的测量</vt:lpstr>
      <vt:lpstr>接触角的测量</vt:lpstr>
      <vt:lpstr>接触角的测量</vt:lpstr>
      <vt:lpstr>接触角的测量</vt:lpstr>
      <vt:lpstr>接触角的测量</vt:lpstr>
      <vt:lpstr>CMC的测量</vt:lpstr>
      <vt:lpstr>CMC的测量</vt:lpstr>
      <vt:lpstr>CMC的测量</vt:lpstr>
      <vt:lpstr>CMC的测量</vt:lpstr>
      <vt:lpstr>CMC的测量</vt:lpstr>
      <vt:lpstr>CMC的测量</vt:lpstr>
      <vt:lpstr>CMC的测量</vt:lpstr>
      <vt:lpstr>CMC的测量</vt:lpstr>
      <vt:lpstr>CMC的测量</vt:lpstr>
      <vt:lpstr>CMC的测量</vt:lpstr>
      <vt:lpstr>CMC的测量</vt:lpstr>
      <vt:lpstr>沉降分析</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KRUSS K100表面张力仪 使用手册</dc:title>
  <dc:creator>cumtfl-2</dc:creator>
  <cp:lastModifiedBy>微软用户</cp:lastModifiedBy>
  <cp:revision>86</cp:revision>
  <dcterms:created xsi:type="dcterms:W3CDTF">2011-05-16T12:44:24Z</dcterms:created>
  <dcterms:modified xsi:type="dcterms:W3CDTF">2011-06-02T15:25:02Z</dcterms:modified>
</cp:coreProperties>
</file>